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Lst>
  <p:notesMasterIdLst>
    <p:notesMasterId r:id="rId48"/>
  </p:notesMasterIdLst>
  <p:sldIdLst>
    <p:sldId id="256" r:id="rId5"/>
    <p:sldId id="257" r:id="rId6"/>
    <p:sldId id="1419" r:id="rId7"/>
    <p:sldId id="258" r:id="rId8"/>
    <p:sldId id="1413" r:id="rId9"/>
    <p:sldId id="1418" r:id="rId10"/>
    <p:sldId id="1392" r:id="rId11"/>
    <p:sldId id="1378" r:id="rId12"/>
    <p:sldId id="1409" r:id="rId13"/>
    <p:sldId id="1389" r:id="rId14"/>
    <p:sldId id="1410" r:id="rId15"/>
    <p:sldId id="1405" r:id="rId16"/>
    <p:sldId id="1402" r:id="rId17"/>
    <p:sldId id="1403" r:id="rId18"/>
    <p:sldId id="269" r:id="rId19"/>
    <p:sldId id="1406" r:id="rId20"/>
    <p:sldId id="1412" r:id="rId21"/>
    <p:sldId id="273" r:id="rId22"/>
    <p:sldId id="1416" r:id="rId23"/>
    <p:sldId id="275" r:id="rId24"/>
    <p:sldId id="276" r:id="rId25"/>
    <p:sldId id="1380" r:id="rId26"/>
    <p:sldId id="1381" r:id="rId27"/>
    <p:sldId id="1396" r:id="rId28"/>
    <p:sldId id="272" r:id="rId29"/>
    <p:sldId id="1382" r:id="rId30"/>
    <p:sldId id="1383" r:id="rId31"/>
    <p:sldId id="283" r:id="rId32"/>
    <p:sldId id="277" r:id="rId33"/>
    <p:sldId id="1404" r:id="rId34"/>
    <p:sldId id="278" r:id="rId35"/>
    <p:sldId id="1395" r:id="rId36"/>
    <p:sldId id="274" r:id="rId37"/>
    <p:sldId id="1398" r:id="rId38"/>
    <p:sldId id="279" r:id="rId39"/>
    <p:sldId id="280" r:id="rId40"/>
    <p:sldId id="281" r:id="rId41"/>
    <p:sldId id="286" r:id="rId42"/>
    <p:sldId id="1386" r:id="rId43"/>
    <p:sldId id="1387" r:id="rId44"/>
    <p:sldId id="1388" r:id="rId45"/>
    <p:sldId id="1374" r:id="rId46"/>
    <p:sldId id="270" r:id="rId47"/>
  </p:sldIdLst>
  <p:sldSz cx="13716000" cy="7772400"/>
  <p:notesSz cx="6858000" cy="9144000"/>
  <p:embeddedFontLst>
    <p:embeddedFont>
      <p:font typeface="Arial Narrow" panose="020B0606020202030204" pitchFamily="34" charset="0"/>
      <p:regular r:id="rId49"/>
      <p:bold r:id="rId50"/>
      <p:italic r:id="rId51"/>
      <p:boldItalic r:id="rId52"/>
    </p:embeddedFont>
    <p:embeddedFont>
      <p:font typeface="Calibri" panose="020F0502020204030204" pitchFamily="34" charset="0"/>
      <p:regular r:id="rId53"/>
      <p:bold r:id="rId54"/>
      <p:italic r:id="rId55"/>
      <p:boldItalic r:id="rId56"/>
    </p:embeddedFont>
    <p:embeddedFont>
      <p:font typeface="Century Gothic" panose="020B0502020202020204" pitchFamily="34" charset="0"/>
      <p:regular r:id="rId57"/>
      <p:bold r:id="rId58"/>
      <p:italic r:id="rId59"/>
      <p:boldItalic r:id="rId60"/>
    </p:embeddedFont>
    <p:embeddedFont>
      <p:font typeface="Helvetica Neue" panose="020B0604020202020204" charset="0"/>
      <p:regular r:id="rId61"/>
      <p:bold r:id="rId62"/>
      <p:italic r:id="rId63"/>
      <p:boldItalic r:id="rId64"/>
    </p:embeddedFont>
    <p:embeddedFont>
      <p:font typeface="Lucida Sans" panose="020B0602030504020204" pitchFamily="34" charset="0"/>
      <p:regular r:id="rId65"/>
      <p:bold r:id="rId66"/>
      <p:italic r:id="rId67"/>
      <p:boldItalic r:id="rId68"/>
    </p:embeddedFont>
    <p:embeddedFont>
      <p:font typeface="Montserrat" panose="00000500000000000000" pitchFamily="2" charset="0"/>
      <p:regular r:id="rId69"/>
      <p:bold r:id="rId70"/>
      <p:italic r:id="rId71"/>
      <p:boldItalic r:id="rId72"/>
    </p:embeddedFont>
    <p:embeddedFont>
      <p:font typeface="Open Sans Light" panose="020B0306030504020204" pitchFamily="34" charset="0"/>
      <p:regular r:id="rId73"/>
      <p:bold r:id="rId74"/>
      <p:italic r:id="rId75"/>
      <p:boldItalic r:id="rId76"/>
    </p:embeddedFont>
    <p:embeddedFont>
      <p:font typeface="Raleway" pitchFamily="2" charset="0"/>
      <p:regular r:id="rId77"/>
      <p:bold r:id="rId78"/>
      <p:italic r:id="rId79"/>
      <p:boldItalic r:id="rId8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FC773BF7-A66E-4EAB-B9C1-3EAD9190E7FA}">
          <p14:sldIdLst>
            <p14:sldId id="256"/>
            <p14:sldId id="257"/>
            <p14:sldId id="1419"/>
            <p14:sldId id="258"/>
            <p14:sldId id="1413"/>
            <p14:sldId id="1418"/>
            <p14:sldId id="1392"/>
            <p14:sldId id="1378"/>
            <p14:sldId id="1409"/>
            <p14:sldId id="1389"/>
            <p14:sldId id="1410"/>
            <p14:sldId id="1405"/>
            <p14:sldId id="1402"/>
            <p14:sldId id="1403"/>
            <p14:sldId id="269"/>
            <p14:sldId id="1406"/>
            <p14:sldId id="1412"/>
            <p14:sldId id="273"/>
            <p14:sldId id="1416"/>
            <p14:sldId id="275"/>
            <p14:sldId id="276"/>
            <p14:sldId id="1380"/>
            <p14:sldId id="1381"/>
            <p14:sldId id="1396"/>
            <p14:sldId id="272"/>
            <p14:sldId id="1382"/>
            <p14:sldId id="1383"/>
            <p14:sldId id="283"/>
            <p14:sldId id="277"/>
            <p14:sldId id="1404"/>
            <p14:sldId id="278"/>
            <p14:sldId id="1395"/>
            <p14:sldId id="274"/>
            <p14:sldId id="1398"/>
            <p14:sldId id="279"/>
            <p14:sldId id="280"/>
            <p14:sldId id="281"/>
          </p14:sldIdLst>
        </p14:section>
        <p14:section name="Appendix" id="{70F77485-2E41-4E00-99C4-693442142AEE}">
          <p14:sldIdLst>
            <p14:sldId id="286"/>
            <p14:sldId id="1386"/>
            <p14:sldId id="1387"/>
            <p14:sldId id="1388"/>
            <p14:sldId id="1374"/>
            <p14:sldId id="270"/>
          </p14:sldIdLst>
        </p14:section>
      </p14:sectionLst>
    </p:ex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3" roundtripDataSignature="AMtx7mjlQCFJqydK+KIzpVFvG313pT18U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69664DC-C2D3-A0F2-C033-A746EBD91867}" name="Dennis Tapp" initials="DT" userId="S::Dennis.Tapp@natus.com::1c322fa7-60f9-4ceb-b439-164d2eb09bc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Michelle Dunst"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C99"/>
    <a:srgbClr val="009AA2"/>
    <a:srgbClr val="0081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61B6C7-731E-4AC4-98E2-D6DB607B4487}" v="16" dt="2023-11-02T01:53:47.415"/>
  </p1510:revLst>
</p1510:revInfo>
</file>

<file path=ppt/tableStyles.xml><?xml version="1.0" encoding="utf-8"?>
<a:tblStyleLst xmlns:a="http://schemas.openxmlformats.org/drawingml/2006/main" def="{73CAAD16-73E2-42C1-A7CB-E879031D2368}">
  <a:tblStyle styleId="{73CAAD16-73E2-42C1-A7CB-E879031D2368}"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038993CB-2748-4766-AFF3-29F9FBC19E7D}" styleName="Table_1">
    <a:wholeTbl>
      <a:tcTxStyle b="off" i="off">
        <a:font>
          <a:latin typeface="CVS Health Sans"/>
          <a:ea typeface="CVS Health Sans"/>
          <a:cs typeface="CVS Health San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8EC"/>
          </a:solidFill>
        </a:fill>
      </a:tcStyle>
    </a:wholeTbl>
    <a:band1H>
      <a:tcTxStyle b="off" i="off"/>
      <a:tcStyle>
        <a:tcBdr/>
        <a:fill>
          <a:solidFill>
            <a:srgbClr val="D0CDD8"/>
          </a:solidFill>
        </a:fill>
      </a:tcStyle>
    </a:band1H>
    <a:band2H>
      <a:tcTxStyle b="off" i="off"/>
      <a:tcStyle>
        <a:tcBdr/>
      </a:tcStyle>
    </a:band2H>
    <a:band1V>
      <a:tcTxStyle b="off" i="off"/>
      <a:tcStyle>
        <a:tcBdr/>
        <a:fill>
          <a:solidFill>
            <a:srgbClr val="D0CDD8"/>
          </a:solidFill>
        </a:fill>
      </a:tcStyle>
    </a:band1V>
    <a:band2V>
      <a:tcTxStyle b="off" i="off"/>
      <a:tcStyle>
        <a:tcBdr/>
      </a:tcStyle>
    </a:band2V>
    <a:lastCol>
      <a:tcTxStyle b="on" i="off">
        <a:font>
          <a:latin typeface="CVS Health Sans"/>
          <a:ea typeface="CVS Health Sans"/>
          <a:cs typeface="CVS Health Sans"/>
        </a:font>
        <a:schemeClr val="lt1"/>
      </a:tcTxStyle>
      <a:tcStyle>
        <a:tcBdr/>
        <a:fill>
          <a:solidFill>
            <a:schemeClr val="accent1"/>
          </a:solidFill>
        </a:fill>
      </a:tcStyle>
    </a:lastCol>
    <a:firstCol>
      <a:tcTxStyle b="on" i="off">
        <a:font>
          <a:latin typeface="CVS Health Sans"/>
          <a:ea typeface="CVS Health Sans"/>
          <a:cs typeface="CVS Health Sans"/>
        </a:font>
        <a:schemeClr val="lt1"/>
      </a:tcTxStyle>
      <a:tcStyle>
        <a:tcBdr/>
        <a:fill>
          <a:solidFill>
            <a:schemeClr val="accent1"/>
          </a:solidFill>
        </a:fill>
      </a:tcStyle>
    </a:firstCol>
    <a:lastRow>
      <a:tcTxStyle b="on" i="off">
        <a:font>
          <a:latin typeface="CVS Health Sans"/>
          <a:ea typeface="CVS Health Sans"/>
          <a:cs typeface="CVS Health San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VS Health Sans"/>
          <a:ea typeface="CVS Health Sans"/>
          <a:cs typeface="CVS Health San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9" autoAdjust="0"/>
    <p:restoredTop sz="95226" autoAdjust="0"/>
  </p:normalViewPr>
  <p:slideViewPr>
    <p:cSldViewPr snapToGrid="0" snapToObjects="1">
      <p:cViewPr varScale="1">
        <p:scale>
          <a:sx n="85" d="100"/>
          <a:sy n="85" d="100"/>
        </p:scale>
        <p:origin x="560" y="-1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15.fntdata"/><Relationship Id="rId68" Type="http://schemas.openxmlformats.org/officeDocument/2006/relationships/font" Target="fonts/font20.fntdata"/><Relationship Id="rId84" Type="http://schemas.openxmlformats.org/officeDocument/2006/relationships/commentAuthors" Target="commentAuthors.xml"/><Relationship Id="rId89" Type="http://schemas.microsoft.com/office/2015/10/relationships/revisionInfo" Target="revisionInfo.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font" Target="fonts/font5.fntdata"/><Relationship Id="rId58" Type="http://schemas.openxmlformats.org/officeDocument/2006/relationships/font" Target="fonts/font10.fntdata"/><Relationship Id="rId74" Type="http://schemas.openxmlformats.org/officeDocument/2006/relationships/font" Target="fonts/font26.fntdata"/><Relationship Id="rId79" Type="http://schemas.openxmlformats.org/officeDocument/2006/relationships/font" Target="fonts/font31.fntdata"/><Relationship Id="rId5" Type="http://schemas.openxmlformats.org/officeDocument/2006/relationships/slide" Target="slides/slide1.xml"/><Relationship Id="rId90"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font" Target="fonts/font16.fntdata"/><Relationship Id="rId69" Type="http://schemas.openxmlformats.org/officeDocument/2006/relationships/font" Target="fonts/font21.fntdata"/><Relationship Id="rId77" Type="http://schemas.openxmlformats.org/officeDocument/2006/relationships/font" Target="fonts/font29.fntdata"/><Relationship Id="rId8" Type="http://schemas.openxmlformats.org/officeDocument/2006/relationships/slide" Target="slides/slide4.xml"/><Relationship Id="rId51" Type="http://schemas.openxmlformats.org/officeDocument/2006/relationships/font" Target="fonts/font3.fntdata"/><Relationship Id="rId72" Type="http://schemas.openxmlformats.org/officeDocument/2006/relationships/font" Target="fonts/font24.fntdata"/><Relationship Id="rId80" Type="http://schemas.openxmlformats.org/officeDocument/2006/relationships/font" Target="fonts/font32.fntdata"/><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11.fntdata"/><Relationship Id="rId67" Type="http://schemas.openxmlformats.org/officeDocument/2006/relationships/font" Target="fonts/font19.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6.fntdata"/><Relationship Id="rId62" Type="http://schemas.openxmlformats.org/officeDocument/2006/relationships/font" Target="fonts/font14.fntdata"/><Relationship Id="rId70" Type="http://schemas.openxmlformats.org/officeDocument/2006/relationships/font" Target="fonts/font22.fntdata"/><Relationship Id="rId75" Type="http://schemas.openxmlformats.org/officeDocument/2006/relationships/font" Target="fonts/font27.fntdata"/><Relationship Id="rId83" Type="http://customschemas.google.com/relationships/presentationmetadata" Target="metadata"/><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font" Target="fonts/font17.fntdata"/><Relationship Id="rId73" Type="http://schemas.openxmlformats.org/officeDocument/2006/relationships/font" Target="fonts/font25.fntdata"/><Relationship Id="rId78" Type="http://schemas.openxmlformats.org/officeDocument/2006/relationships/font" Target="fonts/font30.fntdata"/><Relationship Id="rId86"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font" Target="fonts/font2.fntdata"/><Relationship Id="rId55" Type="http://schemas.openxmlformats.org/officeDocument/2006/relationships/font" Target="fonts/font7.fntdata"/><Relationship Id="rId76" Type="http://schemas.openxmlformats.org/officeDocument/2006/relationships/font" Target="fonts/font28.fntdata"/><Relationship Id="rId7" Type="http://schemas.openxmlformats.org/officeDocument/2006/relationships/slide" Target="slides/slide3.xml"/><Relationship Id="rId71" Type="http://schemas.openxmlformats.org/officeDocument/2006/relationships/font" Target="fonts/font23.fntdata"/><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font" Target="fonts/font18.fntdata"/><Relationship Id="rId87" Type="http://schemas.openxmlformats.org/officeDocument/2006/relationships/theme" Target="theme/theme1.xml"/><Relationship Id="rId61" Type="http://schemas.openxmlformats.org/officeDocument/2006/relationships/font" Target="fonts/font13.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0B1641-A45C-453E-BA5D-2996025A0C96}" type="doc">
      <dgm:prSet loTypeId="urn:microsoft.com/office/officeart/2005/8/layout/pList1" loCatId="list" qsTypeId="urn:microsoft.com/office/officeart/2005/8/quickstyle/simple2" qsCatId="simple" csTypeId="urn:microsoft.com/office/officeart/2005/8/colors/accent1_2" csCatId="accent1" phldr="1"/>
      <dgm:spPr/>
      <dgm:t>
        <a:bodyPr/>
        <a:lstStyle/>
        <a:p>
          <a:endParaRPr lang="en-US"/>
        </a:p>
      </dgm:t>
    </dgm:pt>
    <dgm:pt modelId="{339BF70B-F820-4693-8EE4-A33123FABE54}">
      <dgm:prSet/>
      <dgm:spPr/>
      <dgm:t>
        <a:bodyPr/>
        <a:lstStyle/>
        <a:p>
          <a:r>
            <a:rPr lang="en-US" b="0" i="0" dirty="0"/>
            <a:t>Register on the MyHealthBenefits online/mobile app with BRMS</a:t>
          </a:r>
          <a:endParaRPr lang="en-US" dirty="0"/>
        </a:p>
      </dgm:t>
    </dgm:pt>
    <dgm:pt modelId="{B21FE7DE-0FED-44F1-9D3A-753DA3AF99BD}" type="parTrans" cxnId="{5AAE45F5-495C-4C92-9905-F6CDBAFD37F5}">
      <dgm:prSet/>
      <dgm:spPr/>
      <dgm:t>
        <a:bodyPr/>
        <a:lstStyle/>
        <a:p>
          <a:endParaRPr lang="en-US"/>
        </a:p>
      </dgm:t>
    </dgm:pt>
    <dgm:pt modelId="{69AD6C6A-7D66-4AD2-AB6D-90857B1E3CD8}" type="sibTrans" cxnId="{5AAE45F5-495C-4C92-9905-F6CDBAFD37F5}">
      <dgm:prSet/>
      <dgm:spPr/>
      <dgm:t>
        <a:bodyPr/>
        <a:lstStyle/>
        <a:p>
          <a:endParaRPr lang="en-US"/>
        </a:p>
      </dgm:t>
    </dgm:pt>
    <dgm:pt modelId="{3F1B0BB2-9E1F-43B2-B982-7BA8EE57FDBD}">
      <dgm:prSet/>
      <dgm:spPr/>
      <dgm:t>
        <a:bodyPr/>
        <a:lstStyle/>
        <a:p>
          <a:r>
            <a:rPr lang="en-US" b="0" i="0" dirty="0"/>
            <a:t>Register on OptumRx online/mobile app </a:t>
          </a:r>
          <a:endParaRPr lang="en-US" dirty="0"/>
        </a:p>
      </dgm:t>
    </dgm:pt>
    <dgm:pt modelId="{94E374C1-9B74-44DF-9049-8F1E622E9730}" type="parTrans" cxnId="{F9719C3D-ACA0-4F74-B74B-142BF402D0A9}">
      <dgm:prSet/>
      <dgm:spPr/>
      <dgm:t>
        <a:bodyPr/>
        <a:lstStyle/>
        <a:p>
          <a:endParaRPr lang="en-US"/>
        </a:p>
      </dgm:t>
    </dgm:pt>
    <dgm:pt modelId="{6F90BE67-6BA4-4EF6-95E5-DDC7FF3E9178}" type="sibTrans" cxnId="{F9719C3D-ACA0-4F74-B74B-142BF402D0A9}">
      <dgm:prSet/>
      <dgm:spPr/>
      <dgm:t>
        <a:bodyPr/>
        <a:lstStyle/>
        <a:p>
          <a:endParaRPr lang="en-US"/>
        </a:p>
      </dgm:t>
    </dgm:pt>
    <dgm:pt modelId="{978DD716-73DB-46A6-B50E-0AC9A91CD917}">
      <dgm:prSet/>
      <dgm:spPr/>
      <dgm:t>
        <a:bodyPr/>
        <a:lstStyle/>
        <a:p>
          <a:r>
            <a:rPr lang="en-US" b="1" i="0" dirty="0">
              <a:solidFill>
                <a:srgbClr val="FF0000"/>
              </a:solidFill>
            </a:rPr>
            <a:t>Refill your prescriptions in December if possible </a:t>
          </a:r>
          <a:endParaRPr lang="en-US" b="1" dirty="0">
            <a:solidFill>
              <a:srgbClr val="FF0000"/>
            </a:solidFill>
          </a:endParaRPr>
        </a:p>
      </dgm:t>
    </dgm:pt>
    <dgm:pt modelId="{237A8437-832F-4581-92E6-B16FBA15C979}" type="parTrans" cxnId="{6A88C4F3-69E0-4ADF-B6F6-F6B6B75C892D}">
      <dgm:prSet/>
      <dgm:spPr/>
      <dgm:t>
        <a:bodyPr/>
        <a:lstStyle/>
        <a:p>
          <a:endParaRPr lang="en-US"/>
        </a:p>
      </dgm:t>
    </dgm:pt>
    <dgm:pt modelId="{0BEDAFED-8D5F-4B81-B855-1EA75E2400CE}" type="sibTrans" cxnId="{6A88C4F3-69E0-4ADF-B6F6-F6B6B75C892D}">
      <dgm:prSet/>
      <dgm:spPr/>
      <dgm:t>
        <a:bodyPr/>
        <a:lstStyle/>
        <a:p>
          <a:endParaRPr lang="en-US"/>
        </a:p>
      </dgm:t>
    </dgm:pt>
    <dgm:pt modelId="{6F164465-3DCF-456A-80F9-8D450542BA4B}">
      <dgm:prSet/>
      <dgm:spPr/>
      <dgm:t>
        <a:bodyPr/>
        <a:lstStyle/>
        <a:p>
          <a:r>
            <a:rPr lang="en-US" b="0" i="0" dirty="0"/>
            <a:t>Give your doctor and pharmacy your new card starting January 1</a:t>
          </a:r>
          <a:endParaRPr lang="en-US" dirty="0"/>
        </a:p>
      </dgm:t>
    </dgm:pt>
    <dgm:pt modelId="{266F576E-DFB5-4DFB-8A62-34138B457632}" type="parTrans" cxnId="{C9228372-ADDE-4D20-A6D2-560D7C9199CA}">
      <dgm:prSet/>
      <dgm:spPr/>
      <dgm:t>
        <a:bodyPr/>
        <a:lstStyle/>
        <a:p>
          <a:endParaRPr lang="en-US"/>
        </a:p>
      </dgm:t>
    </dgm:pt>
    <dgm:pt modelId="{2B6E4D45-F855-4E04-B138-7F53402F862B}" type="sibTrans" cxnId="{C9228372-ADDE-4D20-A6D2-560D7C9199CA}">
      <dgm:prSet/>
      <dgm:spPr/>
      <dgm:t>
        <a:bodyPr/>
        <a:lstStyle/>
        <a:p>
          <a:endParaRPr lang="en-US"/>
        </a:p>
      </dgm:t>
    </dgm:pt>
    <dgm:pt modelId="{E4C6CC2E-A36A-40E9-BC9F-9AEF53F63902}">
      <dgm:prSet/>
      <dgm:spPr/>
      <dgm:t>
        <a:bodyPr/>
        <a:lstStyle/>
        <a:p>
          <a:r>
            <a:rPr lang="en-US" b="0" i="0" dirty="0"/>
            <a:t>If you have any transition of care concerns such as  3</a:t>
          </a:r>
          <a:r>
            <a:rPr lang="en-US" b="0" i="0" baseline="30000" dirty="0"/>
            <a:t>rd</a:t>
          </a:r>
          <a:r>
            <a:rPr lang="en-US" b="0" i="0" dirty="0"/>
            <a:t> trimester or ongoing critical treatment contact Natus Benefits</a:t>
          </a:r>
          <a:endParaRPr lang="en-US" dirty="0"/>
        </a:p>
      </dgm:t>
    </dgm:pt>
    <dgm:pt modelId="{E58CEB8B-8510-495D-9E46-0869D0B30809}" type="parTrans" cxnId="{F1DA79F1-CD82-452F-A275-2E9BF026338F}">
      <dgm:prSet/>
      <dgm:spPr/>
      <dgm:t>
        <a:bodyPr/>
        <a:lstStyle/>
        <a:p>
          <a:endParaRPr lang="en-US"/>
        </a:p>
      </dgm:t>
    </dgm:pt>
    <dgm:pt modelId="{1656D4F2-23B5-4891-8AA0-5475845F122D}" type="sibTrans" cxnId="{F1DA79F1-CD82-452F-A275-2E9BF026338F}">
      <dgm:prSet/>
      <dgm:spPr/>
      <dgm:t>
        <a:bodyPr/>
        <a:lstStyle/>
        <a:p>
          <a:endParaRPr lang="en-US"/>
        </a:p>
      </dgm:t>
    </dgm:pt>
    <dgm:pt modelId="{177DCE87-E36E-493A-B600-172041D238CF}" type="pres">
      <dgm:prSet presAssocID="{120B1641-A45C-453E-BA5D-2996025A0C96}" presName="Name0" presStyleCnt="0">
        <dgm:presLayoutVars>
          <dgm:dir/>
          <dgm:resizeHandles val="exact"/>
        </dgm:presLayoutVars>
      </dgm:prSet>
      <dgm:spPr/>
    </dgm:pt>
    <dgm:pt modelId="{7DCD679F-AD5F-46E4-9A46-2ACBC2B03351}" type="pres">
      <dgm:prSet presAssocID="{339BF70B-F820-4693-8EE4-A33123FABE54}" presName="compNode" presStyleCnt="0"/>
      <dgm:spPr/>
    </dgm:pt>
    <dgm:pt modelId="{8207DF80-400E-4B7B-8820-2947C85424B3}" type="pres">
      <dgm:prSet presAssocID="{339BF70B-F820-4693-8EE4-A33123FABE54}" presName="pictRect" presStyleLbl="node1" presStyleIdx="0" presStyleCnt="5"/>
      <dgm:spPr>
        <a:solidFill>
          <a:srgbClr val="009AA2"/>
        </a:solidFill>
      </dgm:spPr>
    </dgm:pt>
    <dgm:pt modelId="{3D1C0EBF-C39C-4452-A6B2-A8905CA5BCC9}" type="pres">
      <dgm:prSet presAssocID="{339BF70B-F820-4693-8EE4-A33123FABE54}" presName="textRect" presStyleLbl="revTx" presStyleIdx="0" presStyleCnt="5">
        <dgm:presLayoutVars>
          <dgm:bulletEnabled val="1"/>
        </dgm:presLayoutVars>
      </dgm:prSet>
      <dgm:spPr/>
    </dgm:pt>
    <dgm:pt modelId="{F98A22BF-2B30-4120-B1DF-980F48254C9C}" type="pres">
      <dgm:prSet presAssocID="{69AD6C6A-7D66-4AD2-AB6D-90857B1E3CD8}" presName="sibTrans" presStyleLbl="sibTrans2D1" presStyleIdx="0" presStyleCnt="0"/>
      <dgm:spPr/>
    </dgm:pt>
    <dgm:pt modelId="{C7270981-0E13-49F3-98BC-067E98E31426}" type="pres">
      <dgm:prSet presAssocID="{3F1B0BB2-9E1F-43B2-B982-7BA8EE57FDBD}" presName="compNode" presStyleCnt="0"/>
      <dgm:spPr/>
    </dgm:pt>
    <dgm:pt modelId="{AEEA6AA8-A6B7-47B6-809F-752BB3960CA1}" type="pres">
      <dgm:prSet presAssocID="{3F1B0BB2-9E1F-43B2-B982-7BA8EE57FDBD}" presName="pictRect" presStyleLbl="node1" presStyleIdx="1" presStyleCnt="5"/>
      <dgm:spPr>
        <a:solidFill>
          <a:srgbClr val="009AA2"/>
        </a:solidFill>
      </dgm:spPr>
    </dgm:pt>
    <dgm:pt modelId="{21A572A1-5B06-4876-9E3D-4FF7B974A3CF}" type="pres">
      <dgm:prSet presAssocID="{3F1B0BB2-9E1F-43B2-B982-7BA8EE57FDBD}" presName="textRect" presStyleLbl="revTx" presStyleIdx="1" presStyleCnt="5">
        <dgm:presLayoutVars>
          <dgm:bulletEnabled val="1"/>
        </dgm:presLayoutVars>
      </dgm:prSet>
      <dgm:spPr/>
    </dgm:pt>
    <dgm:pt modelId="{125AE309-3962-4CD3-98C9-382CAC27390D}" type="pres">
      <dgm:prSet presAssocID="{6F90BE67-6BA4-4EF6-95E5-DDC7FF3E9178}" presName="sibTrans" presStyleLbl="sibTrans2D1" presStyleIdx="0" presStyleCnt="0"/>
      <dgm:spPr/>
    </dgm:pt>
    <dgm:pt modelId="{9CE71719-B5FE-47FA-A6D5-6C5ECB8056D2}" type="pres">
      <dgm:prSet presAssocID="{978DD716-73DB-46A6-B50E-0AC9A91CD917}" presName="compNode" presStyleCnt="0"/>
      <dgm:spPr/>
    </dgm:pt>
    <dgm:pt modelId="{59900424-7521-4611-84CD-62503CB8AB21}" type="pres">
      <dgm:prSet presAssocID="{978DD716-73DB-46A6-B50E-0AC9A91CD917}" presName="pictRect" presStyleLbl="node1" presStyleIdx="2" presStyleCnt="5"/>
      <dgm:spPr>
        <a:solidFill>
          <a:srgbClr val="009AA2"/>
        </a:solidFill>
      </dgm:spPr>
    </dgm:pt>
    <dgm:pt modelId="{DABEB777-4742-4E78-982C-8C15F052209E}" type="pres">
      <dgm:prSet presAssocID="{978DD716-73DB-46A6-B50E-0AC9A91CD917}" presName="textRect" presStyleLbl="revTx" presStyleIdx="2" presStyleCnt="5">
        <dgm:presLayoutVars>
          <dgm:bulletEnabled val="1"/>
        </dgm:presLayoutVars>
      </dgm:prSet>
      <dgm:spPr/>
    </dgm:pt>
    <dgm:pt modelId="{593CCDBA-BBB4-4E75-AE9E-7B5302C89BA3}" type="pres">
      <dgm:prSet presAssocID="{0BEDAFED-8D5F-4B81-B855-1EA75E2400CE}" presName="sibTrans" presStyleLbl="sibTrans2D1" presStyleIdx="0" presStyleCnt="0"/>
      <dgm:spPr/>
    </dgm:pt>
    <dgm:pt modelId="{C77705AD-9D3F-46BF-A9FC-3F3821CE29C7}" type="pres">
      <dgm:prSet presAssocID="{6F164465-3DCF-456A-80F9-8D450542BA4B}" presName="compNode" presStyleCnt="0"/>
      <dgm:spPr/>
    </dgm:pt>
    <dgm:pt modelId="{6F315929-CF1A-4DAE-B684-AB6F47651EB0}" type="pres">
      <dgm:prSet presAssocID="{6F164465-3DCF-456A-80F9-8D450542BA4B}" presName="pictRect" presStyleLbl="node1" presStyleIdx="3" presStyleCnt="5"/>
      <dgm:spPr>
        <a:solidFill>
          <a:srgbClr val="009AA2"/>
        </a:solidFill>
      </dgm:spPr>
    </dgm:pt>
    <dgm:pt modelId="{6DD56032-0F07-4465-822F-934BA2937AE0}" type="pres">
      <dgm:prSet presAssocID="{6F164465-3DCF-456A-80F9-8D450542BA4B}" presName="textRect" presStyleLbl="revTx" presStyleIdx="3" presStyleCnt="5">
        <dgm:presLayoutVars>
          <dgm:bulletEnabled val="1"/>
        </dgm:presLayoutVars>
      </dgm:prSet>
      <dgm:spPr/>
    </dgm:pt>
    <dgm:pt modelId="{ADE8CA4E-D07F-4DCA-8EB9-C229AB172D05}" type="pres">
      <dgm:prSet presAssocID="{2B6E4D45-F855-4E04-B138-7F53402F862B}" presName="sibTrans" presStyleLbl="sibTrans2D1" presStyleIdx="0" presStyleCnt="0"/>
      <dgm:spPr/>
    </dgm:pt>
    <dgm:pt modelId="{AFC6F7E4-0757-4A14-8324-01EAEBC67BB3}" type="pres">
      <dgm:prSet presAssocID="{E4C6CC2E-A36A-40E9-BC9F-9AEF53F63902}" presName="compNode" presStyleCnt="0"/>
      <dgm:spPr/>
    </dgm:pt>
    <dgm:pt modelId="{74C55616-C342-4DA3-A725-1AAE0AD04E7D}" type="pres">
      <dgm:prSet presAssocID="{E4C6CC2E-A36A-40E9-BC9F-9AEF53F63902}" presName="pictRect" presStyleLbl="node1" presStyleIdx="4" presStyleCnt="5"/>
      <dgm:spPr>
        <a:solidFill>
          <a:srgbClr val="009AA2"/>
        </a:solidFill>
      </dgm:spPr>
    </dgm:pt>
    <dgm:pt modelId="{B0FB0468-0DD7-44D2-9C13-1F645898781F}" type="pres">
      <dgm:prSet presAssocID="{E4C6CC2E-A36A-40E9-BC9F-9AEF53F63902}" presName="textRect" presStyleLbl="revTx" presStyleIdx="4" presStyleCnt="5" custScaleX="108002">
        <dgm:presLayoutVars>
          <dgm:bulletEnabled val="1"/>
        </dgm:presLayoutVars>
      </dgm:prSet>
      <dgm:spPr/>
    </dgm:pt>
  </dgm:ptLst>
  <dgm:cxnLst>
    <dgm:cxn modelId="{F13B3B04-1FD8-48EF-97AD-74F3430D36C0}" type="presOf" srcId="{0BEDAFED-8D5F-4B81-B855-1EA75E2400CE}" destId="{593CCDBA-BBB4-4E75-AE9E-7B5302C89BA3}" srcOrd="0" destOrd="0" presId="urn:microsoft.com/office/officeart/2005/8/layout/pList1"/>
    <dgm:cxn modelId="{707D1B09-AD45-4C9E-860F-525168E16306}" type="presOf" srcId="{2B6E4D45-F855-4E04-B138-7F53402F862B}" destId="{ADE8CA4E-D07F-4DCA-8EB9-C229AB172D05}" srcOrd="0" destOrd="0" presId="urn:microsoft.com/office/officeart/2005/8/layout/pList1"/>
    <dgm:cxn modelId="{305F502D-D717-4E6C-A42B-9797C47E0C1C}" type="presOf" srcId="{E4C6CC2E-A36A-40E9-BC9F-9AEF53F63902}" destId="{B0FB0468-0DD7-44D2-9C13-1F645898781F}" srcOrd="0" destOrd="0" presId="urn:microsoft.com/office/officeart/2005/8/layout/pList1"/>
    <dgm:cxn modelId="{42D5C134-835C-4EB2-B107-B81DEE406846}" type="presOf" srcId="{120B1641-A45C-453E-BA5D-2996025A0C96}" destId="{177DCE87-E36E-493A-B600-172041D238CF}" srcOrd="0" destOrd="0" presId="urn:microsoft.com/office/officeart/2005/8/layout/pList1"/>
    <dgm:cxn modelId="{E9F65E35-D752-4298-86E4-69581B47202C}" type="presOf" srcId="{339BF70B-F820-4693-8EE4-A33123FABE54}" destId="{3D1C0EBF-C39C-4452-A6B2-A8905CA5BCC9}" srcOrd="0" destOrd="0" presId="urn:microsoft.com/office/officeart/2005/8/layout/pList1"/>
    <dgm:cxn modelId="{F9719C3D-ACA0-4F74-B74B-142BF402D0A9}" srcId="{120B1641-A45C-453E-BA5D-2996025A0C96}" destId="{3F1B0BB2-9E1F-43B2-B982-7BA8EE57FDBD}" srcOrd="1" destOrd="0" parTransId="{94E374C1-9B74-44DF-9049-8F1E622E9730}" sibTransId="{6F90BE67-6BA4-4EF6-95E5-DDC7FF3E9178}"/>
    <dgm:cxn modelId="{C9228372-ADDE-4D20-A6D2-560D7C9199CA}" srcId="{120B1641-A45C-453E-BA5D-2996025A0C96}" destId="{6F164465-3DCF-456A-80F9-8D450542BA4B}" srcOrd="3" destOrd="0" parTransId="{266F576E-DFB5-4DFB-8A62-34138B457632}" sibTransId="{2B6E4D45-F855-4E04-B138-7F53402F862B}"/>
    <dgm:cxn modelId="{4FF98C86-51CB-4760-BBD2-985D05A81B64}" type="presOf" srcId="{69AD6C6A-7D66-4AD2-AB6D-90857B1E3CD8}" destId="{F98A22BF-2B30-4120-B1DF-980F48254C9C}" srcOrd="0" destOrd="0" presId="urn:microsoft.com/office/officeart/2005/8/layout/pList1"/>
    <dgm:cxn modelId="{8E9F8DCA-E2E1-4E7F-9482-3FBC2177AEB7}" type="presOf" srcId="{6F90BE67-6BA4-4EF6-95E5-DDC7FF3E9178}" destId="{125AE309-3962-4CD3-98C9-382CAC27390D}" srcOrd="0" destOrd="0" presId="urn:microsoft.com/office/officeart/2005/8/layout/pList1"/>
    <dgm:cxn modelId="{E3D464D9-DB57-4E04-ABAD-01FA6EB6EA07}" type="presOf" srcId="{6F164465-3DCF-456A-80F9-8D450542BA4B}" destId="{6DD56032-0F07-4465-822F-934BA2937AE0}" srcOrd="0" destOrd="0" presId="urn:microsoft.com/office/officeart/2005/8/layout/pList1"/>
    <dgm:cxn modelId="{C69A5EE3-0171-42A3-BEDB-E1FBD855E216}" type="presOf" srcId="{978DD716-73DB-46A6-B50E-0AC9A91CD917}" destId="{DABEB777-4742-4E78-982C-8C15F052209E}" srcOrd="0" destOrd="0" presId="urn:microsoft.com/office/officeart/2005/8/layout/pList1"/>
    <dgm:cxn modelId="{F1DA79F1-CD82-452F-A275-2E9BF026338F}" srcId="{120B1641-A45C-453E-BA5D-2996025A0C96}" destId="{E4C6CC2E-A36A-40E9-BC9F-9AEF53F63902}" srcOrd="4" destOrd="0" parTransId="{E58CEB8B-8510-495D-9E46-0869D0B30809}" sibTransId="{1656D4F2-23B5-4891-8AA0-5475845F122D}"/>
    <dgm:cxn modelId="{6A88C4F3-69E0-4ADF-B6F6-F6B6B75C892D}" srcId="{120B1641-A45C-453E-BA5D-2996025A0C96}" destId="{978DD716-73DB-46A6-B50E-0AC9A91CD917}" srcOrd="2" destOrd="0" parTransId="{237A8437-832F-4581-92E6-B16FBA15C979}" sibTransId="{0BEDAFED-8D5F-4B81-B855-1EA75E2400CE}"/>
    <dgm:cxn modelId="{5AAE45F5-495C-4C92-9905-F6CDBAFD37F5}" srcId="{120B1641-A45C-453E-BA5D-2996025A0C96}" destId="{339BF70B-F820-4693-8EE4-A33123FABE54}" srcOrd="0" destOrd="0" parTransId="{B21FE7DE-0FED-44F1-9D3A-753DA3AF99BD}" sibTransId="{69AD6C6A-7D66-4AD2-AB6D-90857B1E3CD8}"/>
    <dgm:cxn modelId="{5DD9E6F5-09E1-429E-AF54-3375E9FB7F53}" type="presOf" srcId="{3F1B0BB2-9E1F-43B2-B982-7BA8EE57FDBD}" destId="{21A572A1-5B06-4876-9E3D-4FF7B974A3CF}" srcOrd="0" destOrd="0" presId="urn:microsoft.com/office/officeart/2005/8/layout/pList1"/>
    <dgm:cxn modelId="{4F4A507A-7CB4-48FD-AACF-54E26F68E28C}" type="presParOf" srcId="{177DCE87-E36E-493A-B600-172041D238CF}" destId="{7DCD679F-AD5F-46E4-9A46-2ACBC2B03351}" srcOrd="0" destOrd="0" presId="urn:microsoft.com/office/officeart/2005/8/layout/pList1"/>
    <dgm:cxn modelId="{FDDE613C-FB24-4B95-964A-8241D5E25523}" type="presParOf" srcId="{7DCD679F-AD5F-46E4-9A46-2ACBC2B03351}" destId="{8207DF80-400E-4B7B-8820-2947C85424B3}" srcOrd="0" destOrd="0" presId="urn:microsoft.com/office/officeart/2005/8/layout/pList1"/>
    <dgm:cxn modelId="{07964C3C-F2A3-4680-BE4F-DD852095D3CF}" type="presParOf" srcId="{7DCD679F-AD5F-46E4-9A46-2ACBC2B03351}" destId="{3D1C0EBF-C39C-4452-A6B2-A8905CA5BCC9}" srcOrd="1" destOrd="0" presId="urn:microsoft.com/office/officeart/2005/8/layout/pList1"/>
    <dgm:cxn modelId="{CB9065EE-2003-442E-9DA3-7A08EC229968}" type="presParOf" srcId="{177DCE87-E36E-493A-B600-172041D238CF}" destId="{F98A22BF-2B30-4120-B1DF-980F48254C9C}" srcOrd="1" destOrd="0" presId="urn:microsoft.com/office/officeart/2005/8/layout/pList1"/>
    <dgm:cxn modelId="{28A400E7-C0BB-4739-9309-C5BEC0513E03}" type="presParOf" srcId="{177DCE87-E36E-493A-B600-172041D238CF}" destId="{C7270981-0E13-49F3-98BC-067E98E31426}" srcOrd="2" destOrd="0" presId="urn:microsoft.com/office/officeart/2005/8/layout/pList1"/>
    <dgm:cxn modelId="{AAD2107B-F574-4509-B0E0-5511610A43A5}" type="presParOf" srcId="{C7270981-0E13-49F3-98BC-067E98E31426}" destId="{AEEA6AA8-A6B7-47B6-809F-752BB3960CA1}" srcOrd="0" destOrd="0" presId="urn:microsoft.com/office/officeart/2005/8/layout/pList1"/>
    <dgm:cxn modelId="{8A53E8AE-AC35-47C5-91DD-9BD839BDF78D}" type="presParOf" srcId="{C7270981-0E13-49F3-98BC-067E98E31426}" destId="{21A572A1-5B06-4876-9E3D-4FF7B974A3CF}" srcOrd="1" destOrd="0" presId="urn:microsoft.com/office/officeart/2005/8/layout/pList1"/>
    <dgm:cxn modelId="{5A4187DF-BE51-40AB-8464-7456812E299E}" type="presParOf" srcId="{177DCE87-E36E-493A-B600-172041D238CF}" destId="{125AE309-3962-4CD3-98C9-382CAC27390D}" srcOrd="3" destOrd="0" presId="urn:microsoft.com/office/officeart/2005/8/layout/pList1"/>
    <dgm:cxn modelId="{2B255A59-47C1-486D-9539-1D80A2D4AC54}" type="presParOf" srcId="{177DCE87-E36E-493A-B600-172041D238CF}" destId="{9CE71719-B5FE-47FA-A6D5-6C5ECB8056D2}" srcOrd="4" destOrd="0" presId="urn:microsoft.com/office/officeart/2005/8/layout/pList1"/>
    <dgm:cxn modelId="{9E6C5FC5-0633-4FF2-9F05-0375D9F45230}" type="presParOf" srcId="{9CE71719-B5FE-47FA-A6D5-6C5ECB8056D2}" destId="{59900424-7521-4611-84CD-62503CB8AB21}" srcOrd="0" destOrd="0" presId="urn:microsoft.com/office/officeart/2005/8/layout/pList1"/>
    <dgm:cxn modelId="{114C6003-6E3C-4A4F-BB75-4DF10FD671CA}" type="presParOf" srcId="{9CE71719-B5FE-47FA-A6D5-6C5ECB8056D2}" destId="{DABEB777-4742-4E78-982C-8C15F052209E}" srcOrd="1" destOrd="0" presId="urn:microsoft.com/office/officeart/2005/8/layout/pList1"/>
    <dgm:cxn modelId="{F0969D64-E616-41D2-AF09-AC0B72DB2399}" type="presParOf" srcId="{177DCE87-E36E-493A-B600-172041D238CF}" destId="{593CCDBA-BBB4-4E75-AE9E-7B5302C89BA3}" srcOrd="5" destOrd="0" presId="urn:microsoft.com/office/officeart/2005/8/layout/pList1"/>
    <dgm:cxn modelId="{B536A8B1-F6A0-440E-82B7-64A30A9DDCBF}" type="presParOf" srcId="{177DCE87-E36E-493A-B600-172041D238CF}" destId="{C77705AD-9D3F-46BF-A9FC-3F3821CE29C7}" srcOrd="6" destOrd="0" presId="urn:microsoft.com/office/officeart/2005/8/layout/pList1"/>
    <dgm:cxn modelId="{3B951D34-3B30-4FDD-835E-0F7422217A2D}" type="presParOf" srcId="{C77705AD-9D3F-46BF-A9FC-3F3821CE29C7}" destId="{6F315929-CF1A-4DAE-B684-AB6F47651EB0}" srcOrd="0" destOrd="0" presId="urn:microsoft.com/office/officeart/2005/8/layout/pList1"/>
    <dgm:cxn modelId="{5D00862B-4508-401C-9377-78F5EF3BE7A0}" type="presParOf" srcId="{C77705AD-9D3F-46BF-A9FC-3F3821CE29C7}" destId="{6DD56032-0F07-4465-822F-934BA2937AE0}" srcOrd="1" destOrd="0" presId="urn:microsoft.com/office/officeart/2005/8/layout/pList1"/>
    <dgm:cxn modelId="{175EC5BD-EA7D-401D-BFFE-4FAEC2C5F869}" type="presParOf" srcId="{177DCE87-E36E-493A-B600-172041D238CF}" destId="{ADE8CA4E-D07F-4DCA-8EB9-C229AB172D05}" srcOrd="7" destOrd="0" presId="urn:microsoft.com/office/officeart/2005/8/layout/pList1"/>
    <dgm:cxn modelId="{C9653617-81DC-4643-A4F5-954E76E894A3}" type="presParOf" srcId="{177DCE87-E36E-493A-B600-172041D238CF}" destId="{AFC6F7E4-0757-4A14-8324-01EAEBC67BB3}" srcOrd="8" destOrd="0" presId="urn:microsoft.com/office/officeart/2005/8/layout/pList1"/>
    <dgm:cxn modelId="{1DC4A2DF-3531-47AB-B6E4-8FBFD3B423D3}" type="presParOf" srcId="{AFC6F7E4-0757-4A14-8324-01EAEBC67BB3}" destId="{74C55616-C342-4DA3-A725-1AAE0AD04E7D}" srcOrd="0" destOrd="0" presId="urn:microsoft.com/office/officeart/2005/8/layout/pList1"/>
    <dgm:cxn modelId="{0C5F1CD4-624C-4A4E-97BD-DDB5943831A9}" type="presParOf" srcId="{AFC6F7E4-0757-4A14-8324-01EAEBC67BB3}" destId="{B0FB0468-0DD7-44D2-9C13-1F645898781F}"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07DF80-400E-4B7B-8820-2947C85424B3}">
      <dsp:nvSpPr>
        <dsp:cNvPr id="0" name=""/>
        <dsp:cNvSpPr/>
      </dsp:nvSpPr>
      <dsp:spPr>
        <a:xfrm>
          <a:off x="1574" y="55004"/>
          <a:ext cx="2497916" cy="1721064"/>
        </a:xfrm>
        <a:prstGeom prst="roundRect">
          <a:avLst/>
        </a:prstGeom>
        <a:solidFill>
          <a:srgbClr val="009AA2"/>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3D1C0EBF-C39C-4452-A6B2-A8905CA5BCC9}">
      <dsp:nvSpPr>
        <dsp:cNvPr id="0" name=""/>
        <dsp:cNvSpPr/>
      </dsp:nvSpPr>
      <dsp:spPr>
        <a:xfrm>
          <a:off x="1574" y="1776069"/>
          <a:ext cx="2497916" cy="926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0" numCol="1" spcCol="1270" anchor="t" anchorCtr="0">
          <a:noAutofit/>
        </a:bodyPr>
        <a:lstStyle/>
        <a:p>
          <a:pPr marL="0" lvl="0" indent="0" algn="ctr" defTabSz="577850">
            <a:lnSpc>
              <a:spcPct val="90000"/>
            </a:lnSpc>
            <a:spcBef>
              <a:spcPct val="0"/>
            </a:spcBef>
            <a:spcAft>
              <a:spcPct val="35000"/>
            </a:spcAft>
            <a:buNone/>
          </a:pPr>
          <a:r>
            <a:rPr lang="en-US" sz="1300" b="0" i="0" kern="1200" dirty="0"/>
            <a:t>Register on the MyHealthBenefits online/mobile app with BRMS</a:t>
          </a:r>
          <a:endParaRPr lang="en-US" sz="1300" kern="1200" dirty="0"/>
        </a:p>
      </dsp:txBody>
      <dsp:txXfrm>
        <a:off x="1574" y="1776069"/>
        <a:ext cx="2497916" cy="926727"/>
      </dsp:txXfrm>
    </dsp:sp>
    <dsp:sp modelId="{AEEA6AA8-A6B7-47B6-809F-752BB3960CA1}">
      <dsp:nvSpPr>
        <dsp:cNvPr id="0" name=""/>
        <dsp:cNvSpPr/>
      </dsp:nvSpPr>
      <dsp:spPr>
        <a:xfrm>
          <a:off x="2749387" y="55004"/>
          <a:ext cx="2497916" cy="1721064"/>
        </a:xfrm>
        <a:prstGeom prst="roundRect">
          <a:avLst/>
        </a:prstGeom>
        <a:solidFill>
          <a:srgbClr val="009AA2"/>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21A572A1-5B06-4876-9E3D-4FF7B974A3CF}">
      <dsp:nvSpPr>
        <dsp:cNvPr id="0" name=""/>
        <dsp:cNvSpPr/>
      </dsp:nvSpPr>
      <dsp:spPr>
        <a:xfrm>
          <a:off x="2749387" y="1776069"/>
          <a:ext cx="2497916" cy="926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0" numCol="1" spcCol="1270" anchor="t" anchorCtr="0">
          <a:noAutofit/>
        </a:bodyPr>
        <a:lstStyle/>
        <a:p>
          <a:pPr marL="0" lvl="0" indent="0" algn="ctr" defTabSz="577850">
            <a:lnSpc>
              <a:spcPct val="90000"/>
            </a:lnSpc>
            <a:spcBef>
              <a:spcPct val="0"/>
            </a:spcBef>
            <a:spcAft>
              <a:spcPct val="35000"/>
            </a:spcAft>
            <a:buNone/>
          </a:pPr>
          <a:r>
            <a:rPr lang="en-US" sz="1300" b="0" i="0" kern="1200" dirty="0"/>
            <a:t>Register on OptumRx online/mobile app </a:t>
          </a:r>
          <a:endParaRPr lang="en-US" sz="1300" kern="1200" dirty="0"/>
        </a:p>
      </dsp:txBody>
      <dsp:txXfrm>
        <a:off x="2749387" y="1776069"/>
        <a:ext cx="2497916" cy="926727"/>
      </dsp:txXfrm>
    </dsp:sp>
    <dsp:sp modelId="{59900424-7521-4611-84CD-62503CB8AB21}">
      <dsp:nvSpPr>
        <dsp:cNvPr id="0" name=""/>
        <dsp:cNvSpPr/>
      </dsp:nvSpPr>
      <dsp:spPr>
        <a:xfrm>
          <a:off x="5497200" y="55004"/>
          <a:ext cx="2497916" cy="1721064"/>
        </a:xfrm>
        <a:prstGeom prst="roundRect">
          <a:avLst/>
        </a:prstGeom>
        <a:solidFill>
          <a:srgbClr val="009AA2"/>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DABEB777-4742-4E78-982C-8C15F052209E}">
      <dsp:nvSpPr>
        <dsp:cNvPr id="0" name=""/>
        <dsp:cNvSpPr/>
      </dsp:nvSpPr>
      <dsp:spPr>
        <a:xfrm>
          <a:off x="5497200" y="1776069"/>
          <a:ext cx="2497916" cy="926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0" numCol="1" spcCol="1270" anchor="t" anchorCtr="0">
          <a:noAutofit/>
        </a:bodyPr>
        <a:lstStyle/>
        <a:p>
          <a:pPr marL="0" lvl="0" indent="0" algn="ctr" defTabSz="577850">
            <a:lnSpc>
              <a:spcPct val="90000"/>
            </a:lnSpc>
            <a:spcBef>
              <a:spcPct val="0"/>
            </a:spcBef>
            <a:spcAft>
              <a:spcPct val="35000"/>
            </a:spcAft>
            <a:buNone/>
          </a:pPr>
          <a:r>
            <a:rPr lang="en-US" sz="1300" b="1" i="0" kern="1200" dirty="0">
              <a:solidFill>
                <a:srgbClr val="FF0000"/>
              </a:solidFill>
            </a:rPr>
            <a:t>Refill your prescriptions in December if possible </a:t>
          </a:r>
          <a:endParaRPr lang="en-US" sz="1300" b="1" kern="1200" dirty="0">
            <a:solidFill>
              <a:srgbClr val="FF0000"/>
            </a:solidFill>
          </a:endParaRPr>
        </a:p>
      </dsp:txBody>
      <dsp:txXfrm>
        <a:off x="5497200" y="1776069"/>
        <a:ext cx="2497916" cy="926727"/>
      </dsp:txXfrm>
    </dsp:sp>
    <dsp:sp modelId="{6F315929-CF1A-4DAE-B684-AB6F47651EB0}">
      <dsp:nvSpPr>
        <dsp:cNvPr id="0" name=""/>
        <dsp:cNvSpPr/>
      </dsp:nvSpPr>
      <dsp:spPr>
        <a:xfrm>
          <a:off x="1275539" y="2952588"/>
          <a:ext cx="2497916" cy="1721064"/>
        </a:xfrm>
        <a:prstGeom prst="roundRect">
          <a:avLst/>
        </a:prstGeom>
        <a:solidFill>
          <a:srgbClr val="009AA2"/>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6DD56032-0F07-4465-822F-934BA2937AE0}">
      <dsp:nvSpPr>
        <dsp:cNvPr id="0" name=""/>
        <dsp:cNvSpPr/>
      </dsp:nvSpPr>
      <dsp:spPr>
        <a:xfrm>
          <a:off x="1275539" y="4673652"/>
          <a:ext cx="2497916" cy="926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0" numCol="1" spcCol="1270" anchor="t" anchorCtr="0">
          <a:noAutofit/>
        </a:bodyPr>
        <a:lstStyle/>
        <a:p>
          <a:pPr marL="0" lvl="0" indent="0" algn="ctr" defTabSz="577850">
            <a:lnSpc>
              <a:spcPct val="90000"/>
            </a:lnSpc>
            <a:spcBef>
              <a:spcPct val="0"/>
            </a:spcBef>
            <a:spcAft>
              <a:spcPct val="35000"/>
            </a:spcAft>
            <a:buNone/>
          </a:pPr>
          <a:r>
            <a:rPr lang="en-US" sz="1300" b="0" i="0" kern="1200" dirty="0"/>
            <a:t>Give your doctor and pharmacy your new card starting January 1</a:t>
          </a:r>
          <a:endParaRPr lang="en-US" sz="1300" kern="1200" dirty="0"/>
        </a:p>
      </dsp:txBody>
      <dsp:txXfrm>
        <a:off x="1275539" y="4673652"/>
        <a:ext cx="2497916" cy="926727"/>
      </dsp:txXfrm>
    </dsp:sp>
    <dsp:sp modelId="{74C55616-C342-4DA3-A725-1AAE0AD04E7D}">
      <dsp:nvSpPr>
        <dsp:cNvPr id="0" name=""/>
        <dsp:cNvSpPr/>
      </dsp:nvSpPr>
      <dsp:spPr>
        <a:xfrm>
          <a:off x="4123294" y="2952588"/>
          <a:ext cx="2497916" cy="1721064"/>
        </a:xfrm>
        <a:prstGeom prst="roundRect">
          <a:avLst/>
        </a:prstGeom>
        <a:solidFill>
          <a:srgbClr val="009AA2"/>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B0FB0468-0DD7-44D2-9C13-1F645898781F}">
      <dsp:nvSpPr>
        <dsp:cNvPr id="0" name=""/>
        <dsp:cNvSpPr/>
      </dsp:nvSpPr>
      <dsp:spPr>
        <a:xfrm>
          <a:off x="4023352" y="4673652"/>
          <a:ext cx="2697799" cy="926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0" numCol="1" spcCol="1270" anchor="t" anchorCtr="0">
          <a:noAutofit/>
        </a:bodyPr>
        <a:lstStyle/>
        <a:p>
          <a:pPr marL="0" lvl="0" indent="0" algn="ctr" defTabSz="577850">
            <a:lnSpc>
              <a:spcPct val="90000"/>
            </a:lnSpc>
            <a:spcBef>
              <a:spcPct val="0"/>
            </a:spcBef>
            <a:spcAft>
              <a:spcPct val="35000"/>
            </a:spcAft>
            <a:buNone/>
          </a:pPr>
          <a:r>
            <a:rPr lang="en-US" sz="1300" b="0" i="0" kern="1200" dirty="0"/>
            <a:t>If you have any transition of care concerns such as  3</a:t>
          </a:r>
          <a:r>
            <a:rPr lang="en-US" sz="1300" b="0" i="0" kern="1200" baseline="30000" dirty="0"/>
            <a:t>rd</a:t>
          </a:r>
          <a:r>
            <a:rPr lang="en-US" sz="1300" b="0" i="0" kern="1200" dirty="0"/>
            <a:t> trimester or ongoing critical treatment contact Natus Benefits</a:t>
          </a:r>
          <a:endParaRPr lang="en-US" sz="1300" kern="1200" dirty="0"/>
        </a:p>
      </dsp:txBody>
      <dsp:txXfrm>
        <a:off x="4023352" y="4673652"/>
        <a:ext cx="2697799" cy="926727"/>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074"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074"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074"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074"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074"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074"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074"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074"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074"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074"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074"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074"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074"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074"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074"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074"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706438" y="1143000"/>
            <a:ext cx="5445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074"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074"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074"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074"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074"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074"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074"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074"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22" name="Google Shape;222;p1:notes"/>
          <p:cNvSpPr>
            <a:spLocks noGrp="1" noRot="1" noChangeAspect="1"/>
          </p:cNvSpPr>
          <p:nvPr>
            <p:ph type="sldImg" idx="2"/>
          </p:nvPr>
        </p:nvSpPr>
        <p:spPr>
          <a:xfrm>
            <a:off x="706438" y="1143000"/>
            <a:ext cx="5445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21" name="Google Shape;321;p6:notes"/>
          <p:cNvSpPr>
            <a:spLocks noGrp="1" noRot="1" noChangeAspect="1"/>
          </p:cNvSpPr>
          <p:nvPr>
            <p:ph type="sldImg" idx="2"/>
          </p:nvPr>
        </p:nvSpPr>
        <p:spPr>
          <a:xfrm>
            <a:off x="706438" y="1143000"/>
            <a:ext cx="5445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99652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21" name="Google Shape;321;p6:notes"/>
          <p:cNvSpPr>
            <a:spLocks noGrp="1" noRot="1" noChangeAspect="1"/>
          </p:cNvSpPr>
          <p:nvPr>
            <p:ph type="sldImg" idx="2"/>
          </p:nvPr>
        </p:nvSpPr>
        <p:spPr>
          <a:xfrm>
            <a:off x="706438" y="1143000"/>
            <a:ext cx="5445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5650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21" name="Google Shape;321;p6:notes"/>
          <p:cNvSpPr>
            <a:spLocks noGrp="1" noRot="1" noChangeAspect="1"/>
          </p:cNvSpPr>
          <p:nvPr>
            <p:ph type="sldImg" idx="2"/>
          </p:nvPr>
        </p:nvSpPr>
        <p:spPr>
          <a:xfrm>
            <a:off x="706438" y="1143000"/>
            <a:ext cx="5445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20598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f7c9646958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25" name="Google Shape;425;gf7c9646958_0_7:notes"/>
          <p:cNvSpPr>
            <a:spLocks noGrp="1" noRot="1" noChangeAspect="1"/>
          </p:cNvSpPr>
          <p:nvPr>
            <p:ph type="sldImg" idx="2"/>
          </p:nvPr>
        </p:nvSpPr>
        <p:spPr>
          <a:xfrm>
            <a:off x="706438" y="1143000"/>
            <a:ext cx="5445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94989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f7c9646958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25" name="Google Shape;425;gf7c9646958_0_7:notes"/>
          <p:cNvSpPr>
            <a:spLocks noGrp="1" noRot="1" noChangeAspect="1"/>
          </p:cNvSpPr>
          <p:nvPr>
            <p:ph type="sldImg" idx="2"/>
          </p:nvPr>
        </p:nvSpPr>
        <p:spPr>
          <a:xfrm>
            <a:off x="706438" y="1143000"/>
            <a:ext cx="5445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80324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f7c9646958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25" name="Google Shape;425;gf7c9646958_0_7:notes"/>
          <p:cNvSpPr>
            <a:spLocks noGrp="1" noRot="1" noChangeAspect="1"/>
          </p:cNvSpPr>
          <p:nvPr>
            <p:ph type="sldImg" idx="2"/>
          </p:nvPr>
        </p:nvSpPr>
        <p:spPr>
          <a:xfrm>
            <a:off x="706438" y="1143000"/>
            <a:ext cx="5445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21" name="Google Shape;321;p6:notes"/>
          <p:cNvSpPr>
            <a:spLocks noGrp="1" noRot="1" noChangeAspect="1"/>
          </p:cNvSpPr>
          <p:nvPr>
            <p:ph type="sldImg" idx="2"/>
          </p:nvPr>
        </p:nvSpPr>
        <p:spPr>
          <a:xfrm>
            <a:off x="706438" y="1143000"/>
            <a:ext cx="5445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25045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21" name="Google Shape;321;p6:notes"/>
          <p:cNvSpPr>
            <a:spLocks noGrp="1" noRot="1" noChangeAspect="1"/>
          </p:cNvSpPr>
          <p:nvPr>
            <p:ph type="sldImg" idx="2"/>
          </p:nvPr>
        </p:nvSpPr>
        <p:spPr>
          <a:xfrm>
            <a:off x="706438" y="1143000"/>
            <a:ext cx="5445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45903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99" name="Google Shape;499;p15:notes"/>
          <p:cNvSpPr>
            <a:spLocks noGrp="1" noRot="1" noChangeAspect="1"/>
          </p:cNvSpPr>
          <p:nvPr>
            <p:ph type="sldImg" idx="2"/>
          </p:nvPr>
        </p:nvSpPr>
        <p:spPr>
          <a:xfrm>
            <a:off x="706438" y="1143000"/>
            <a:ext cx="5445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21" name="Google Shape;321;p6:notes"/>
          <p:cNvSpPr>
            <a:spLocks noGrp="1" noRot="1" noChangeAspect="1"/>
          </p:cNvSpPr>
          <p:nvPr>
            <p:ph type="sldImg" idx="2"/>
          </p:nvPr>
        </p:nvSpPr>
        <p:spPr>
          <a:xfrm>
            <a:off x="706438" y="1143000"/>
            <a:ext cx="5445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76094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31" name="Google Shape;231;p2:notes"/>
          <p:cNvSpPr>
            <a:spLocks noGrp="1" noRot="1" noChangeAspect="1"/>
          </p:cNvSpPr>
          <p:nvPr>
            <p:ph type="sldImg" idx="2"/>
          </p:nvPr>
        </p:nvSpPr>
        <p:spPr>
          <a:xfrm>
            <a:off x="706438" y="1143000"/>
            <a:ext cx="5445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f7c9646958_0_2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30" name="Google Shape;530;gf7c9646958_0_272:notes"/>
          <p:cNvSpPr>
            <a:spLocks noGrp="1" noRot="1" noChangeAspect="1"/>
          </p:cNvSpPr>
          <p:nvPr>
            <p:ph type="sldImg" idx="2"/>
          </p:nvPr>
        </p:nvSpPr>
        <p:spPr>
          <a:xfrm>
            <a:off x="706438" y="1143000"/>
            <a:ext cx="5445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46" name="Google Shape;546;p21:notes"/>
          <p:cNvSpPr>
            <a:spLocks noGrp="1" noRot="1" noChangeAspect="1"/>
          </p:cNvSpPr>
          <p:nvPr>
            <p:ph type="sldImg" idx="2"/>
          </p:nvPr>
        </p:nvSpPr>
        <p:spPr>
          <a:xfrm>
            <a:off x="706438" y="1143000"/>
            <a:ext cx="5445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21" name="Google Shape;321;p6:notes"/>
          <p:cNvSpPr>
            <a:spLocks noGrp="1" noRot="1" noChangeAspect="1"/>
          </p:cNvSpPr>
          <p:nvPr>
            <p:ph type="sldImg" idx="2"/>
          </p:nvPr>
        </p:nvSpPr>
        <p:spPr>
          <a:xfrm>
            <a:off x="706438" y="1143000"/>
            <a:ext cx="5445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258631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21" name="Google Shape;321;p6:notes"/>
          <p:cNvSpPr>
            <a:spLocks noGrp="1" noRot="1" noChangeAspect="1"/>
          </p:cNvSpPr>
          <p:nvPr>
            <p:ph type="sldImg" idx="2"/>
          </p:nvPr>
        </p:nvSpPr>
        <p:spPr>
          <a:xfrm>
            <a:off x="706438" y="1143000"/>
            <a:ext cx="5445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167854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f7c9646958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25" name="Google Shape;425;gf7c9646958_0_7:notes"/>
          <p:cNvSpPr>
            <a:spLocks noGrp="1" noRot="1" noChangeAspect="1"/>
          </p:cNvSpPr>
          <p:nvPr>
            <p:ph type="sldImg" idx="2"/>
          </p:nvPr>
        </p:nvSpPr>
        <p:spPr>
          <a:xfrm>
            <a:off x="706438" y="1143000"/>
            <a:ext cx="5445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583695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78" name="Google Shape;478;p16:notes"/>
          <p:cNvSpPr>
            <a:spLocks noGrp="1" noRot="1" noChangeAspect="1"/>
          </p:cNvSpPr>
          <p:nvPr>
            <p:ph type="sldImg" idx="2"/>
          </p:nvPr>
        </p:nvSpPr>
        <p:spPr>
          <a:xfrm>
            <a:off x="706438" y="1143000"/>
            <a:ext cx="5445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21" name="Google Shape;321;p6:notes"/>
          <p:cNvSpPr>
            <a:spLocks noGrp="1" noRot="1" noChangeAspect="1"/>
          </p:cNvSpPr>
          <p:nvPr>
            <p:ph type="sldImg" idx="2"/>
          </p:nvPr>
        </p:nvSpPr>
        <p:spPr>
          <a:xfrm>
            <a:off x="706438" y="1143000"/>
            <a:ext cx="5445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951858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21" name="Google Shape;321;p6:notes"/>
          <p:cNvSpPr>
            <a:spLocks noGrp="1" noRot="1" noChangeAspect="1"/>
          </p:cNvSpPr>
          <p:nvPr>
            <p:ph type="sldImg" idx="2"/>
          </p:nvPr>
        </p:nvSpPr>
        <p:spPr>
          <a:xfrm>
            <a:off x="706438" y="1143000"/>
            <a:ext cx="5445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757098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40" name="Google Shape;640;p28:notes"/>
          <p:cNvSpPr>
            <a:spLocks noGrp="1" noRot="1" noChangeAspect="1"/>
          </p:cNvSpPr>
          <p:nvPr>
            <p:ph type="sldImg" idx="2"/>
          </p:nvPr>
        </p:nvSpPr>
        <p:spPr>
          <a:xfrm>
            <a:off x="706438" y="1143000"/>
            <a:ext cx="5445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f7c9646958_0_1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60" name="Google Shape;560;gf7c9646958_0_183:notes"/>
          <p:cNvSpPr>
            <a:spLocks noGrp="1" noRot="1" noChangeAspect="1"/>
          </p:cNvSpPr>
          <p:nvPr>
            <p:ph type="sldImg" idx="2"/>
          </p:nvPr>
        </p:nvSpPr>
        <p:spPr>
          <a:xfrm>
            <a:off x="706438" y="1143000"/>
            <a:ext cx="5445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31" name="Google Shape;231;p2:notes"/>
          <p:cNvSpPr>
            <a:spLocks noGrp="1" noRot="1" noChangeAspect="1"/>
          </p:cNvSpPr>
          <p:nvPr>
            <p:ph type="sldImg" idx="2"/>
          </p:nvPr>
        </p:nvSpPr>
        <p:spPr>
          <a:xfrm>
            <a:off x="706438" y="1143000"/>
            <a:ext cx="5445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101715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f7c9646958_0_1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60" name="Google Shape;560;gf7c9646958_0_183:notes"/>
          <p:cNvSpPr>
            <a:spLocks noGrp="1" noRot="1" noChangeAspect="1"/>
          </p:cNvSpPr>
          <p:nvPr>
            <p:ph type="sldImg" idx="2"/>
          </p:nvPr>
        </p:nvSpPr>
        <p:spPr>
          <a:xfrm>
            <a:off x="706438" y="1143000"/>
            <a:ext cx="5445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235644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f7c9646958_0_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75" name="Google Shape;575;gf7c9646958_0_95:notes"/>
          <p:cNvSpPr>
            <a:spLocks noGrp="1" noRot="1" noChangeAspect="1"/>
          </p:cNvSpPr>
          <p:nvPr>
            <p:ph type="sldImg" idx="2"/>
          </p:nvPr>
        </p:nvSpPr>
        <p:spPr>
          <a:xfrm>
            <a:off x="706438" y="1143000"/>
            <a:ext cx="5445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19:notes"/>
          <p:cNvSpPr>
            <a:spLocks noGrp="1" noRot="1" noChangeAspect="1"/>
          </p:cNvSpPr>
          <p:nvPr>
            <p:ph type="sldImg" idx="2"/>
          </p:nvPr>
        </p:nvSpPr>
        <p:spPr>
          <a:xfrm>
            <a:off x="706438" y="1143000"/>
            <a:ext cx="5445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4" name="Google Shape;51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15" name="Google Shape;515;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dirty="0"/>
          </a:p>
        </p:txBody>
      </p:sp>
    </p:spTree>
    <p:extLst>
      <p:ext uri="{BB962C8B-B14F-4D97-AF65-F5344CB8AC3E}">
        <p14:creationId xmlns:p14="http://schemas.microsoft.com/office/powerpoint/2010/main" val="29820624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19:notes"/>
          <p:cNvSpPr>
            <a:spLocks noGrp="1" noRot="1" noChangeAspect="1"/>
          </p:cNvSpPr>
          <p:nvPr>
            <p:ph type="sldImg" idx="2"/>
          </p:nvPr>
        </p:nvSpPr>
        <p:spPr>
          <a:xfrm>
            <a:off x="706438" y="1143000"/>
            <a:ext cx="5445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4" name="Google Shape;51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15" name="Google Shape;515;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89" name="Google Shape;589;p24:notes"/>
          <p:cNvSpPr>
            <a:spLocks noGrp="1" noRot="1" noChangeAspect="1"/>
          </p:cNvSpPr>
          <p:nvPr>
            <p:ph type="sldImg" idx="2"/>
          </p:nvPr>
        </p:nvSpPr>
        <p:spPr>
          <a:xfrm>
            <a:off x="706438" y="1143000"/>
            <a:ext cx="5445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03" name="Google Shape;603;p25:notes"/>
          <p:cNvSpPr>
            <a:spLocks noGrp="1" noRot="1" noChangeAspect="1"/>
          </p:cNvSpPr>
          <p:nvPr>
            <p:ph type="sldImg" idx="2"/>
          </p:nvPr>
        </p:nvSpPr>
        <p:spPr>
          <a:xfrm>
            <a:off x="706438" y="1143000"/>
            <a:ext cx="5445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23" name="Google Shape;623;p26:notes"/>
          <p:cNvSpPr>
            <a:spLocks noGrp="1" noRot="1" noChangeAspect="1"/>
          </p:cNvSpPr>
          <p:nvPr>
            <p:ph type="sldImg" idx="2"/>
          </p:nvPr>
        </p:nvSpPr>
        <p:spPr>
          <a:xfrm>
            <a:off x="706438" y="1143000"/>
            <a:ext cx="5445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99" name="Google Shape;499;p15:notes"/>
          <p:cNvSpPr>
            <a:spLocks noGrp="1" noRot="1" noChangeAspect="1"/>
          </p:cNvSpPr>
          <p:nvPr>
            <p:ph type="sldImg" idx="2"/>
          </p:nvPr>
        </p:nvSpPr>
        <p:spPr>
          <a:xfrm>
            <a:off x="706438" y="1143000"/>
            <a:ext cx="5445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222509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19:notes"/>
          <p:cNvSpPr>
            <a:spLocks noGrp="1" noRot="1" noChangeAspect="1"/>
          </p:cNvSpPr>
          <p:nvPr>
            <p:ph type="sldImg" idx="2"/>
          </p:nvPr>
        </p:nvSpPr>
        <p:spPr>
          <a:xfrm>
            <a:off x="706438" y="1143000"/>
            <a:ext cx="5445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4" name="Google Shape;51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15" name="Google Shape;515;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dirty="0"/>
          </a:p>
        </p:txBody>
      </p:sp>
    </p:spTree>
    <p:extLst>
      <p:ext uri="{BB962C8B-B14F-4D97-AF65-F5344CB8AC3E}">
        <p14:creationId xmlns:p14="http://schemas.microsoft.com/office/powerpoint/2010/main" val="37394098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19:notes"/>
          <p:cNvSpPr>
            <a:spLocks noGrp="1" noRot="1" noChangeAspect="1"/>
          </p:cNvSpPr>
          <p:nvPr>
            <p:ph type="sldImg" idx="2"/>
          </p:nvPr>
        </p:nvSpPr>
        <p:spPr>
          <a:xfrm>
            <a:off x="706438" y="1143000"/>
            <a:ext cx="5445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4" name="Google Shape;51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15" name="Google Shape;515;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dirty="0"/>
          </a:p>
        </p:txBody>
      </p:sp>
    </p:spTree>
    <p:extLst>
      <p:ext uri="{BB962C8B-B14F-4D97-AF65-F5344CB8AC3E}">
        <p14:creationId xmlns:p14="http://schemas.microsoft.com/office/powerpoint/2010/main" val="84958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46" name="Google Shape;246;p3:notes"/>
          <p:cNvSpPr>
            <a:spLocks noGrp="1" noRot="1" noChangeAspect="1"/>
          </p:cNvSpPr>
          <p:nvPr>
            <p:ph type="sldImg" idx="2"/>
          </p:nvPr>
        </p:nvSpPr>
        <p:spPr>
          <a:xfrm>
            <a:off x="706438" y="1143000"/>
            <a:ext cx="5445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19:notes"/>
          <p:cNvSpPr>
            <a:spLocks noGrp="1" noRot="1" noChangeAspect="1"/>
          </p:cNvSpPr>
          <p:nvPr>
            <p:ph type="sldImg" idx="2"/>
          </p:nvPr>
        </p:nvSpPr>
        <p:spPr>
          <a:xfrm>
            <a:off x="706438" y="1143000"/>
            <a:ext cx="5445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4" name="Google Shape;51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15" name="Google Shape;515;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dirty="0"/>
          </a:p>
        </p:txBody>
      </p:sp>
    </p:spTree>
    <p:extLst>
      <p:ext uri="{BB962C8B-B14F-4D97-AF65-F5344CB8AC3E}">
        <p14:creationId xmlns:p14="http://schemas.microsoft.com/office/powerpoint/2010/main" val="38518777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f160ead404_0_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39" name="Google Shape;439;gf160ead404_0_34:notes"/>
          <p:cNvSpPr>
            <a:spLocks noGrp="1" noRot="1" noChangeAspect="1"/>
          </p:cNvSpPr>
          <p:nvPr>
            <p:ph type="sldImg" idx="2"/>
          </p:nvPr>
        </p:nvSpPr>
        <p:spPr>
          <a:xfrm>
            <a:off x="706438" y="1143000"/>
            <a:ext cx="5445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46" name="Google Shape;246;p3:notes"/>
          <p:cNvSpPr>
            <a:spLocks noGrp="1" noRot="1" noChangeAspect="1"/>
          </p:cNvSpPr>
          <p:nvPr>
            <p:ph type="sldImg" idx="2"/>
          </p:nvPr>
        </p:nvSpPr>
        <p:spPr>
          <a:xfrm>
            <a:off x="706438" y="1143000"/>
            <a:ext cx="5445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79446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46" name="Google Shape;246;p3:notes"/>
          <p:cNvSpPr>
            <a:spLocks noGrp="1" noRot="1" noChangeAspect="1"/>
          </p:cNvSpPr>
          <p:nvPr>
            <p:ph type="sldImg" idx="2"/>
          </p:nvPr>
        </p:nvSpPr>
        <p:spPr>
          <a:xfrm>
            <a:off x="706438" y="1143000"/>
            <a:ext cx="5445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74757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46" name="Google Shape;246;p3:notes"/>
          <p:cNvSpPr>
            <a:spLocks noGrp="1" noRot="1" noChangeAspect="1"/>
          </p:cNvSpPr>
          <p:nvPr>
            <p:ph type="sldImg" idx="2"/>
          </p:nvPr>
        </p:nvSpPr>
        <p:spPr>
          <a:xfrm>
            <a:off x="706438" y="1143000"/>
            <a:ext cx="5445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21" name="Google Shape;321;p6:notes"/>
          <p:cNvSpPr>
            <a:spLocks noGrp="1" noRot="1" noChangeAspect="1"/>
          </p:cNvSpPr>
          <p:nvPr>
            <p:ph type="sldImg" idx="2"/>
          </p:nvPr>
        </p:nvSpPr>
        <p:spPr>
          <a:xfrm>
            <a:off x="706438" y="1143000"/>
            <a:ext cx="5445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79350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46" name="Google Shape;246;p3:notes"/>
          <p:cNvSpPr>
            <a:spLocks noGrp="1" noRot="1" noChangeAspect="1"/>
          </p:cNvSpPr>
          <p:nvPr>
            <p:ph type="sldImg" idx="2"/>
          </p:nvPr>
        </p:nvSpPr>
        <p:spPr>
          <a:xfrm>
            <a:off x="706438" y="1143000"/>
            <a:ext cx="5445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54019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1"/>
          <p:cNvSpPr txBox="1">
            <a:spLocks noGrp="1"/>
          </p:cNvSpPr>
          <p:nvPr>
            <p:ph type="ctrTitle"/>
          </p:nvPr>
        </p:nvSpPr>
        <p:spPr>
          <a:xfrm>
            <a:off x="1714500" y="1272011"/>
            <a:ext cx="10287000" cy="270594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750"/>
              <a:buFont typeface="Calibri"/>
              <a:buNone/>
              <a:defRPr sz="675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1"/>
          <p:cNvSpPr txBox="1">
            <a:spLocks noGrp="1"/>
          </p:cNvSpPr>
          <p:nvPr>
            <p:ph type="subTitle" idx="1"/>
          </p:nvPr>
        </p:nvSpPr>
        <p:spPr>
          <a:xfrm>
            <a:off x="1714500" y="4082310"/>
            <a:ext cx="10287000" cy="187653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125"/>
              </a:spcBef>
              <a:spcAft>
                <a:spcPts val="0"/>
              </a:spcAft>
              <a:buClr>
                <a:schemeClr val="dk1"/>
              </a:buClr>
              <a:buSzPts val="2700"/>
              <a:buNone/>
              <a:defRPr sz="2700"/>
            </a:lvl1pPr>
            <a:lvl2pPr lvl="1" algn="ctr">
              <a:lnSpc>
                <a:spcPct val="90000"/>
              </a:lnSpc>
              <a:spcBef>
                <a:spcPts val="563"/>
              </a:spcBef>
              <a:spcAft>
                <a:spcPts val="0"/>
              </a:spcAft>
              <a:buClr>
                <a:schemeClr val="dk1"/>
              </a:buClr>
              <a:buSzPts val="2250"/>
              <a:buNone/>
              <a:defRPr sz="2250"/>
            </a:lvl2pPr>
            <a:lvl3pPr lvl="2" algn="ctr">
              <a:lnSpc>
                <a:spcPct val="90000"/>
              </a:lnSpc>
              <a:spcBef>
                <a:spcPts val="563"/>
              </a:spcBef>
              <a:spcAft>
                <a:spcPts val="0"/>
              </a:spcAft>
              <a:buClr>
                <a:schemeClr val="dk1"/>
              </a:buClr>
              <a:buSzPts val="2025"/>
              <a:buNone/>
              <a:defRPr sz="2025"/>
            </a:lvl3pPr>
            <a:lvl4pPr lvl="3" algn="ctr">
              <a:lnSpc>
                <a:spcPct val="90000"/>
              </a:lnSpc>
              <a:spcBef>
                <a:spcPts val="563"/>
              </a:spcBef>
              <a:spcAft>
                <a:spcPts val="0"/>
              </a:spcAft>
              <a:buClr>
                <a:schemeClr val="dk1"/>
              </a:buClr>
              <a:buSzPts val="1800"/>
              <a:buNone/>
              <a:defRPr sz="1800"/>
            </a:lvl4pPr>
            <a:lvl5pPr lvl="4" algn="ctr">
              <a:lnSpc>
                <a:spcPct val="90000"/>
              </a:lnSpc>
              <a:spcBef>
                <a:spcPts val="563"/>
              </a:spcBef>
              <a:spcAft>
                <a:spcPts val="0"/>
              </a:spcAft>
              <a:buClr>
                <a:schemeClr val="dk1"/>
              </a:buClr>
              <a:buSzPts val="1800"/>
              <a:buNone/>
              <a:defRPr sz="1800"/>
            </a:lvl5pPr>
            <a:lvl6pPr lvl="5" algn="ctr">
              <a:lnSpc>
                <a:spcPct val="90000"/>
              </a:lnSpc>
              <a:spcBef>
                <a:spcPts val="563"/>
              </a:spcBef>
              <a:spcAft>
                <a:spcPts val="0"/>
              </a:spcAft>
              <a:buClr>
                <a:schemeClr val="dk1"/>
              </a:buClr>
              <a:buSzPts val="1800"/>
              <a:buNone/>
              <a:defRPr sz="1800"/>
            </a:lvl6pPr>
            <a:lvl7pPr lvl="6" algn="ctr">
              <a:lnSpc>
                <a:spcPct val="90000"/>
              </a:lnSpc>
              <a:spcBef>
                <a:spcPts val="563"/>
              </a:spcBef>
              <a:spcAft>
                <a:spcPts val="0"/>
              </a:spcAft>
              <a:buClr>
                <a:schemeClr val="dk1"/>
              </a:buClr>
              <a:buSzPts val="1800"/>
              <a:buNone/>
              <a:defRPr sz="1800"/>
            </a:lvl7pPr>
            <a:lvl8pPr lvl="7" algn="ctr">
              <a:lnSpc>
                <a:spcPct val="90000"/>
              </a:lnSpc>
              <a:spcBef>
                <a:spcPts val="563"/>
              </a:spcBef>
              <a:spcAft>
                <a:spcPts val="0"/>
              </a:spcAft>
              <a:buClr>
                <a:schemeClr val="dk1"/>
              </a:buClr>
              <a:buSzPts val="1800"/>
              <a:buNone/>
              <a:defRPr sz="1800"/>
            </a:lvl8pPr>
            <a:lvl9pPr lvl="8" algn="ctr">
              <a:lnSpc>
                <a:spcPct val="90000"/>
              </a:lnSpc>
              <a:spcBef>
                <a:spcPts val="563"/>
              </a:spcBef>
              <a:spcAft>
                <a:spcPts val="0"/>
              </a:spcAft>
              <a:buClr>
                <a:schemeClr val="dk1"/>
              </a:buClr>
              <a:buSzPts val="1800"/>
              <a:buNone/>
              <a:defRPr sz="1800"/>
            </a:lvl9pPr>
          </a:lstStyle>
          <a:p>
            <a:endParaRPr/>
          </a:p>
        </p:txBody>
      </p:sp>
      <p:sp>
        <p:nvSpPr>
          <p:cNvPr id="18" name="Google Shape;18;p31"/>
          <p:cNvSpPr txBox="1">
            <a:spLocks noGrp="1"/>
          </p:cNvSpPr>
          <p:nvPr>
            <p:ph type="dt" idx="10"/>
          </p:nvPr>
        </p:nvSpPr>
        <p:spPr>
          <a:xfrm>
            <a:off x="942975" y="7203864"/>
            <a:ext cx="3086100" cy="41380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9" name="Google Shape;19;p31"/>
          <p:cNvSpPr txBox="1">
            <a:spLocks noGrp="1"/>
          </p:cNvSpPr>
          <p:nvPr>
            <p:ph type="ftr" idx="11"/>
          </p:nvPr>
        </p:nvSpPr>
        <p:spPr>
          <a:xfrm>
            <a:off x="4543425" y="7203864"/>
            <a:ext cx="4629150" cy="41380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0" name="Google Shape;20;p31"/>
          <p:cNvSpPr txBox="1">
            <a:spLocks noGrp="1"/>
          </p:cNvSpPr>
          <p:nvPr>
            <p:ph type="sldNum" idx="12"/>
          </p:nvPr>
        </p:nvSpPr>
        <p:spPr>
          <a:xfrm>
            <a:off x="9686925" y="7203864"/>
            <a:ext cx="3086100" cy="41380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3"/>
        <p:cNvGrpSpPr/>
        <p:nvPr/>
      </p:nvGrpSpPr>
      <p:grpSpPr>
        <a:xfrm>
          <a:off x="0" y="0"/>
          <a:ext cx="0" cy="0"/>
          <a:chOff x="0" y="0"/>
          <a:chExt cx="0" cy="0"/>
        </a:xfrm>
      </p:grpSpPr>
      <p:sp>
        <p:nvSpPr>
          <p:cNvPr id="74" name="Google Shape;74;p43"/>
          <p:cNvSpPr txBox="1">
            <a:spLocks noGrp="1"/>
          </p:cNvSpPr>
          <p:nvPr>
            <p:ph type="title"/>
          </p:nvPr>
        </p:nvSpPr>
        <p:spPr>
          <a:xfrm rot="5400000">
            <a:off x="8000894" y="2228427"/>
            <a:ext cx="6586750" cy="295751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43"/>
          <p:cNvSpPr txBox="1">
            <a:spLocks noGrp="1"/>
          </p:cNvSpPr>
          <p:nvPr>
            <p:ph type="body" idx="1"/>
          </p:nvPr>
        </p:nvSpPr>
        <p:spPr>
          <a:xfrm rot="5400000">
            <a:off x="2000144" y="-643361"/>
            <a:ext cx="6586750" cy="87010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125"/>
              </a:spcBef>
              <a:spcAft>
                <a:spcPts val="0"/>
              </a:spcAft>
              <a:buClr>
                <a:schemeClr val="dk1"/>
              </a:buClr>
              <a:buSzPts val="1800"/>
              <a:buChar char="•"/>
              <a:defRPr/>
            </a:lvl1pPr>
            <a:lvl2pPr marL="914400" lvl="1" indent="-342900" algn="l">
              <a:lnSpc>
                <a:spcPct val="90000"/>
              </a:lnSpc>
              <a:spcBef>
                <a:spcPts val="563"/>
              </a:spcBef>
              <a:spcAft>
                <a:spcPts val="0"/>
              </a:spcAft>
              <a:buClr>
                <a:schemeClr val="dk1"/>
              </a:buClr>
              <a:buSzPts val="1800"/>
              <a:buChar char="•"/>
              <a:defRPr/>
            </a:lvl2pPr>
            <a:lvl3pPr marL="1371600" lvl="2" indent="-342900" algn="l">
              <a:lnSpc>
                <a:spcPct val="90000"/>
              </a:lnSpc>
              <a:spcBef>
                <a:spcPts val="563"/>
              </a:spcBef>
              <a:spcAft>
                <a:spcPts val="0"/>
              </a:spcAft>
              <a:buClr>
                <a:schemeClr val="dk1"/>
              </a:buClr>
              <a:buSzPts val="1800"/>
              <a:buChar char="•"/>
              <a:defRPr/>
            </a:lvl3pPr>
            <a:lvl4pPr marL="1828800" lvl="3" indent="-342900" algn="l">
              <a:lnSpc>
                <a:spcPct val="90000"/>
              </a:lnSpc>
              <a:spcBef>
                <a:spcPts val="563"/>
              </a:spcBef>
              <a:spcAft>
                <a:spcPts val="0"/>
              </a:spcAft>
              <a:buClr>
                <a:schemeClr val="dk1"/>
              </a:buClr>
              <a:buSzPts val="1800"/>
              <a:buChar char="•"/>
              <a:defRPr/>
            </a:lvl4pPr>
            <a:lvl5pPr marL="2286000" lvl="4" indent="-342900" algn="l">
              <a:lnSpc>
                <a:spcPct val="90000"/>
              </a:lnSpc>
              <a:spcBef>
                <a:spcPts val="563"/>
              </a:spcBef>
              <a:spcAft>
                <a:spcPts val="0"/>
              </a:spcAft>
              <a:buClr>
                <a:schemeClr val="dk1"/>
              </a:buClr>
              <a:buSzPts val="1800"/>
              <a:buChar char="•"/>
              <a:defRPr/>
            </a:lvl5pPr>
            <a:lvl6pPr marL="2743200" lvl="5" indent="-342900" algn="l">
              <a:lnSpc>
                <a:spcPct val="90000"/>
              </a:lnSpc>
              <a:spcBef>
                <a:spcPts val="563"/>
              </a:spcBef>
              <a:spcAft>
                <a:spcPts val="0"/>
              </a:spcAft>
              <a:buClr>
                <a:schemeClr val="dk1"/>
              </a:buClr>
              <a:buSzPts val="1800"/>
              <a:buChar char="•"/>
              <a:defRPr/>
            </a:lvl6pPr>
            <a:lvl7pPr marL="3200400" lvl="6" indent="-342900" algn="l">
              <a:lnSpc>
                <a:spcPct val="90000"/>
              </a:lnSpc>
              <a:spcBef>
                <a:spcPts val="563"/>
              </a:spcBef>
              <a:spcAft>
                <a:spcPts val="0"/>
              </a:spcAft>
              <a:buClr>
                <a:schemeClr val="dk1"/>
              </a:buClr>
              <a:buSzPts val="1800"/>
              <a:buChar char="•"/>
              <a:defRPr/>
            </a:lvl7pPr>
            <a:lvl8pPr marL="3657600" lvl="7" indent="-342900" algn="l">
              <a:lnSpc>
                <a:spcPct val="90000"/>
              </a:lnSpc>
              <a:spcBef>
                <a:spcPts val="563"/>
              </a:spcBef>
              <a:spcAft>
                <a:spcPts val="0"/>
              </a:spcAft>
              <a:buClr>
                <a:schemeClr val="dk1"/>
              </a:buClr>
              <a:buSzPts val="1800"/>
              <a:buChar char="•"/>
              <a:defRPr/>
            </a:lvl8pPr>
            <a:lvl9pPr marL="4114800" lvl="8" indent="-342900" algn="l">
              <a:lnSpc>
                <a:spcPct val="90000"/>
              </a:lnSpc>
              <a:spcBef>
                <a:spcPts val="563"/>
              </a:spcBef>
              <a:spcAft>
                <a:spcPts val="0"/>
              </a:spcAft>
              <a:buClr>
                <a:schemeClr val="dk1"/>
              </a:buClr>
              <a:buSzPts val="1800"/>
              <a:buChar char="•"/>
              <a:defRPr/>
            </a:lvl9pPr>
          </a:lstStyle>
          <a:p>
            <a:endParaRPr/>
          </a:p>
        </p:txBody>
      </p:sp>
      <p:sp>
        <p:nvSpPr>
          <p:cNvPr id="76" name="Google Shape;76;p43"/>
          <p:cNvSpPr txBox="1">
            <a:spLocks noGrp="1"/>
          </p:cNvSpPr>
          <p:nvPr>
            <p:ph type="dt" idx="10"/>
          </p:nvPr>
        </p:nvSpPr>
        <p:spPr>
          <a:xfrm>
            <a:off x="942975" y="7203864"/>
            <a:ext cx="3086100" cy="41380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7" name="Google Shape;77;p43"/>
          <p:cNvSpPr txBox="1">
            <a:spLocks noGrp="1"/>
          </p:cNvSpPr>
          <p:nvPr>
            <p:ph type="ftr" idx="11"/>
          </p:nvPr>
        </p:nvSpPr>
        <p:spPr>
          <a:xfrm>
            <a:off x="4543425" y="7203864"/>
            <a:ext cx="4629150" cy="41380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8" name="Google Shape;78;p43"/>
          <p:cNvSpPr txBox="1">
            <a:spLocks noGrp="1"/>
          </p:cNvSpPr>
          <p:nvPr>
            <p:ph type="sldNum" idx="12"/>
          </p:nvPr>
        </p:nvSpPr>
        <p:spPr>
          <a:xfrm>
            <a:off x="9686925" y="7203864"/>
            <a:ext cx="3086100" cy="41380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2"/>
          <p:cNvSpPr txBox="1">
            <a:spLocks noGrp="1"/>
          </p:cNvSpPr>
          <p:nvPr>
            <p:ph type="title"/>
          </p:nvPr>
        </p:nvSpPr>
        <p:spPr>
          <a:xfrm>
            <a:off x="942975" y="413809"/>
            <a:ext cx="11830050" cy="1502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2"/>
          <p:cNvSpPr txBox="1">
            <a:spLocks noGrp="1"/>
          </p:cNvSpPr>
          <p:nvPr>
            <p:ph type="body" idx="1"/>
          </p:nvPr>
        </p:nvSpPr>
        <p:spPr>
          <a:xfrm>
            <a:off x="942975" y="2069042"/>
            <a:ext cx="11830050" cy="493151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125"/>
              </a:spcBef>
              <a:spcAft>
                <a:spcPts val="0"/>
              </a:spcAft>
              <a:buClr>
                <a:schemeClr val="dk1"/>
              </a:buClr>
              <a:buSzPts val="1800"/>
              <a:buChar char="•"/>
              <a:defRPr/>
            </a:lvl1pPr>
            <a:lvl2pPr marL="914400" lvl="1" indent="-342900" algn="l">
              <a:lnSpc>
                <a:spcPct val="90000"/>
              </a:lnSpc>
              <a:spcBef>
                <a:spcPts val="563"/>
              </a:spcBef>
              <a:spcAft>
                <a:spcPts val="0"/>
              </a:spcAft>
              <a:buClr>
                <a:schemeClr val="dk1"/>
              </a:buClr>
              <a:buSzPts val="1800"/>
              <a:buChar char="•"/>
              <a:defRPr/>
            </a:lvl2pPr>
            <a:lvl3pPr marL="1371600" lvl="2" indent="-342900" algn="l">
              <a:lnSpc>
                <a:spcPct val="90000"/>
              </a:lnSpc>
              <a:spcBef>
                <a:spcPts val="563"/>
              </a:spcBef>
              <a:spcAft>
                <a:spcPts val="0"/>
              </a:spcAft>
              <a:buClr>
                <a:schemeClr val="dk1"/>
              </a:buClr>
              <a:buSzPts val="1800"/>
              <a:buChar char="•"/>
              <a:defRPr/>
            </a:lvl3pPr>
            <a:lvl4pPr marL="1828800" lvl="3" indent="-342900" algn="l">
              <a:lnSpc>
                <a:spcPct val="90000"/>
              </a:lnSpc>
              <a:spcBef>
                <a:spcPts val="563"/>
              </a:spcBef>
              <a:spcAft>
                <a:spcPts val="0"/>
              </a:spcAft>
              <a:buClr>
                <a:schemeClr val="dk1"/>
              </a:buClr>
              <a:buSzPts val="1800"/>
              <a:buChar char="•"/>
              <a:defRPr/>
            </a:lvl4pPr>
            <a:lvl5pPr marL="2286000" lvl="4" indent="-342900" algn="l">
              <a:lnSpc>
                <a:spcPct val="90000"/>
              </a:lnSpc>
              <a:spcBef>
                <a:spcPts val="563"/>
              </a:spcBef>
              <a:spcAft>
                <a:spcPts val="0"/>
              </a:spcAft>
              <a:buClr>
                <a:schemeClr val="dk1"/>
              </a:buClr>
              <a:buSzPts val="1800"/>
              <a:buChar char="•"/>
              <a:defRPr/>
            </a:lvl5pPr>
            <a:lvl6pPr marL="2743200" lvl="5" indent="-342900" algn="l">
              <a:lnSpc>
                <a:spcPct val="90000"/>
              </a:lnSpc>
              <a:spcBef>
                <a:spcPts val="563"/>
              </a:spcBef>
              <a:spcAft>
                <a:spcPts val="0"/>
              </a:spcAft>
              <a:buClr>
                <a:schemeClr val="dk1"/>
              </a:buClr>
              <a:buSzPts val="1800"/>
              <a:buChar char="•"/>
              <a:defRPr/>
            </a:lvl6pPr>
            <a:lvl7pPr marL="3200400" lvl="6" indent="-342900" algn="l">
              <a:lnSpc>
                <a:spcPct val="90000"/>
              </a:lnSpc>
              <a:spcBef>
                <a:spcPts val="563"/>
              </a:spcBef>
              <a:spcAft>
                <a:spcPts val="0"/>
              </a:spcAft>
              <a:buClr>
                <a:schemeClr val="dk1"/>
              </a:buClr>
              <a:buSzPts val="1800"/>
              <a:buChar char="•"/>
              <a:defRPr/>
            </a:lvl7pPr>
            <a:lvl8pPr marL="3657600" lvl="7" indent="-342900" algn="l">
              <a:lnSpc>
                <a:spcPct val="90000"/>
              </a:lnSpc>
              <a:spcBef>
                <a:spcPts val="563"/>
              </a:spcBef>
              <a:spcAft>
                <a:spcPts val="0"/>
              </a:spcAft>
              <a:buClr>
                <a:schemeClr val="dk1"/>
              </a:buClr>
              <a:buSzPts val="1800"/>
              <a:buChar char="•"/>
              <a:defRPr/>
            </a:lvl8pPr>
            <a:lvl9pPr marL="4114800" lvl="8" indent="-342900" algn="l">
              <a:lnSpc>
                <a:spcPct val="90000"/>
              </a:lnSpc>
              <a:spcBef>
                <a:spcPts val="563"/>
              </a:spcBef>
              <a:spcAft>
                <a:spcPts val="0"/>
              </a:spcAft>
              <a:buClr>
                <a:schemeClr val="dk1"/>
              </a:buClr>
              <a:buSzPts val="1800"/>
              <a:buChar char="•"/>
              <a:defRPr/>
            </a:lvl9pPr>
          </a:lstStyle>
          <a:p>
            <a:endParaRPr/>
          </a:p>
        </p:txBody>
      </p:sp>
      <p:sp>
        <p:nvSpPr>
          <p:cNvPr id="24" name="Google Shape;24;p32"/>
          <p:cNvSpPr txBox="1">
            <a:spLocks noGrp="1"/>
          </p:cNvSpPr>
          <p:nvPr>
            <p:ph type="dt" idx="10"/>
          </p:nvPr>
        </p:nvSpPr>
        <p:spPr>
          <a:xfrm>
            <a:off x="942975" y="7203864"/>
            <a:ext cx="3086100" cy="41380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5" name="Google Shape;25;p32"/>
          <p:cNvSpPr txBox="1">
            <a:spLocks noGrp="1"/>
          </p:cNvSpPr>
          <p:nvPr>
            <p:ph type="ftr" idx="11"/>
          </p:nvPr>
        </p:nvSpPr>
        <p:spPr>
          <a:xfrm>
            <a:off x="4543425" y="7203864"/>
            <a:ext cx="4629150" cy="41380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6" name="Google Shape;26;p32"/>
          <p:cNvSpPr txBox="1">
            <a:spLocks noGrp="1"/>
          </p:cNvSpPr>
          <p:nvPr>
            <p:ph type="sldNum" idx="12"/>
          </p:nvPr>
        </p:nvSpPr>
        <p:spPr>
          <a:xfrm>
            <a:off x="9686925" y="7203864"/>
            <a:ext cx="3086100" cy="41380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5"/>
          <p:cNvSpPr txBox="1">
            <a:spLocks noGrp="1"/>
          </p:cNvSpPr>
          <p:nvPr>
            <p:ph type="title"/>
          </p:nvPr>
        </p:nvSpPr>
        <p:spPr>
          <a:xfrm>
            <a:off x="935831" y="1937704"/>
            <a:ext cx="11830050" cy="323310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750"/>
              <a:buFont typeface="Calibri"/>
              <a:buNone/>
              <a:defRPr sz="675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5"/>
          <p:cNvSpPr txBox="1">
            <a:spLocks noGrp="1"/>
          </p:cNvSpPr>
          <p:nvPr>
            <p:ph type="body" idx="1"/>
          </p:nvPr>
        </p:nvSpPr>
        <p:spPr>
          <a:xfrm>
            <a:off x="935831" y="5201392"/>
            <a:ext cx="11830050" cy="17002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25"/>
              </a:spcBef>
              <a:spcAft>
                <a:spcPts val="0"/>
              </a:spcAft>
              <a:buClr>
                <a:srgbClr val="888888"/>
              </a:buClr>
              <a:buSzPts val="2700"/>
              <a:buNone/>
              <a:defRPr sz="2700">
                <a:solidFill>
                  <a:srgbClr val="888888"/>
                </a:solidFill>
              </a:defRPr>
            </a:lvl1pPr>
            <a:lvl2pPr marL="914400" lvl="1" indent="-228600" algn="l">
              <a:lnSpc>
                <a:spcPct val="90000"/>
              </a:lnSpc>
              <a:spcBef>
                <a:spcPts val="563"/>
              </a:spcBef>
              <a:spcAft>
                <a:spcPts val="0"/>
              </a:spcAft>
              <a:buClr>
                <a:srgbClr val="888888"/>
              </a:buClr>
              <a:buSzPts val="2250"/>
              <a:buNone/>
              <a:defRPr sz="2250">
                <a:solidFill>
                  <a:srgbClr val="888888"/>
                </a:solidFill>
              </a:defRPr>
            </a:lvl2pPr>
            <a:lvl3pPr marL="1371600" lvl="2" indent="-228600" algn="l">
              <a:lnSpc>
                <a:spcPct val="90000"/>
              </a:lnSpc>
              <a:spcBef>
                <a:spcPts val="563"/>
              </a:spcBef>
              <a:spcAft>
                <a:spcPts val="0"/>
              </a:spcAft>
              <a:buClr>
                <a:srgbClr val="888888"/>
              </a:buClr>
              <a:buSzPts val="2025"/>
              <a:buNone/>
              <a:defRPr sz="2025">
                <a:solidFill>
                  <a:srgbClr val="888888"/>
                </a:solidFill>
              </a:defRPr>
            </a:lvl3pPr>
            <a:lvl4pPr marL="1828800" lvl="3" indent="-228600" algn="l">
              <a:lnSpc>
                <a:spcPct val="90000"/>
              </a:lnSpc>
              <a:spcBef>
                <a:spcPts val="563"/>
              </a:spcBef>
              <a:spcAft>
                <a:spcPts val="0"/>
              </a:spcAft>
              <a:buClr>
                <a:srgbClr val="888888"/>
              </a:buClr>
              <a:buSzPts val="1800"/>
              <a:buNone/>
              <a:defRPr sz="1800">
                <a:solidFill>
                  <a:srgbClr val="888888"/>
                </a:solidFill>
              </a:defRPr>
            </a:lvl4pPr>
            <a:lvl5pPr marL="2286000" lvl="4" indent="-228600" algn="l">
              <a:lnSpc>
                <a:spcPct val="90000"/>
              </a:lnSpc>
              <a:spcBef>
                <a:spcPts val="563"/>
              </a:spcBef>
              <a:spcAft>
                <a:spcPts val="0"/>
              </a:spcAft>
              <a:buClr>
                <a:srgbClr val="888888"/>
              </a:buClr>
              <a:buSzPts val="1800"/>
              <a:buNone/>
              <a:defRPr sz="1800">
                <a:solidFill>
                  <a:srgbClr val="888888"/>
                </a:solidFill>
              </a:defRPr>
            </a:lvl5pPr>
            <a:lvl6pPr marL="2743200" lvl="5" indent="-228600" algn="l">
              <a:lnSpc>
                <a:spcPct val="90000"/>
              </a:lnSpc>
              <a:spcBef>
                <a:spcPts val="563"/>
              </a:spcBef>
              <a:spcAft>
                <a:spcPts val="0"/>
              </a:spcAft>
              <a:buClr>
                <a:srgbClr val="888888"/>
              </a:buClr>
              <a:buSzPts val="1800"/>
              <a:buNone/>
              <a:defRPr sz="1800">
                <a:solidFill>
                  <a:srgbClr val="888888"/>
                </a:solidFill>
              </a:defRPr>
            </a:lvl6pPr>
            <a:lvl7pPr marL="3200400" lvl="6" indent="-228600" algn="l">
              <a:lnSpc>
                <a:spcPct val="90000"/>
              </a:lnSpc>
              <a:spcBef>
                <a:spcPts val="563"/>
              </a:spcBef>
              <a:spcAft>
                <a:spcPts val="0"/>
              </a:spcAft>
              <a:buClr>
                <a:srgbClr val="888888"/>
              </a:buClr>
              <a:buSzPts val="1800"/>
              <a:buNone/>
              <a:defRPr sz="1800">
                <a:solidFill>
                  <a:srgbClr val="888888"/>
                </a:solidFill>
              </a:defRPr>
            </a:lvl7pPr>
            <a:lvl8pPr marL="3657600" lvl="7" indent="-228600" algn="l">
              <a:lnSpc>
                <a:spcPct val="90000"/>
              </a:lnSpc>
              <a:spcBef>
                <a:spcPts val="563"/>
              </a:spcBef>
              <a:spcAft>
                <a:spcPts val="0"/>
              </a:spcAft>
              <a:buClr>
                <a:srgbClr val="888888"/>
              </a:buClr>
              <a:buSzPts val="1800"/>
              <a:buNone/>
              <a:defRPr sz="1800">
                <a:solidFill>
                  <a:srgbClr val="888888"/>
                </a:solidFill>
              </a:defRPr>
            </a:lvl8pPr>
            <a:lvl9pPr marL="4114800" lvl="8" indent="-228600" algn="l">
              <a:lnSpc>
                <a:spcPct val="90000"/>
              </a:lnSpc>
              <a:spcBef>
                <a:spcPts val="563"/>
              </a:spcBef>
              <a:spcAft>
                <a:spcPts val="0"/>
              </a:spcAft>
              <a:buClr>
                <a:srgbClr val="888888"/>
              </a:buClr>
              <a:buSzPts val="1800"/>
              <a:buNone/>
              <a:defRPr sz="1800">
                <a:solidFill>
                  <a:srgbClr val="888888"/>
                </a:solidFill>
              </a:defRPr>
            </a:lvl9pPr>
          </a:lstStyle>
          <a:p>
            <a:endParaRPr/>
          </a:p>
        </p:txBody>
      </p:sp>
      <p:sp>
        <p:nvSpPr>
          <p:cNvPr id="30" name="Google Shape;30;p35"/>
          <p:cNvSpPr txBox="1">
            <a:spLocks noGrp="1"/>
          </p:cNvSpPr>
          <p:nvPr>
            <p:ph type="dt" idx="10"/>
          </p:nvPr>
        </p:nvSpPr>
        <p:spPr>
          <a:xfrm>
            <a:off x="942975" y="7203864"/>
            <a:ext cx="3086100" cy="41380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1" name="Google Shape;31;p35"/>
          <p:cNvSpPr txBox="1">
            <a:spLocks noGrp="1"/>
          </p:cNvSpPr>
          <p:nvPr>
            <p:ph type="ftr" idx="11"/>
          </p:nvPr>
        </p:nvSpPr>
        <p:spPr>
          <a:xfrm>
            <a:off x="4543425" y="7203864"/>
            <a:ext cx="4629150" cy="41380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2" name="Google Shape;32;p35"/>
          <p:cNvSpPr txBox="1">
            <a:spLocks noGrp="1"/>
          </p:cNvSpPr>
          <p:nvPr>
            <p:ph type="sldNum" idx="12"/>
          </p:nvPr>
        </p:nvSpPr>
        <p:spPr>
          <a:xfrm>
            <a:off x="9686925" y="7203864"/>
            <a:ext cx="3086100" cy="41380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6"/>
          <p:cNvSpPr txBox="1">
            <a:spLocks noGrp="1"/>
          </p:cNvSpPr>
          <p:nvPr>
            <p:ph type="title"/>
          </p:nvPr>
        </p:nvSpPr>
        <p:spPr>
          <a:xfrm>
            <a:off x="942975" y="413809"/>
            <a:ext cx="11830050" cy="1502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6"/>
          <p:cNvSpPr txBox="1">
            <a:spLocks noGrp="1"/>
          </p:cNvSpPr>
          <p:nvPr>
            <p:ph type="body" idx="1"/>
          </p:nvPr>
        </p:nvSpPr>
        <p:spPr>
          <a:xfrm>
            <a:off x="942975" y="2069042"/>
            <a:ext cx="5829300" cy="493151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125"/>
              </a:spcBef>
              <a:spcAft>
                <a:spcPts val="0"/>
              </a:spcAft>
              <a:buClr>
                <a:schemeClr val="dk1"/>
              </a:buClr>
              <a:buSzPts val="1800"/>
              <a:buChar char="•"/>
              <a:defRPr/>
            </a:lvl1pPr>
            <a:lvl2pPr marL="914400" lvl="1" indent="-342900" algn="l">
              <a:lnSpc>
                <a:spcPct val="90000"/>
              </a:lnSpc>
              <a:spcBef>
                <a:spcPts val="563"/>
              </a:spcBef>
              <a:spcAft>
                <a:spcPts val="0"/>
              </a:spcAft>
              <a:buClr>
                <a:schemeClr val="dk1"/>
              </a:buClr>
              <a:buSzPts val="1800"/>
              <a:buChar char="•"/>
              <a:defRPr/>
            </a:lvl2pPr>
            <a:lvl3pPr marL="1371600" lvl="2" indent="-342900" algn="l">
              <a:lnSpc>
                <a:spcPct val="90000"/>
              </a:lnSpc>
              <a:spcBef>
                <a:spcPts val="563"/>
              </a:spcBef>
              <a:spcAft>
                <a:spcPts val="0"/>
              </a:spcAft>
              <a:buClr>
                <a:schemeClr val="dk1"/>
              </a:buClr>
              <a:buSzPts val="1800"/>
              <a:buChar char="•"/>
              <a:defRPr/>
            </a:lvl3pPr>
            <a:lvl4pPr marL="1828800" lvl="3" indent="-342900" algn="l">
              <a:lnSpc>
                <a:spcPct val="90000"/>
              </a:lnSpc>
              <a:spcBef>
                <a:spcPts val="563"/>
              </a:spcBef>
              <a:spcAft>
                <a:spcPts val="0"/>
              </a:spcAft>
              <a:buClr>
                <a:schemeClr val="dk1"/>
              </a:buClr>
              <a:buSzPts val="1800"/>
              <a:buChar char="•"/>
              <a:defRPr/>
            </a:lvl4pPr>
            <a:lvl5pPr marL="2286000" lvl="4" indent="-342900" algn="l">
              <a:lnSpc>
                <a:spcPct val="90000"/>
              </a:lnSpc>
              <a:spcBef>
                <a:spcPts val="563"/>
              </a:spcBef>
              <a:spcAft>
                <a:spcPts val="0"/>
              </a:spcAft>
              <a:buClr>
                <a:schemeClr val="dk1"/>
              </a:buClr>
              <a:buSzPts val="1800"/>
              <a:buChar char="•"/>
              <a:defRPr/>
            </a:lvl5pPr>
            <a:lvl6pPr marL="2743200" lvl="5" indent="-342900" algn="l">
              <a:lnSpc>
                <a:spcPct val="90000"/>
              </a:lnSpc>
              <a:spcBef>
                <a:spcPts val="563"/>
              </a:spcBef>
              <a:spcAft>
                <a:spcPts val="0"/>
              </a:spcAft>
              <a:buClr>
                <a:schemeClr val="dk1"/>
              </a:buClr>
              <a:buSzPts val="1800"/>
              <a:buChar char="•"/>
              <a:defRPr/>
            </a:lvl6pPr>
            <a:lvl7pPr marL="3200400" lvl="6" indent="-342900" algn="l">
              <a:lnSpc>
                <a:spcPct val="90000"/>
              </a:lnSpc>
              <a:spcBef>
                <a:spcPts val="563"/>
              </a:spcBef>
              <a:spcAft>
                <a:spcPts val="0"/>
              </a:spcAft>
              <a:buClr>
                <a:schemeClr val="dk1"/>
              </a:buClr>
              <a:buSzPts val="1800"/>
              <a:buChar char="•"/>
              <a:defRPr/>
            </a:lvl7pPr>
            <a:lvl8pPr marL="3657600" lvl="7" indent="-342900" algn="l">
              <a:lnSpc>
                <a:spcPct val="90000"/>
              </a:lnSpc>
              <a:spcBef>
                <a:spcPts val="563"/>
              </a:spcBef>
              <a:spcAft>
                <a:spcPts val="0"/>
              </a:spcAft>
              <a:buClr>
                <a:schemeClr val="dk1"/>
              </a:buClr>
              <a:buSzPts val="1800"/>
              <a:buChar char="•"/>
              <a:defRPr/>
            </a:lvl8pPr>
            <a:lvl9pPr marL="4114800" lvl="8" indent="-342900" algn="l">
              <a:lnSpc>
                <a:spcPct val="90000"/>
              </a:lnSpc>
              <a:spcBef>
                <a:spcPts val="563"/>
              </a:spcBef>
              <a:spcAft>
                <a:spcPts val="0"/>
              </a:spcAft>
              <a:buClr>
                <a:schemeClr val="dk1"/>
              </a:buClr>
              <a:buSzPts val="1800"/>
              <a:buChar char="•"/>
              <a:defRPr/>
            </a:lvl9pPr>
          </a:lstStyle>
          <a:p>
            <a:endParaRPr/>
          </a:p>
        </p:txBody>
      </p:sp>
      <p:sp>
        <p:nvSpPr>
          <p:cNvPr id="36" name="Google Shape;36;p36"/>
          <p:cNvSpPr txBox="1">
            <a:spLocks noGrp="1"/>
          </p:cNvSpPr>
          <p:nvPr>
            <p:ph type="body" idx="2"/>
          </p:nvPr>
        </p:nvSpPr>
        <p:spPr>
          <a:xfrm>
            <a:off x="6943725" y="2069042"/>
            <a:ext cx="5829300" cy="493151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125"/>
              </a:spcBef>
              <a:spcAft>
                <a:spcPts val="0"/>
              </a:spcAft>
              <a:buClr>
                <a:schemeClr val="dk1"/>
              </a:buClr>
              <a:buSzPts val="1800"/>
              <a:buChar char="•"/>
              <a:defRPr/>
            </a:lvl1pPr>
            <a:lvl2pPr marL="914400" lvl="1" indent="-342900" algn="l">
              <a:lnSpc>
                <a:spcPct val="90000"/>
              </a:lnSpc>
              <a:spcBef>
                <a:spcPts val="563"/>
              </a:spcBef>
              <a:spcAft>
                <a:spcPts val="0"/>
              </a:spcAft>
              <a:buClr>
                <a:schemeClr val="dk1"/>
              </a:buClr>
              <a:buSzPts val="1800"/>
              <a:buChar char="•"/>
              <a:defRPr/>
            </a:lvl2pPr>
            <a:lvl3pPr marL="1371600" lvl="2" indent="-342900" algn="l">
              <a:lnSpc>
                <a:spcPct val="90000"/>
              </a:lnSpc>
              <a:spcBef>
                <a:spcPts val="563"/>
              </a:spcBef>
              <a:spcAft>
                <a:spcPts val="0"/>
              </a:spcAft>
              <a:buClr>
                <a:schemeClr val="dk1"/>
              </a:buClr>
              <a:buSzPts val="1800"/>
              <a:buChar char="•"/>
              <a:defRPr/>
            </a:lvl3pPr>
            <a:lvl4pPr marL="1828800" lvl="3" indent="-342900" algn="l">
              <a:lnSpc>
                <a:spcPct val="90000"/>
              </a:lnSpc>
              <a:spcBef>
                <a:spcPts val="563"/>
              </a:spcBef>
              <a:spcAft>
                <a:spcPts val="0"/>
              </a:spcAft>
              <a:buClr>
                <a:schemeClr val="dk1"/>
              </a:buClr>
              <a:buSzPts val="1800"/>
              <a:buChar char="•"/>
              <a:defRPr/>
            </a:lvl4pPr>
            <a:lvl5pPr marL="2286000" lvl="4" indent="-342900" algn="l">
              <a:lnSpc>
                <a:spcPct val="90000"/>
              </a:lnSpc>
              <a:spcBef>
                <a:spcPts val="563"/>
              </a:spcBef>
              <a:spcAft>
                <a:spcPts val="0"/>
              </a:spcAft>
              <a:buClr>
                <a:schemeClr val="dk1"/>
              </a:buClr>
              <a:buSzPts val="1800"/>
              <a:buChar char="•"/>
              <a:defRPr/>
            </a:lvl5pPr>
            <a:lvl6pPr marL="2743200" lvl="5" indent="-342900" algn="l">
              <a:lnSpc>
                <a:spcPct val="90000"/>
              </a:lnSpc>
              <a:spcBef>
                <a:spcPts val="563"/>
              </a:spcBef>
              <a:spcAft>
                <a:spcPts val="0"/>
              </a:spcAft>
              <a:buClr>
                <a:schemeClr val="dk1"/>
              </a:buClr>
              <a:buSzPts val="1800"/>
              <a:buChar char="•"/>
              <a:defRPr/>
            </a:lvl6pPr>
            <a:lvl7pPr marL="3200400" lvl="6" indent="-342900" algn="l">
              <a:lnSpc>
                <a:spcPct val="90000"/>
              </a:lnSpc>
              <a:spcBef>
                <a:spcPts val="563"/>
              </a:spcBef>
              <a:spcAft>
                <a:spcPts val="0"/>
              </a:spcAft>
              <a:buClr>
                <a:schemeClr val="dk1"/>
              </a:buClr>
              <a:buSzPts val="1800"/>
              <a:buChar char="•"/>
              <a:defRPr/>
            </a:lvl7pPr>
            <a:lvl8pPr marL="3657600" lvl="7" indent="-342900" algn="l">
              <a:lnSpc>
                <a:spcPct val="90000"/>
              </a:lnSpc>
              <a:spcBef>
                <a:spcPts val="563"/>
              </a:spcBef>
              <a:spcAft>
                <a:spcPts val="0"/>
              </a:spcAft>
              <a:buClr>
                <a:schemeClr val="dk1"/>
              </a:buClr>
              <a:buSzPts val="1800"/>
              <a:buChar char="•"/>
              <a:defRPr/>
            </a:lvl8pPr>
            <a:lvl9pPr marL="4114800" lvl="8" indent="-342900" algn="l">
              <a:lnSpc>
                <a:spcPct val="90000"/>
              </a:lnSpc>
              <a:spcBef>
                <a:spcPts val="563"/>
              </a:spcBef>
              <a:spcAft>
                <a:spcPts val="0"/>
              </a:spcAft>
              <a:buClr>
                <a:schemeClr val="dk1"/>
              </a:buClr>
              <a:buSzPts val="1800"/>
              <a:buChar char="•"/>
              <a:defRPr/>
            </a:lvl9pPr>
          </a:lstStyle>
          <a:p>
            <a:endParaRPr/>
          </a:p>
        </p:txBody>
      </p:sp>
      <p:sp>
        <p:nvSpPr>
          <p:cNvPr id="37" name="Google Shape;37;p36"/>
          <p:cNvSpPr txBox="1">
            <a:spLocks noGrp="1"/>
          </p:cNvSpPr>
          <p:nvPr>
            <p:ph type="dt" idx="10"/>
          </p:nvPr>
        </p:nvSpPr>
        <p:spPr>
          <a:xfrm>
            <a:off x="942975" y="7203864"/>
            <a:ext cx="3086100" cy="41380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8" name="Google Shape;38;p36"/>
          <p:cNvSpPr txBox="1">
            <a:spLocks noGrp="1"/>
          </p:cNvSpPr>
          <p:nvPr>
            <p:ph type="ftr" idx="11"/>
          </p:nvPr>
        </p:nvSpPr>
        <p:spPr>
          <a:xfrm>
            <a:off x="4543425" y="7203864"/>
            <a:ext cx="4629150" cy="41380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9" name="Google Shape;39;p36"/>
          <p:cNvSpPr txBox="1">
            <a:spLocks noGrp="1"/>
          </p:cNvSpPr>
          <p:nvPr>
            <p:ph type="sldNum" idx="12"/>
          </p:nvPr>
        </p:nvSpPr>
        <p:spPr>
          <a:xfrm>
            <a:off x="9686925" y="7203864"/>
            <a:ext cx="3086100" cy="41380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7"/>
          <p:cNvSpPr txBox="1">
            <a:spLocks noGrp="1"/>
          </p:cNvSpPr>
          <p:nvPr>
            <p:ph type="title"/>
          </p:nvPr>
        </p:nvSpPr>
        <p:spPr>
          <a:xfrm>
            <a:off x="944762" y="413809"/>
            <a:ext cx="11830050" cy="1502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7"/>
          <p:cNvSpPr txBox="1">
            <a:spLocks noGrp="1"/>
          </p:cNvSpPr>
          <p:nvPr>
            <p:ph type="body" idx="1"/>
          </p:nvPr>
        </p:nvSpPr>
        <p:spPr>
          <a:xfrm>
            <a:off x="944762" y="1905318"/>
            <a:ext cx="5802510" cy="93376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125"/>
              </a:spcBef>
              <a:spcAft>
                <a:spcPts val="0"/>
              </a:spcAft>
              <a:buClr>
                <a:schemeClr val="dk1"/>
              </a:buClr>
              <a:buSzPts val="2700"/>
              <a:buNone/>
              <a:defRPr sz="2700" b="1"/>
            </a:lvl1pPr>
            <a:lvl2pPr marL="914400" lvl="1" indent="-228600" algn="l">
              <a:lnSpc>
                <a:spcPct val="90000"/>
              </a:lnSpc>
              <a:spcBef>
                <a:spcPts val="563"/>
              </a:spcBef>
              <a:spcAft>
                <a:spcPts val="0"/>
              </a:spcAft>
              <a:buClr>
                <a:schemeClr val="dk1"/>
              </a:buClr>
              <a:buSzPts val="2250"/>
              <a:buNone/>
              <a:defRPr sz="2250" b="1"/>
            </a:lvl2pPr>
            <a:lvl3pPr marL="1371600" lvl="2" indent="-228600" algn="l">
              <a:lnSpc>
                <a:spcPct val="90000"/>
              </a:lnSpc>
              <a:spcBef>
                <a:spcPts val="563"/>
              </a:spcBef>
              <a:spcAft>
                <a:spcPts val="0"/>
              </a:spcAft>
              <a:buClr>
                <a:schemeClr val="dk1"/>
              </a:buClr>
              <a:buSzPts val="2025"/>
              <a:buNone/>
              <a:defRPr sz="2025" b="1"/>
            </a:lvl3pPr>
            <a:lvl4pPr marL="1828800" lvl="3" indent="-228600" algn="l">
              <a:lnSpc>
                <a:spcPct val="90000"/>
              </a:lnSpc>
              <a:spcBef>
                <a:spcPts val="563"/>
              </a:spcBef>
              <a:spcAft>
                <a:spcPts val="0"/>
              </a:spcAft>
              <a:buClr>
                <a:schemeClr val="dk1"/>
              </a:buClr>
              <a:buSzPts val="1800"/>
              <a:buNone/>
              <a:defRPr sz="1800" b="1"/>
            </a:lvl4pPr>
            <a:lvl5pPr marL="2286000" lvl="4" indent="-228600" algn="l">
              <a:lnSpc>
                <a:spcPct val="90000"/>
              </a:lnSpc>
              <a:spcBef>
                <a:spcPts val="563"/>
              </a:spcBef>
              <a:spcAft>
                <a:spcPts val="0"/>
              </a:spcAft>
              <a:buClr>
                <a:schemeClr val="dk1"/>
              </a:buClr>
              <a:buSzPts val="1800"/>
              <a:buNone/>
              <a:defRPr sz="1800" b="1"/>
            </a:lvl5pPr>
            <a:lvl6pPr marL="2743200" lvl="5" indent="-228600" algn="l">
              <a:lnSpc>
                <a:spcPct val="90000"/>
              </a:lnSpc>
              <a:spcBef>
                <a:spcPts val="563"/>
              </a:spcBef>
              <a:spcAft>
                <a:spcPts val="0"/>
              </a:spcAft>
              <a:buClr>
                <a:schemeClr val="dk1"/>
              </a:buClr>
              <a:buSzPts val="1800"/>
              <a:buNone/>
              <a:defRPr sz="1800" b="1"/>
            </a:lvl6pPr>
            <a:lvl7pPr marL="3200400" lvl="6" indent="-228600" algn="l">
              <a:lnSpc>
                <a:spcPct val="90000"/>
              </a:lnSpc>
              <a:spcBef>
                <a:spcPts val="563"/>
              </a:spcBef>
              <a:spcAft>
                <a:spcPts val="0"/>
              </a:spcAft>
              <a:buClr>
                <a:schemeClr val="dk1"/>
              </a:buClr>
              <a:buSzPts val="1800"/>
              <a:buNone/>
              <a:defRPr sz="1800" b="1"/>
            </a:lvl7pPr>
            <a:lvl8pPr marL="3657600" lvl="7" indent="-228600" algn="l">
              <a:lnSpc>
                <a:spcPct val="90000"/>
              </a:lnSpc>
              <a:spcBef>
                <a:spcPts val="563"/>
              </a:spcBef>
              <a:spcAft>
                <a:spcPts val="0"/>
              </a:spcAft>
              <a:buClr>
                <a:schemeClr val="dk1"/>
              </a:buClr>
              <a:buSzPts val="1800"/>
              <a:buNone/>
              <a:defRPr sz="1800" b="1"/>
            </a:lvl8pPr>
            <a:lvl9pPr marL="4114800" lvl="8" indent="-228600" algn="l">
              <a:lnSpc>
                <a:spcPct val="90000"/>
              </a:lnSpc>
              <a:spcBef>
                <a:spcPts val="563"/>
              </a:spcBef>
              <a:spcAft>
                <a:spcPts val="0"/>
              </a:spcAft>
              <a:buClr>
                <a:schemeClr val="dk1"/>
              </a:buClr>
              <a:buSzPts val="1800"/>
              <a:buNone/>
              <a:defRPr sz="1800" b="1"/>
            </a:lvl9pPr>
          </a:lstStyle>
          <a:p>
            <a:endParaRPr/>
          </a:p>
        </p:txBody>
      </p:sp>
      <p:sp>
        <p:nvSpPr>
          <p:cNvPr id="43" name="Google Shape;43;p37"/>
          <p:cNvSpPr txBox="1">
            <a:spLocks noGrp="1"/>
          </p:cNvSpPr>
          <p:nvPr>
            <p:ph type="body" idx="2"/>
          </p:nvPr>
        </p:nvSpPr>
        <p:spPr>
          <a:xfrm>
            <a:off x="944762" y="2839085"/>
            <a:ext cx="5802510" cy="41758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125"/>
              </a:spcBef>
              <a:spcAft>
                <a:spcPts val="0"/>
              </a:spcAft>
              <a:buClr>
                <a:schemeClr val="dk1"/>
              </a:buClr>
              <a:buSzPts val="1800"/>
              <a:buChar char="•"/>
              <a:defRPr/>
            </a:lvl1pPr>
            <a:lvl2pPr marL="914400" lvl="1" indent="-342900" algn="l">
              <a:lnSpc>
                <a:spcPct val="90000"/>
              </a:lnSpc>
              <a:spcBef>
                <a:spcPts val="563"/>
              </a:spcBef>
              <a:spcAft>
                <a:spcPts val="0"/>
              </a:spcAft>
              <a:buClr>
                <a:schemeClr val="dk1"/>
              </a:buClr>
              <a:buSzPts val="1800"/>
              <a:buChar char="•"/>
              <a:defRPr/>
            </a:lvl2pPr>
            <a:lvl3pPr marL="1371600" lvl="2" indent="-342900" algn="l">
              <a:lnSpc>
                <a:spcPct val="90000"/>
              </a:lnSpc>
              <a:spcBef>
                <a:spcPts val="563"/>
              </a:spcBef>
              <a:spcAft>
                <a:spcPts val="0"/>
              </a:spcAft>
              <a:buClr>
                <a:schemeClr val="dk1"/>
              </a:buClr>
              <a:buSzPts val="1800"/>
              <a:buChar char="•"/>
              <a:defRPr/>
            </a:lvl3pPr>
            <a:lvl4pPr marL="1828800" lvl="3" indent="-342900" algn="l">
              <a:lnSpc>
                <a:spcPct val="90000"/>
              </a:lnSpc>
              <a:spcBef>
                <a:spcPts val="563"/>
              </a:spcBef>
              <a:spcAft>
                <a:spcPts val="0"/>
              </a:spcAft>
              <a:buClr>
                <a:schemeClr val="dk1"/>
              </a:buClr>
              <a:buSzPts val="1800"/>
              <a:buChar char="•"/>
              <a:defRPr/>
            </a:lvl4pPr>
            <a:lvl5pPr marL="2286000" lvl="4" indent="-342900" algn="l">
              <a:lnSpc>
                <a:spcPct val="90000"/>
              </a:lnSpc>
              <a:spcBef>
                <a:spcPts val="563"/>
              </a:spcBef>
              <a:spcAft>
                <a:spcPts val="0"/>
              </a:spcAft>
              <a:buClr>
                <a:schemeClr val="dk1"/>
              </a:buClr>
              <a:buSzPts val="1800"/>
              <a:buChar char="•"/>
              <a:defRPr/>
            </a:lvl5pPr>
            <a:lvl6pPr marL="2743200" lvl="5" indent="-342900" algn="l">
              <a:lnSpc>
                <a:spcPct val="90000"/>
              </a:lnSpc>
              <a:spcBef>
                <a:spcPts val="563"/>
              </a:spcBef>
              <a:spcAft>
                <a:spcPts val="0"/>
              </a:spcAft>
              <a:buClr>
                <a:schemeClr val="dk1"/>
              </a:buClr>
              <a:buSzPts val="1800"/>
              <a:buChar char="•"/>
              <a:defRPr/>
            </a:lvl6pPr>
            <a:lvl7pPr marL="3200400" lvl="6" indent="-342900" algn="l">
              <a:lnSpc>
                <a:spcPct val="90000"/>
              </a:lnSpc>
              <a:spcBef>
                <a:spcPts val="563"/>
              </a:spcBef>
              <a:spcAft>
                <a:spcPts val="0"/>
              </a:spcAft>
              <a:buClr>
                <a:schemeClr val="dk1"/>
              </a:buClr>
              <a:buSzPts val="1800"/>
              <a:buChar char="•"/>
              <a:defRPr/>
            </a:lvl7pPr>
            <a:lvl8pPr marL="3657600" lvl="7" indent="-342900" algn="l">
              <a:lnSpc>
                <a:spcPct val="90000"/>
              </a:lnSpc>
              <a:spcBef>
                <a:spcPts val="563"/>
              </a:spcBef>
              <a:spcAft>
                <a:spcPts val="0"/>
              </a:spcAft>
              <a:buClr>
                <a:schemeClr val="dk1"/>
              </a:buClr>
              <a:buSzPts val="1800"/>
              <a:buChar char="•"/>
              <a:defRPr/>
            </a:lvl8pPr>
            <a:lvl9pPr marL="4114800" lvl="8" indent="-342900" algn="l">
              <a:lnSpc>
                <a:spcPct val="90000"/>
              </a:lnSpc>
              <a:spcBef>
                <a:spcPts val="563"/>
              </a:spcBef>
              <a:spcAft>
                <a:spcPts val="0"/>
              </a:spcAft>
              <a:buClr>
                <a:schemeClr val="dk1"/>
              </a:buClr>
              <a:buSzPts val="1800"/>
              <a:buChar char="•"/>
              <a:defRPr/>
            </a:lvl9pPr>
          </a:lstStyle>
          <a:p>
            <a:endParaRPr/>
          </a:p>
        </p:txBody>
      </p:sp>
      <p:sp>
        <p:nvSpPr>
          <p:cNvPr id="44" name="Google Shape;44;p37"/>
          <p:cNvSpPr txBox="1">
            <a:spLocks noGrp="1"/>
          </p:cNvSpPr>
          <p:nvPr>
            <p:ph type="body" idx="3"/>
          </p:nvPr>
        </p:nvSpPr>
        <p:spPr>
          <a:xfrm>
            <a:off x="6943725" y="1905318"/>
            <a:ext cx="5831087" cy="93376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125"/>
              </a:spcBef>
              <a:spcAft>
                <a:spcPts val="0"/>
              </a:spcAft>
              <a:buClr>
                <a:schemeClr val="dk1"/>
              </a:buClr>
              <a:buSzPts val="2700"/>
              <a:buNone/>
              <a:defRPr sz="2700" b="1"/>
            </a:lvl1pPr>
            <a:lvl2pPr marL="914400" lvl="1" indent="-228600" algn="l">
              <a:lnSpc>
                <a:spcPct val="90000"/>
              </a:lnSpc>
              <a:spcBef>
                <a:spcPts val="563"/>
              </a:spcBef>
              <a:spcAft>
                <a:spcPts val="0"/>
              </a:spcAft>
              <a:buClr>
                <a:schemeClr val="dk1"/>
              </a:buClr>
              <a:buSzPts val="2250"/>
              <a:buNone/>
              <a:defRPr sz="2250" b="1"/>
            </a:lvl2pPr>
            <a:lvl3pPr marL="1371600" lvl="2" indent="-228600" algn="l">
              <a:lnSpc>
                <a:spcPct val="90000"/>
              </a:lnSpc>
              <a:spcBef>
                <a:spcPts val="563"/>
              </a:spcBef>
              <a:spcAft>
                <a:spcPts val="0"/>
              </a:spcAft>
              <a:buClr>
                <a:schemeClr val="dk1"/>
              </a:buClr>
              <a:buSzPts val="2025"/>
              <a:buNone/>
              <a:defRPr sz="2025" b="1"/>
            </a:lvl3pPr>
            <a:lvl4pPr marL="1828800" lvl="3" indent="-228600" algn="l">
              <a:lnSpc>
                <a:spcPct val="90000"/>
              </a:lnSpc>
              <a:spcBef>
                <a:spcPts val="563"/>
              </a:spcBef>
              <a:spcAft>
                <a:spcPts val="0"/>
              </a:spcAft>
              <a:buClr>
                <a:schemeClr val="dk1"/>
              </a:buClr>
              <a:buSzPts val="1800"/>
              <a:buNone/>
              <a:defRPr sz="1800" b="1"/>
            </a:lvl4pPr>
            <a:lvl5pPr marL="2286000" lvl="4" indent="-228600" algn="l">
              <a:lnSpc>
                <a:spcPct val="90000"/>
              </a:lnSpc>
              <a:spcBef>
                <a:spcPts val="563"/>
              </a:spcBef>
              <a:spcAft>
                <a:spcPts val="0"/>
              </a:spcAft>
              <a:buClr>
                <a:schemeClr val="dk1"/>
              </a:buClr>
              <a:buSzPts val="1800"/>
              <a:buNone/>
              <a:defRPr sz="1800" b="1"/>
            </a:lvl5pPr>
            <a:lvl6pPr marL="2743200" lvl="5" indent="-228600" algn="l">
              <a:lnSpc>
                <a:spcPct val="90000"/>
              </a:lnSpc>
              <a:spcBef>
                <a:spcPts val="563"/>
              </a:spcBef>
              <a:spcAft>
                <a:spcPts val="0"/>
              </a:spcAft>
              <a:buClr>
                <a:schemeClr val="dk1"/>
              </a:buClr>
              <a:buSzPts val="1800"/>
              <a:buNone/>
              <a:defRPr sz="1800" b="1"/>
            </a:lvl6pPr>
            <a:lvl7pPr marL="3200400" lvl="6" indent="-228600" algn="l">
              <a:lnSpc>
                <a:spcPct val="90000"/>
              </a:lnSpc>
              <a:spcBef>
                <a:spcPts val="563"/>
              </a:spcBef>
              <a:spcAft>
                <a:spcPts val="0"/>
              </a:spcAft>
              <a:buClr>
                <a:schemeClr val="dk1"/>
              </a:buClr>
              <a:buSzPts val="1800"/>
              <a:buNone/>
              <a:defRPr sz="1800" b="1"/>
            </a:lvl7pPr>
            <a:lvl8pPr marL="3657600" lvl="7" indent="-228600" algn="l">
              <a:lnSpc>
                <a:spcPct val="90000"/>
              </a:lnSpc>
              <a:spcBef>
                <a:spcPts val="563"/>
              </a:spcBef>
              <a:spcAft>
                <a:spcPts val="0"/>
              </a:spcAft>
              <a:buClr>
                <a:schemeClr val="dk1"/>
              </a:buClr>
              <a:buSzPts val="1800"/>
              <a:buNone/>
              <a:defRPr sz="1800" b="1"/>
            </a:lvl8pPr>
            <a:lvl9pPr marL="4114800" lvl="8" indent="-228600" algn="l">
              <a:lnSpc>
                <a:spcPct val="90000"/>
              </a:lnSpc>
              <a:spcBef>
                <a:spcPts val="563"/>
              </a:spcBef>
              <a:spcAft>
                <a:spcPts val="0"/>
              </a:spcAft>
              <a:buClr>
                <a:schemeClr val="dk1"/>
              </a:buClr>
              <a:buSzPts val="1800"/>
              <a:buNone/>
              <a:defRPr sz="1800" b="1"/>
            </a:lvl9pPr>
          </a:lstStyle>
          <a:p>
            <a:endParaRPr/>
          </a:p>
        </p:txBody>
      </p:sp>
      <p:sp>
        <p:nvSpPr>
          <p:cNvPr id="45" name="Google Shape;45;p37"/>
          <p:cNvSpPr txBox="1">
            <a:spLocks noGrp="1"/>
          </p:cNvSpPr>
          <p:nvPr>
            <p:ph type="body" idx="4"/>
          </p:nvPr>
        </p:nvSpPr>
        <p:spPr>
          <a:xfrm>
            <a:off x="6943725" y="2839085"/>
            <a:ext cx="5831087" cy="41758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125"/>
              </a:spcBef>
              <a:spcAft>
                <a:spcPts val="0"/>
              </a:spcAft>
              <a:buClr>
                <a:schemeClr val="dk1"/>
              </a:buClr>
              <a:buSzPts val="1800"/>
              <a:buChar char="•"/>
              <a:defRPr/>
            </a:lvl1pPr>
            <a:lvl2pPr marL="914400" lvl="1" indent="-342900" algn="l">
              <a:lnSpc>
                <a:spcPct val="90000"/>
              </a:lnSpc>
              <a:spcBef>
                <a:spcPts val="563"/>
              </a:spcBef>
              <a:spcAft>
                <a:spcPts val="0"/>
              </a:spcAft>
              <a:buClr>
                <a:schemeClr val="dk1"/>
              </a:buClr>
              <a:buSzPts val="1800"/>
              <a:buChar char="•"/>
              <a:defRPr/>
            </a:lvl2pPr>
            <a:lvl3pPr marL="1371600" lvl="2" indent="-342900" algn="l">
              <a:lnSpc>
                <a:spcPct val="90000"/>
              </a:lnSpc>
              <a:spcBef>
                <a:spcPts val="563"/>
              </a:spcBef>
              <a:spcAft>
                <a:spcPts val="0"/>
              </a:spcAft>
              <a:buClr>
                <a:schemeClr val="dk1"/>
              </a:buClr>
              <a:buSzPts val="1800"/>
              <a:buChar char="•"/>
              <a:defRPr/>
            </a:lvl3pPr>
            <a:lvl4pPr marL="1828800" lvl="3" indent="-342900" algn="l">
              <a:lnSpc>
                <a:spcPct val="90000"/>
              </a:lnSpc>
              <a:spcBef>
                <a:spcPts val="563"/>
              </a:spcBef>
              <a:spcAft>
                <a:spcPts val="0"/>
              </a:spcAft>
              <a:buClr>
                <a:schemeClr val="dk1"/>
              </a:buClr>
              <a:buSzPts val="1800"/>
              <a:buChar char="•"/>
              <a:defRPr/>
            </a:lvl4pPr>
            <a:lvl5pPr marL="2286000" lvl="4" indent="-342900" algn="l">
              <a:lnSpc>
                <a:spcPct val="90000"/>
              </a:lnSpc>
              <a:spcBef>
                <a:spcPts val="563"/>
              </a:spcBef>
              <a:spcAft>
                <a:spcPts val="0"/>
              </a:spcAft>
              <a:buClr>
                <a:schemeClr val="dk1"/>
              </a:buClr>
              <a:buSzPts val="1800"/>
              <a:buChar char="•"/>
              <a:defRPr/>
            </a:lvl5pPr>
            <a:lvl6pPr marL="2743200" lvl="5" indent="-342900" algn="l">
              <a:lnSpc>
                <a:spcPct val="90000"/>
              </a:lnSpc>
              <a:spcBef>
                <a:spcPts val="563"/>
              </a:spcBef>
              <a:spcAft>
                <a:spcPts val="0"/>
              </a:spcAft>
              <a:buClr>
                <a:schemeClr val="dk1"/>
              </a:buClr>
              <a:buSzPts val="1800"/>
              <a:buChar char="•"/>
              <a:defRPr/>
            </a:lvl6pPr>
            <a:lvl7pPr marL="3200400" lvl="6" indent="-342900" algn="l">
              <a:lnSpc>
                <a:spcPct val="90000"/>
              </a:lnSpc>
              <a:spcBef>
                <a:spcPts val="563"/>
              </a:spcBef>
              <a:spcAft>
                <a:spcPts val="0"/>
              </a:spcAft>
              <a:buClr>
                <a:schemeClr val="dk1"/>
              </a:buClr>
              <a:buSzPts val="1800"/>
              <a:buChar char="•"/>
              <a:defRPr/>
            </a:lvl7pPr>
            <a:lvl8pPr marL="3657600" lvl="7" indent="-342900" algn="l">
              <a:lnSpc>
                <a:spcPct val="90000"/>
              </a:lnSpc>
              <a:spcBef>
                <a:spcPts val="563"/>
              </a:spcBef>
              <a:spcAft>
                <a:spcPts val="0"/>
              </a:spcAft>
              <a:buClr>
                <a:schemeClr val="dk1"/>
              </a:buClr>
              <a:buSzPts val="1800"/>
              <a:buChar char="•"/>
              <a:defRPr/>
            </a:lvl8pPr>
            <a:lvl9pPr marL="4114800" lvl="8" indent="-342900" algn="l">
              <a:lnSpc>
                <a:spcPct val="90000"/>
              </a:lnSpc>
              <a:spcBef>
                <a:spcPts val="563"/>
              </a:spcBef>
              <a:spcAft>
                <a:spcPts val="0"/>
              </a:spcAft>
              <a:buClr>
                <a:schemeClr val="dk1"/>
              </a:buClr>
              <a:buSzPts val="1800"/>
              <a:buChar char="•"/>
              <a:defRPr/>
            </a:lvl9pPr>
          </a:lstStyle>
          <a:p>
            <a:endParaRPr/>
          </a:p>
        </p:txBody>
      </p:sp>
      <p:sp>
        <p:nvSpPr>
          <p:cNvPr id="46" name="Google Shape;46;p37"/>
          <p:cNvSpPr txBox="1">
            <a:spLocks noGrp="1"/>
          </p:cNvSpPr>
          <p:nvPr>
            <p:ph type="dt" idx="10"/>
          </p:nvPr>
        </p:nvSpPr>
        <p:spPr>
          <a:xfrm>
            <a:off x="942975" y="7203864"/>
            <a:ext cx="3086100" cy="41380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7" name="Google Shape;47;p37"/>
          <p:cNvSpPr txBox="1">
            <a:spLocks noGrp="1"/>
          </p:cNvSpPr>
          <p:nvPr>
            <p:ph type="ftr" idx="11"/>
          </p:nvPr>
        </p:nvSpPr>
        <p:spPr>
          <a:xfrm>
            <a:off x="4543425" y="7203864"/>
            <a:ext cx="4629150" cy="41380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8" name="Google Shape;48;p37"/>
          <p:cNvSpPr txBox="1">
            <a:spLocks noGrp="1"/>
          </p:cNvSpPr>
          <p:nvPr>
            <p:ph type="sldNum" idx="12"/>
          </p:nvPr>
        </p:nvSpPr>
        <p:spPr>
          <a:xfrm>
            <a:off x="9686925" y="7203864"/>
            <a:ext cx="3086100" cy="41380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39"/>
          <p:cNvSpPr txBox="1">
            <a:spLocks noGrp="1"/>
          </p:cNvSpPr>
          <p:nvPr>
            <p:ph type="dt" idx="10"/>
          </p:nvPr>
        </p:nvSpPr>
        <p:spPr>
          <a:xfrm>
            <a:off x="942975" y="7203864"/>
            <a:ext cx="3086100" cy="41380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1" name="Google Shape;51;p39"/>
          <p:cNvSpPr txBox="1">
            <a:spLocks noGrp="1"/>
          </p:cNvSpPr>
          <p:nvPr>
            <p:ph type="ftr" idx="11"/>
          </p:nvPr>
        </p:nvSpPr>
        <p:spPr>
          <a:xfrm>
            <a:off x="4543425" y="7203864"/>
            <a:ext cx="4629150" cy="41380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2" name="Google Shape;52;p39"/>
          <p:cNvSpPr txBox="1">
            <a:spLocks noGrp="1"/>
          </p:cNvSpPr>
          <p:nvPr>
            <p:ph type="sldNum" idx="12"/>
          </p:nvPr>
        </p:nvSpPr>
        <p:spPr>
          <a:xfrm>
            <a:off x="9686925" y="7203864"/>
            <a:ext cx="3086100" cy="41380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3"/>
        <p:cNvGrpSpPr/>
        <p:nvPr/>
      </p:nvGrpSpPr>
      <p:grpSpPr>
        <a:xfrm>
          <a:off x="0" y="0"/>
          <a:ext cx="0" cy="0"/>
          <a:chOff x="0" y="0"/>
          <a:chExt cx="0" cy="0"/>
        </a:xfrm>
      </p:grpSpPr>
      <p:sp>
        <p:nvSpPr>
          <p:cNvPr id="54" name="Google Shape;54;p40"/>
          <p:cNvSpPr txBox="1">
            <a:spLocks noGrp="1"/>
          </p:cNvSpPr>
          <p:nvPr>
            <p:ph type="title"/>
          </p:nvPr>
        </p:nvSpPr>
        <p:spPr>
          <a:xfrm>
            <a:off x="944762" y="518160"/>
            <a:ext cx="4423767" cy="18135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0"/>
          <p:cNvSpPr txBox="1">
            <a:spLocks noGrp="1"/>
          </p:cNvSpPr>
          <p:nvPr>
            <p:ph type="body" idx="1"/>
          </p:nvPr>
        </p:nvSpPr>
        <p:spPr>
          <a:xfrm>
            <a:off x="5831087" y="1119082"/>
            <a:ext cx="6943725" cy="5523442"/>
          </a:xfrm>
          <a:prstGeom prst="rect">
            <a:avLst/>
          </a:prstGeom>
          <a:noFill/>
          <a:ln>
            <a:noFill/>
          </a:ln>
        </p:spPr>
        <p:txBody>
          <a:bodyPr spcFirstLastPara="1" wrap="square" lIns="91425" tIns="45700" rIns="91425" bIns="45700" anchor="t" anchorCtr="0">
            <a:normAutofit/>
          </a:bodyPr>
          <a:lstStyle>
            <a:lvl1pPr marL="457200" lvl="0" indent="-457200" algn="l">
              <a:lnSpc>
                <a:spcPct val="90000"/>
              </a:lnSpc>
              <a:spcBef>
                <a:spcPts val="1125"/>
              </a:spcBef>
              <a:spcAft>
                <a:spcPts val="0"/>
              </a:spcAft>
              <a:buClr>
                <a:schemeClr val="dk1"/>
              </a:buClr>
              <a:buSzPts val="3600"/>
              <a:buChar char="•"/>
              <a:defRPr sz="3600"/>
            </a:lvl1pPr>
            <a:lvl2pPr marL="914400" lvl="1" indent="-428625" algn="l">
              <a:lnSpc>
                <a:spcPct val="90000"/>
              </a:lnSpc>
              <a:spcBef>
                <a:spcPts val="563"/>
              </a:spcBef>
              <a:spcAft>
                <a:spcPts val="0"/>
              </a:spcAft>
              <a:buClr>
                <a:schemeClr val="dk1"/>
              </a:buClr>
              <a:buSzPts val="3150"/>
              <a:buChar char="•"/>
              <a:defRPr sz="3150"/>
            </a:lvl2pPr>
            <a:lvl3pPr marL="1371600" lvl="2" indent="-400050" algn="l">
              <a:lnSpc>
                <a:spcPct val="90000"/>
              </a:lnSpc>
              <a:spcBef>
                <a:spcPts val="563"/>
              </a:spcBef>
              <a:spcAft>
                <a:spcPts val="0"/>
              </a:spcAft>
              <a:buClr>
                <a:schemeClr val="dk1"/>
              </a:buClr>
              <a:buSzPts val="2700"/>
              <a:buChar char="•"/>
              <a:defRPr sz="2700"/>
            </a:lvl3pPr>
            <a:lvl4pPr marL="1828800" lvl="3" indent="-371475" algn="l">
              <a:lnSpc>
                <a:spcPct val="90000"/>
              </a:lnSpc>
              <a:spcBef>
                <a:spcPts val="563"/>
              </a:spcBef>
              <a:spcAft>
                <a:spcPts val="0"/>
              </a:spcAft>
              <a:buClr>
                <a:schemeClr val="dk1"/>
              </a:buClr>
              <a:buSzPts val="2250"/>
              <a:buChar char="•"/>
              <a:defRPr sz="2250"/>
            </a:lvl4pPr>
            <a:lvl5pPr marL="2286000" lvl="4" indent="-371475" algn="l">
              <a:lnSpc>
                <a:spcPct val="90000"/>
              </a:lnSpc>
              <a:spcBef>
                <a:spcPts val="563"/>
              </a:spcBef>
              <a:spcAft>
                <a:spcPts val="0"/>
              </a:spcAft>
              <a:buClr>
                <a:schemeClr val="dk1"/>
              </a:buClr>
              <a:buSzPts val="2250"/>
              <a:buChar char="•"/>
              <a:defRPr sz="2250"/>
            </a:lvl5pPr>
            <a:lvl6pPr marL="2743200" lvl="5" indent="-371475" algn="l">
              <a:lnSpc>
                <a:spcPct val="90000"/>
              </a:lnSpc>
              <a:spcBef>
                <a:spcPts val="563"/>
              </a:spcBef>
              <a:spcAft>
                <a:spcPts val="0"/>
              </a:spcAft>
              <a:buClr>
                <a:schemeClr val="dk1"/>
              </a:buClr>
              <a:buSzPts val="2250"/>
              <a:buChar char="•"/>
              <a:defRPr sz="2250"/>
            </a:lvl6pPr>
            <a:lvl7pPr marL="3200400" lvl="6" indent="-371475" algn="l">
              <a:lnSpc>
                <a:spcPct val="90000"/>
              </a:lnSpc>
              <a:spcBef>
                <a:spcPts val="563"/>
              </a:spcBef>
              <a:spcAft>
                <a:spcPts val="0"/>
              </a:spcAft>
              <a:buClr>
                <a:schemeClr val="dk1"/>
              </a:buClr>
              <a:buSzPts val="2250"/>
              <a:buChar char="•"/>
              <a:defRPr sz="2250"/>
            </a:lvl7pPr>
            <a:lvl8pPr marL="3657600" lvl="7" indent="-371475" algn="l">
              <a:lnSpc>
                <a:spcPct val="90000"/>
              </a:lnSpc>
              <a:spcBef>
                <a:spcPts val="563"/>
              </a:spcBef>
              <a:spcAft>
                <a:spcPts val="0"/>
              </a:spcAft>
              <a:buClr>
                <a:schemeClr val="dk1"/>
              </a:buClr>
              <a:buSzPts val="2250"/>
              <a:buChar char="•"/>
              <a:defRPr sz="2250"/>
            </a:lvl8pPr>
            <a:lvl9pPr marL="4114800" lvl="8" indent="-371475" algn="l">
              <a:lnSpc>
                <a:spcPct val="90000"/>
              </a:lnSpc>
              <a:spcBef>
                <a:spcPts val="563"/>
              </a:spcBef>
              <a:spcAft>
                <a:spcPts val="0"/>
              </a:spcAft>
              <a:buClr>
                <a:schemeClr val="dk1"/>
              </a:buClr>
              <a:buSzPts val="2250"/>
              <a:buChar char="•"/>
              <a:defRPr sz="2250"/>
            </a:lvl9pPr>
          </a:lstStyle>
          <a:p>
            <a:endParaRPr/>
          </a:p>
        </p:txBody>
      </p:sp>
      <p:sp>
        <p:nvSpPr>
          <p:cNvPr id="56" name="Google Shape;56;p40"/>
          <p:cNvSpPr txBox="1">
            <a:spLocks noGrp="1"/>
          </p:cNvSpPr>
          <p:nvPr>
            <p:ph type="body" idx="2"/>
          </p:nvPr>
        </p:nvSpPr>
        <p:spPr>
          <a:xfrm>
            <a:off x="944762" y="2331720"/>
            <a:ext cx="4423767" cy="4319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25"/>
              </a:spcBef>
              <a:spcAft>
                <a:spcPts val="0"/>
              </a:spcAft>
              <a:buClr>
                <a:schemeClr val="dk1"/>
              </a:buClr>
              <a:buSzPts val="1800"/>
              <a:buNone/>
              <a:defRPr sz="1800"/>
            </a:lvl1pPr>
            <a:lvl2pPr marL="914400" lvl="1" indent="-228600" algn="l">
              <a:lnSpc>
                <a:spcPct val="90000"/>
              </a:lnSpc>
              <a:spcBef>
                <a:spcPts val="563"/>
              </a:spcBef>
              <a:spcAft>
                <a:spcPts val="0"/>
              </a:spcAft>
              <a:buClr>
                <a:schemeClr val="dk1"/>
              </a:buClr>
              <a:buSzPts val="1575"/>
              <a:buNone/>
              <a:defRPr sz="1575"/>
            </a:lvl2pPr>
            <a:lvl3pPr marL="1371600" lvl="2" indent="-228600" algn="l">
              <a:lnSpc>
                <a:spcPct val="90000"/>
              </a:lnSpc>
              <a:spcBef>
                <a:spcPts val="563"/>
              </a:spcBef>
              <a:spcAft>
                <a:spcPts val="0"/>
              </a:spcAft>
              <a:buClr>
                <a:schemeClr val="dk1"/>
              </a:buClr>
              <a:buSzPts val="1350"/>
              <a:buNone/>
              <a:defRPr sz="1350"/>
            </a:lvl3pPr>
            <a:lvl4pPr marL="1828800" lvl="3" indent="-228600" algn="l">
              <a:lnSpc>
                <a:spcPct val="90000"/>
              </a:lnSpc>
              <a:spcBef>
                <a:spcPts val="563"/>
              </a:spcBef>
              <a:spcAft>
                <a:spcPts val="0"/>
              </a:spcAft>
              <a:buClr>
                <a:schemeClr val="dk1"/>
              </a:buClr>
              <a:buSzPts val="1125"/>
              <a:buNone/>
              <a:defRPr sz="1125"/>
            </a:lvl4pPr>
            <a:lvl5pPr marL="2286000" lvl="4" indent="-228600" algn="l">
              <a:lnSpc>
                <a:spcPct val="90000"/>
              </a:lnSpc>
              <a:spcBef>
                <a:spcPts val="563"/>
              </a:spcBef>
              <a:spcAft>
                <a:spcPts val="0"/>
              </a:spcAft>
              <a:buClr>
                <a:schemeClr val="dk1"/>
              </a:buClr>
              <a:buSzPts val="1125"/>
              <a:buNone/>
              <a:defRPr sz="1125"/>
            </a:lvl5pPr>
            <a:lvl6pPr marL="2743200" lvl="5" indent="-228600" algn="l">
              <a:lnSpc>
                <a:spcPct val="90000"/>
              </a:lnSpc>
              <a:spcBef>
                <a:spcPts val="563"/>
              </a:spcBef>
              <a:spcAft>
                <a:spcPts val="0"/>
              </a:spcAft>
              <a:buClr>
                <a:schemeClr val="dk1"/>
              </a:buClr>
              <a:buSzPts val="1125"/>
              <a:buNone/>
              <a:defRPr sz="1125"/>
            </a:lvl6pPr>
            <a:lvl7pPr marL="3200400" lvl="6" indent="-228600" algn="l">
              <a:lnSpc>
                <a:spcPct val="90000"/>
              </a:lnSpc>
              <a:spcBef>
                <a:spcPts val="563"/>
              </a:spcBef>
              <a:spcAft>
                <a:spcPts val="0"/>
              </a:spcAft>
              <a:buClr>
                <a:schemeClr val="dk1"/>
              </a:buClr>
              <a:buSzPts val="1125"/>
              <a:buNone/>
              <a:defRPr sz="1125"/>
            </a:lvl7pPr>
            <a:lvl8pPr marL="3657600" lvl="7" indent="-228600" algn="l">
              <a:lnSpc>
                <a:spcPct val="90000"/>
              </a:lnSpc>
              <a:spcBef>
                <a:spcPts val="563"/>
              </a:spcBef>
              <a:spcAft>
                <a:spcPts val="0"/>
              </a:spcAft>
              <a:buClr>
                <a:schemeClr val="dk1"/>
              </a:buClr>
              <a:buSzPts val="1125"/>
              <a:buNone/>
              <a:defRPr sz="1125"/>
            </a:lvl8pPr>
            <a:lvl9pPr marL="4114800" lvl="8" indent="-228600" algn="l">
              <a:lnSpc>
                <a:spcPct val="90000"/>
              </a:lnSpc>
              <a:spcBef>
                <a:spcPts val="563"/>
              </a:spcBef>
              <a:spcAft>
                <a:spcPts val="0"/>
              </a:spcAft>
              <a:buClr>
                <a:schemeClr val="dk1"/>
              </a:buClr>
              <a:buSzPts val="1125"/>
              <a:buNone/>
              <a:defRPr sz="1125"/>
            </a:lvl9pPr>
          </a:lstStyle>
          <a:p>
            <a:endParaRPr/>
          </a:p>
        </p:txBody>
      </p:sp>
      <p:sp>
        <p:nvSpPr>
          <p:cNvPr id="57" name="Google Shape;57;p40"/>
          <p:cNvSpPr txBox="1">
            <a:spLocks noGrp="1"/>
          </p:cNvSpPr>
          <p:nvPr>
            <p:ph type="dt" idx="10"/>
          </p:nvPr>
        </p:nvSpPr>
        <p:spPr>
          <a:xfrm>
            <a:off x="942975" y="7203864"/>
            <a:ext cx="3086100" cy="41380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8" name="Google Shape;58;p40"/>
          <p:cNvSpPr txBox="1">
            <a:spLocks noGrp="1"/>
          </p:cNvSpPr>
          <p:nvPr>
            <p:ph type="ftr" idx="11"/>
          </p:nvPr>
        </p:nvSpPr>
        <p:spPr>
          <a:xfrm>
            <a:off x="4543425" y="7203864"/>
            <a:ext cx="4629150" cy="41380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9" name="Google Shape;59;p40"/>
          <p:cNvSpPr txBox="1">
            <a:spLocks noGrp="1"/>
          </p:cNvSpPr>
          <p:nvPr>
            <p:ph type="sldNum" idx="12"/>
          </p:nvPr>
        </p:nvSpPr>
        <p:spPr>
          <a:xfrm>
            <a:off x="9686925" y="7203864"/>
            <a:ext cx="3086100" cy="41380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0"/>
        <p:cNvGrpSpPr/>
        <p:nvPr/>
      </p:nvGrpSpPr>
      <p:grpSpPr>
        <a:xfrm>
          <a:off x="0" y="0"/>
          <a:ext cx="0" cy="0"/>
          <a:chOff x="0" y="0"/>
          <a:chExt cx="0" cy="0"/>
        </a:xfrm>
      </p:grpSpPr>
      <p:sp>
        <p:nvSpPr>
          <p:cNvPr id="61" name="Google Shape;61;p41"/>
          <p:cNvSpPr txBox="1">
            <a:spLocks noGrp="1"/>
          </p:cNvSpPr>
          <p:nvPr>
            <p:ph type="title"/>
          </p:nvPr>
        </p:nvSpPr>
        <p:spPr>
          <a:xfrm>
            <a:off x="944762" y="518160"/>
            <a:ext cx="4423767" cy="18135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1"/>
          <p:cNvSpPr>
            <a:spLocks noGrp="1"/>
          </p:cNvSpPr>
          <p:nvPr>
            <p:ph type="pic" idx="2"/>
          </p:nvPr>
        </p:nvSpPr>
        <p:spPr>
          <a:xfrm>
            <a:off x="5831087" y="1119082"/>
            <a:ext cx="6943725" cy="5523442"/>
          </a:xfrm>
          <a:prstGeom prst="rect">
            <a:avLst/>
          </a:prstGeom>
          <a:noFill/>
          <a:ln>
            <a:noFill/>
          </a:ln>
        </p:spPr>
      </p:sp>
      <p:sp>
        <p:nvSpPr>
          <p:cNvPr id="63" name="Google Shape;63;p41"/>
          <p:cNvSpPr txBox="1">
            <a:spLocks noGrp="1"/>
          </p:cNvSpPr>
          <p:nvPr>
            <p:ph type="body" idx="1"/>
          </p:nvPr>
        </p:nvSpPr>
        <p:spPr>
          <a:xfrm>
            <a:off x="944762" y="2331720"/>
            <a:ext cx="4423767" cy="4319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25"/>
              </a:spcBef>
              <a:spcAft>
                <a:spcPts val="0"/>
              </a:spcAft>
              <a:buClr>
                <a:schemeClr val="dk1"/>
              </a:buClr>
              <a:buSzPts val="1800"/>
              <a:buNone/>
              <a:defRPr sz="1800"/>
            </a:lvl1pPr>
            <a:lvl2pPr marL="914400" lvl="1" indent="-228600" algn="l">
              <a:lnSpc>
                <a:spcPct val="90000"/>
              </a:lnSpc>
              <a:spcBef>
                <a:spcPts val="563"/>
              </a:spcBef>
              <a:spcAft>
                <a:spcPts val="0"/>
              </a:spcAft>
              <a:buClr>
                <a:schemeClr val="dk1"/>
              </a:buClr>
              <a:buSzPts val="1575"/>
              <a:buNone/>
              <a:defRPr sz="1575"/>
            </a:lvl2pPr>
            <a:lvl3pPr marL="1371600" lvl="2" indent="-228600" algn="l">
              <a:lnSpc>
                <a:spcPct val="90000"/>
              </a:lnSpc>
              <a:spcBef>
                <a:spcPts val="563"/>
              </a:spcBef>
              <a:spcAft>
                <a:spcPts val="0"/>
              </a:spcAft>
              <a:buClr>
                <a:schemeClr val="dk1"/>
              </a:buClr>
              <a:buSzPts val="1350"/>
              <a:buNone/>
              <a:defRPr sz="1350"/>
            </a:lvl3pPr>
            <a:lvl4pPr marL="1828800" lvl="3" indent="-228600" algn="l">
              <a:lnSpc>
                <a:spcPct val="90000"/>
              </a:lnSpc>
              <a:spcBef>
                <a:spcPts val="563"/>
              </a:spcBef>
              <a:spcAft>
                <a:spcPts val="0"/>
              </a:spcAft>
              <a:buClr>
                <a:schemeClr val="dk1"/>
              </a:buClr>
              <a:buSzPts val="1125"/>
              <a:buNone/>
              <a:defRPr sz="1125"/>
            </a:lvl4pPr>
            <a:lvl5pPr marL="2286000" lvl="4" indent="-228600" algn="l">
              <a:lnSpc>
                <a:spcPct val="90000"/>
              </a:lnSpc>
              <a:spcBef>
                <a:spcPts val="563"/>
              </a:spcBef>
              <a:spcAft>
                <a:spcPts val="0"/>
              </a:spcAft>
              <a:buClr>
                <a:schemeClr val="dk1"/>
              </a:buClr>
              <a:buSzPts val="1125"/>
              <a:buNone/>
              <a:defRPr sz="1125"/>
            </a:lvl5pPr>
            <a:lvl6pPr marL="2743200" lvl="5" indent="-228600" algn="l">
              <a:lnSpc>
                <a:spcPct val="90000"/>
              </a:lnSpc>
              <a:spcBef>
                <a:spcPts val="563"/>
              </a:spcBef>
              <a:spcAft>
                <a:spcPts val="0"/>
              </a:spcAft>
              <a:buClr>
                <a:schemeClr val="dk1"/>
              </a:buClr>
              <a:buSzPts val="1125"/>
              <a:buNone/>
              <a:defRPr sz="1125"/>
            </a:lvl6pPr>
            <a:lvl7pPr marL="3200400" lvl="6" indent="-228600" algn="l">
              <a:lnSpc>
                <a:spcPct val="90000"/>
              </a:lnSpc>
              <a:spcBef>
                <a:spcPts val="563"/>
              </a:spcBef>
              <a:spcAft>
                <a:spcPts val="0"/>
              </a:spcAft>
              <a:buClr>
                <a:schemeClr val="dk1"/>
              </a:buClr>
              <a:buSzPts val="1125"/>
              <a:buNone/>
              <a:defRPr sz="1125"/>
            </a:lvl7pPr>
            <a:lvl8pPr marL="3657600" lvl="7" indent="-228600" algn="l">
              <a:lnSpc>
                <a:spcPct val="90000"/>
              </a:lnSpc>
              <a:spcBef>
                <a:spcPts val="563"/>
              </a:spcBef>
              <a:spcAft>
                <a:spcPts val="0"/>
              </a:spcAft>
              <a:buClr>
                <a:schemeClr val="dk1"/>
              </a:buClr>
              <a:buSzPts val="1125"/>
              <a:buNone/>
              <a:defRPr sz="1125"/>
            </a:lvl8pPr>
            <a:lvl9pPr marL="4114800" lvl="8" indent="-228600" algn="l">
              <a:lnSpc>
                <a:spcPct val="90000"/>
              </a:lnSpc>
              <a:spcBef>
                <a:spcPts val="563"/>
              </a:spcBef>
              <a:spcAft>
                <a:spcPts val="0"/>
              </a:spcAft>
              <a:buClr>
                <a:schemeClr val="dk1"/>
              </a:buClr>
              <a:buSzPts val="1125"/>
              <a:buNone/>
              <a:defRPr sz="1125"/>
            </a:lvl9pPr>
          </a:lstStyle>
          <a:p>
            <a:endParaRPr/>
          </a:p>
        </p:txBody>
      </p:sp>
      <p:sp>
        <p:nvSpPr>
          <p:cNvPr id="64" name="Google Shape;64;p41"/>
          <p:cNvSpPr txBox="1">
            <a:spLocks noGrp="1"/>
          </p:cNvSpPr>
          <p:nvPr>
            <p:ph type="dt" idx="10"/>
          </p:nvPr>
        </p:nvSpPr>
        <p:spPr>
          <a:xfrm>
            <a:off x="942975" y="7203864"/>
            <a:ext cx="3086100" cy="41380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5" name="Google Shape;65;p41"/>
          <p:cNvSpPr txBox="1">
            <a:spLocks noGrp="1"/>
          </p:cNvSpPr>
          <p:nvPr>
            <p:ph type="ftr" idx="11"/>
          </p:nvPr>
        </p:nvSpPr>
        <p:spPr>
          <a:xfrm>
            <a:off x="4543425" y="7203864"/>
            <a:ext cx="4629150" cy="41380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6" name="Google Shape;66;p41"/>
          <p:cNvSpPr txBox="1">
            <a:spLocks noGrp="1"/>
          </p:cNvSpPr>
          <p:nvPr>
            <p:ph type="sldNum" idx="12"/>
          </p:nvPr>
        </p:nvSpPr>
        <p:spPr>
          <a:xfrm>
            <a:off x="9686925" y="7203864"/>
            <a:ext cx="3086100" cy="41380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7"/>
        <p:cNvGrpSpPr/>
        <p:nvPr/>
      </p:nvGrpSpPr>
      <p:grpSpPr>
        <a:xfrm>
          <a:off x="0" y="0"/>
          <a:ext cx="0" cy="0"/>
          <a:chOff x="0" y="0"/>
          <a:chExt cx="0" cy="0"/>
        </a:xfrm>
      </p:grpSpPr>
      <p:sp>
        <p:nvSpPr>
          <p:cNvPr id="68" name="Google Shape;68;p42"/>
          <p:cNvSpPr txBox="1">
            <a:spLocks noGrp="1"/>
          </p:cNvSpPr>
          <p:nvPr>
            <p:ph type="title"/>
          </p:nvPr>
        </p:nvSpPr>
        <p:spPr>
          <a:xfrm>
            <a:off x="942975" y="413809"/>
            <a:ext cx="11830050" cy="150230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42"/>
          <p:cNvSpPr txBox="1">
            <a:spLocks noGrp="1"/>
          </p:cNvSpPr>
          <p:nvPr>
            <p:ph type="body" idx="1"/>
          </p:nvPr>
        </p:nvSpPr>
        <p:spPr>
          <a:xfrm rot="5400000">
            <a:off x="4392242" y="-1380225"/>
            <a:ext cx="4931516" cy="1183005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125"/>
              </a:spcBef>
              <a:spcAft>
                <a:spcPts val="0"/>
              </a:spcAft>
              <a:buClr>
                <a:schemeClr val="dk1"/>
              </a:buClr>
              <a:buSzPts val="1800"/>
              <a:buChar char="•"/>
              <a:defRPr/>
            </a:lvl1pPr>
            <a:lvl2pPr marL="914400" lvl="1" indent="-342900" algn="l">
              <a:lnSpc>
                <a:spcPct val="90000"/>
              </a:lnSpc>
              <a:spcBef>
                <a:spcPts val="563"/>
              </a:spcBef>
              <a:spcAft>
                <a:spcPts val="0"/>
              </a:spcAft>
              <a:buClr>
                <a:schemeClr val="dk1"/>
              </a:buClr>
              <a:buSzPts val="1800"/>
              <a:buChar char="•"/>
              <a:defRPr/>
            </a:lvl2pPr>
            <a:lvl3pPr marL="1371600" lvl="2" indent="-342900" algn="l">
              <a:lnSpc>
                <a:spcPct val="90000"/>
              </a:lnSpc>
              <a:spcBef>
                <a:spcPts val="563"/>
              </a:spcBef>
              <a:spcAft>
                <a:spcPts val="0"/>
              </a:spcAft>
              <a:buClr>
                <a:schemeClr val="dk1"/>
              </a:buClr>
              <a:buSzPts val="1800"/>
              <a:buChar char="•"/>
              <a:defRPr/>
            </a:lvl3pPr>
            <a:lvl4pPr marL="1828800" lvl="3" indent="-342900" algn="l">
              <a:lnSpc>
                <a:spcPct val="90000"/>
              </a:lnSpc>
              <a:spcBef>
                <a:spcPts val="563"/>
              </a:spcBef>
              <a:spcAft>
                <a:spcPts val="0"/>
              </a:spcAft>
              <a:buClr>
                <a:schemeClr val="dk1"/>
              </a:buClr>
              <a:buSzPts val="1800"/>
              <a:buChar char="•"/>
              <a:defRPr/>
            </a:lvl4pPr>
            <a:lvl5pPr marL="2286000" lvl="4" indent="-342900" algn="l">
              <a:lnSpc>
                <a:spcPct val="90000"/>
              </a:lnSpc>
              <a:spcBef>
                <a:spcPts val="563"/>
              </a:spcBef>
              <a:spcAft>
                <a:spcPts val="0"/>
              </a:spcAft>
              <a:buClr>
                <a:schemeClr val="dk1"/>
              </a:buClr>
              <a:buSzPts val="1800"/>
              <a:buChar char="•"/>
              <a:defRPr/>
            </a:lvl5pPr>
            <a:lvl6pPr marL="2743200" lvl="5" indent="-342900" algn="l">
              <a:lnSpc>
                <a:spcPct val="90000"/>
              </a:lnSpc>
              <a:spcBef>
                <a:spcPts val="563"/>
              </a:spcBef>
              <a:spcAft>
                <a:spcPts val="0"/>
              </a:spcAft>
              <a:buClr>
                <a:schemeClr val="dk1"/>
              </a:buClr>
              <a:buSzPts val="1800"/>
              <a:buChar char="•"/>
              <a:defRPr/>
            </a:lvl6pPr>
            <a:lvl7pPr marL="3200400" lvl="6" indent="-342900" algn="l">
              <a:lnSpc>
                <a:spcPct val="90000"/>
              </a:lnSpc>
              <a:spcBef>
                <a:spcPts val="563"/>
              </a:spcBef>
              <a:spcAft>
                <a:spcPts val="0"/>
              </a:spcAft>
              <a:buClr>
                <a:schemeClr val="dk1"/>
              </a:buClr>
              <a:buSzPts val="1800"/>
              <a:buChar char="•"/>
              <a:defRPr/>
            </a:lvl7pPr>
            <a:lvl8pPr marL="3657600" lvl="7" indent="-342900" algn="l">
              <a:lnSpc>
                <a:spcPct val="90000"/>
              </a:lnSpc>
              <a:spcBef>
                <a:spcPts val="563"/>
              </a:spcBef>
              <a:spcAft>
                <a:spcPts val="0"/>
              </a:spcAft>
              <a:buClr>
                <a:schemeClr val="dk1"/>
              </a:buClr>
              <a:buSzPts val="1800"/>
              <a:buChar char="•"/>
              <a:defRPr/>
            </a:lvl8pPr>
            <a:lvl9pPr marL="4114800" lvl="8" indent="-342900" algn="l">
              <a:lnSpc>
                <a:spcPct val="90000"/>
              </a:lnSpc>
              <a:spcBef>
                <a:spcPts val="563"/>
              </a:spcBef>
              <a:spcAft>
                <a:spcPts val="0"/>
              </a:spcAft>
              <a:buClr>
                <a:schemeClr val="dk1"/>
              </a:buClr>
              <a:buSzPts val="1800"/>
              <a:buChar char="•"/>
              <a:defRPr/>
            </a:lvl9pPr>
          </a:lstStyle>
          <a:p>
            <a:endParaRPr/>
          </a:p>
        </p:txBody>
      </p:sp>
      <p:sp>
        <p:nvSpPr>
          <p:cNvPr id="70" name="Google Shape;70;p42"/>
          <p:cNvSpPr txBox="1">
            <a:spLocks noGrp="1"/>
          </p:cNvSpPr>
          <p:nvPr>
            <p:ph type="dt" idx="10"/>
          </p:nvPr>
        </p:nvSpPr>
        <p:spPr>
          <a:xfrm>
            <a:off x="942975" y="7203864"/>
            <a:ext cx="3086100" cy="41380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1" name="Google Shape;71;p42"/>
          <p:cNvSpPr txBox="1">
            <a:spLocks noGrp="1"/>
          </p:cNvSpPr>
          <p:nvPr>
            <p:ph type="ftr" idx="11"/>
          </p:nvPr>
        </p:nvSpPr>
        <p:spPr>
          <a:xfrm>
            <a:off x="4543425" y="7203864"/>
            <a:ext cx="4629150" cy="41380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2" name="Google Shape;72;p42"/>
          <p:cNvSpPr txBox="1">
            <a:spLocks noGrp="1"/>
          </p:cNvSpPr>
          <p:nvPr>
            <p:ph type="sldNum" idx="12"/>
          </p:nvPr>
        </p:nvSpPr>
        <p:spPr>
          <a:xfrm>
            <a:off x="9686925" y="7203864"/>
            <a:ext cx="3086100" cy="41380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942975" y="413809"/>
            <a:ext cx="11830050" cy="150230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950"/>
              <a:buFont typeface="Calibri"/>
              <a:buNone/>
              <a:defRPr sz="495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0"/>
          <p:cNvSpPr txBox="1">
            <a:spLocks noGrp="1"/>
          </p:cNvSpPr>
          <p:nvPr>
            <p:ph type="body" idx="1"/>
          </p:nvPr>
        </p:nvSpPr>
        <p:spPr>
          <a:xfrm>
            <a:off x="942975" y="2069042"/>
            <a:ext cx="11830050" cy="4931516"/>
          </a:xfrm>
          <a:prstGeom prst="rect">
            <a:avLst/>
          </a:prstGeom>
          <a:noFill/>
          <a:ln>
            <a:noFill/>
          </a:ln>
        </p:spPr>
        <p:txBody>
          <a:bodyPr spcFirstLastPara="1" wrap="square" lIns="91425" tIns="45700" rIns="91425" bIns="45700" anchor="t" anchorCtr="0">
            <a:normAutofit/>
          </a:bodyPr>
          <a:lstStyle>
            <a:lvl1pPr marL="457200" marR="0" lvl="0" indent="-428625" algn="l" rtl="0">
              <a:lnSpc>
                <a:spcPct val="90000"/>
              </a:lnSpc>
              <a:spcBef>
                <a:spcPts val="1125"/>
              </a:spcBef>
              <a:spcAft>
                <a:spcPts val="0"/>
              </a:spcAft>
              <a:buClr>
                <a:schemeClr val="dk1"/>
              </a:buClr>
              <a:buSzPts val="3150"/>
              <a:buFont typeface="Arial"/>
              <a:buChar char="•"/>
              <a:defRPr sz="3150" b="0" i="0" u="none" strike="noStrike" cap="none">
                <a:solidFill>
                  <a:schemeClr val="dk1"/>
                </a:solidFill>
                <a:latin typeface="Calibri"/>
                <a:ea typeface="Calibri"/>
                <a:cs typeface="Calibri"/>
                <a:sym typeface="Calibri"/>
              </a:defRPr>
            </a:lvl1pPr>
            <a:lvl2pPr marL="914400" marR="0" lvl="1" indent="-400050" algn="l" rtl="0">
              <a:lnSpc>
                <a:spcPct val="90000"/>
              </a:lnSpc>
              <a:spcBef>
                <a:spcPts val="563"/>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2pPr>
            <a:lvl3pPr marL="1371600" marR="0" lvl="2" indent="-371475" algn="l" rtl="0">
              <a:lnSpc>
                <a:spcPct val="90000"/>
              </a:lnSpc>
              <a:spcBef>
                <a:spcPts val="563"/>
              </a:spcBef>
              <a:spcAft>
                <a:spcPts val="0"/>
              </a:spcAft>
              <a:buClr>
                <a:schemeClr val="dk1"/>
              </a:buClr>
              <a:buSzPts val="2250"/>
              <a:buFont typeface="Arial"/>
              <a:buChar char="•"/>
              <a:defRPr sz="2250" b="0" i="0" u="none" strike="noStrike" cap="none">
                <a:solidFill>
                  <a:schemeClr val="dk1"/>
                </a:solidFill>
                <a:latin typeface="Calibri"/>
                <a:ea typeface="Calibri"/>
                <a:cs typeface="Calibri"/>
                <a:sym typeface="Calibri"/>
              </a:defRPr>
            </a:lvl3pPr>
            <a:lvl4pPr marL="1828800" marR="0" lvl="3" indent="-357187" algn="l" rtl="0">
              <a:lnSpc>
                <a:spcPct val="90000"/>
              </a:lnSpc>
              <a:spcBef>
                <a:spcPts val="563"/>
              </a:spcBef>
              <a:spcAft>
                <a:spcPts val="0"/>
              </a:spcAft>
              <a:buClr>
                <a:schemeClr val="dk1"/>
              </a:buClr>
              <a:buSzPts val="2025"/>
              <a:buFont typeface="Arial"/>
              <a:buChar char="•"/>
              <a:defRPr sz="2025" b="0" i="0" u="none" strike="noStrike" cap="none">
                <a:solidFill>
                  <a:schemeClr val="dk1"/>
                </a:solidFill>
                <a:latin typeface="Calibri"/>
                <a:ea typeface="Calibri"/>
                <a:cs typeface="Calibri"/>
                <a:sym typeface="Calibri"/>
              </a:defRPr>
            </a:lvl4pPr>
            <a:lvl5pPr marL="2286000" marR="0" lvl="4" indent="-357187" algn="l" rtl="0">
              <a:lnSpc>
                <a:spcPct val="90000"/>
              </a:lnSpc>
              <a:spcBef>
                <a:spcPts val="563"/>
              </a:spcBef>
              <a:spcAft>
                <a:spcPts val="0"/>
              </a:spcAft>
              <a:buClr>
                <a:schemeClr val="dk1"/>
              </a:buClr>
              <a:buSzPts val="2025"/>
              <a:buFont typeface="Arial"/>
              <a:buChar char="•"/>
              <a:defRPr sz="2025" b="0" i="0" u="none" strike="noStrike" cap="none">
                <a:solidFill>
                  <a:schemeClr val="dk1"/>
                </a:solidFill>
                <a:latin typeface="Calibri"/>
                <a:ea typeface="Calibri"/>
                <a:cs typeface="Calibri"/>
                <a:sym typeface="Calibri"/>
              </a:defRPr>
            </a:lvl5pPr>
            <a:lvl6pPr marL="2743200" marR="0" lvl="5" indent="-357187" algn="l" rtl="0">
              <a:lnSpc>
                <a:spcPct val="90000"/>
              </a:lnSpc>
              <a:spcBef>
                <a:spcPts val="563"/>
              </a:spcBef>
              <a:spcAft>
                <a:spcPts val="0"/>
              </a:spcAft>
              <a:buClr>
                <a:schemeClr val="dk1"/>
              </a:buClr>
              <a:buSzPts val="2025"/>
              <a:buFont typeface="Arial"/>
              <a:buChar char="•"/>
              <a:defRPr sz="2025" b="0" i="0" u="none" strike="noStrike" cap="none">
                <a:solidFill>
                  <a:schemeClr val="dk1"/>
                </a:solidFill>
                <a:latin typeface="Calibri"/>
                <a:ea typeface="Calibri"/>
                <a:cs typeface="Calibri"/>
                <a:sym typeface="Calibri"/>
              </a:defRPr>
            </a:lvl6pPr>
            <a:lvl7pPr marL="3200400" marR="0" lvl="6" indent="-357187" algn="l" rtl="0">
              <a:lnSpc>
                <a:spcPct val="90000"/>
              </a:lnSpc>
              <a:spcBef>
                <a:spcPts val="563"/>
              </a:spcBef>
              <a:spcAft>
                <a:spcPts val="0"/>
              </a:spcAft>
              <a:buClr>
                <a:schemeClr val="dk1"/>
              </a:buClr>
              <a:buSzPts val="2025"/>
              <a:buFont typeface="Arial"/>
              <a:buChar char="•"/>
              <a:defRPr sz="2025" b="0" i="0" u="none" strike="noStrike" cap="none">
                <a:solidFill>
                  <a:schemeClr val="dk1"/>
                </a:solidFill>
                <a:latin typeface="Calibri"/>
                <a:ea typeface="Calibri"/>
                <a:cs typeface="Calibri"/>
                <a:sym typeface="Calibri"/>
              </a:defRPr>
            </a:lvl7pPr>
            <a:lvl8pPr marL="3657600" marR="0" lvl="7" indent="-357187" algn="l" rtl="0">
              <a:lnSpc>
                <a:spcPct val="90000"/>
              </a:lnSpc>
              <a:spcBef>
                <a:spcPts val="563"/>
              </a:spcBef>
              <a:spcAft>
                <a:spcPts val="0"/>
              </a:spcAft>
              <a:buClr>
                <a:schemeClr val="dk1"/>
              </a:buClr>
              <a:buSzPts val="2025"/>
              <a:buFont typeface="Arial"/>
              <a:buChar char="•"/>
              <a:defRPr sz="2025" b="0" i="0" u="none" strike="noStrike" cap="none">
                <a:solidFill>
                  <a:schemeClr val="dk1"/>
                </a:solidFill>
                <a:latin typeface="Calibri"/>
                <a:ea typeface="Calibri"/>
                <a:cs typeface="Calibri"/>
                <a:sym typeface="Calibri"/>
              </a:defRPr>
            </a:lvl8pPr>
            <a:lvl9pPr marL="4114800" marR="0" lvl="8" indent="-357187" algn="l" rtl="0">
              <a:lnSpc>
                <a:spcPct val="90000"/>
              </a:lnSpc>
              <a:spcBef>
                <a:spcPts val="563"/>
              </a:spcBef>
              <a:spcAft>
                <a:spcPts val="0"/>
              </a:spcAft>
              <a:buClr>
                <a:schemeClr val="dk1"/>
              </a:buClr>
              <a:buSzPts val="2025"/>
              <a:buFont typeface="Arial"/>
              <a:buChar char="•"/>
              <a:defRPr sz="2025" b="0" i="0" u="none" strike="noStrike" cap="none">
                <a:solidFill>
                  <a:schemeClr val="dk1"/>
                </a:solidFill>
                <a:latin typeface="Calibri"/>
                <a:ea typeface="Calibri"/>
                <a:cs typeface="Calibri"/>
                <a:sym typeface="Calibri"/>
              </a:defRPr>
            </a:lvl9pPr>
          </a:lstStyle>
          <a:p>
            <a:endParaRPr/>
          </a:p>
        </p:txBody>
      </p:sp>
      <p:sp>
        <p:nvSpPr>
          <p:cNvPr id="12" name="Google Shape;12;p30"/>
          <p:cNvSpPr txBox="1">
            <a:spLocks noGrp="1"/>
          </p:cNvSpPr>
          <p:nvPr>
            <p:ph type="dt" idx="10"/>
          </p:nvPr>
        </p:nvSpPr>
        <p:spPr>
          <a:xfrm>
            <a:off x="942975" y="7203864"/>
            <a:ext cx="3086100" cy="413808"/>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35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074"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074"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074"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074"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074"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074"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074"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074" b="0" i="0" u="none" strike="noStrike" cap="none">
                <a:solidFill>
                  <a:schemeClr val="dk1"/>
                </a:solidFill>
                <a:latin typeface="Calibri"/>
                <a:ea typeface="Calibri"/>
                <a:cs typeface="Calibri"/>
                <a:sym typeface="Calibri"/>
              </a:defRPr>
            </a:lvl9pPr>
          </a:lstStyle>
          <a:p>
            <a:endParaRPr dirty="0"/>
          </a:p>
        </p:txBody>
      </p:sp>
      <p:sp>
        <p:nvSpPr>
          <p:cNvPr id="13" name="Google Shape;13;p30"/>
          <p:cNvSpPr txBox="1">
            <a:spLocks noGrp="1"/>
          </p:cNvSpPr>
          <p:nvPr>
            <p:ph type="ftr" idx="11"/>
          </p:nvPr>
        </p:nvSpPr>
        <p:spPr>
          <a:xfrm>
            <a:off x="4543425" y="7203864"/>
            <a:ext cx="4629150" cy="413808"/>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35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074"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074"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074"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074"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074"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074"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074"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074" b="0" i="0" u="none" strike="noStrike" cap="none">
                <a:solidFill>
                  <a:schemeClr val="dk1"/>
                </a:solidFill>
                <a:latin typeface="Calibri"/>
                <a:ea typeface="Calibri"/>
                <a:cs typeface="Calibri"/>
                <a:sym typeface="Calibri"/>
              </a:defRPr>
            </a:lvl9pPr>
          </a:lstStyle>
          <a:p>
            <a:endParaRPr dirty="0"/>
          </a:p>
        </p:txBody>
      </p:sp>
      <p:sp>
        <p:nvSpPr>
          <p:cNvPr id="14" name="Google Shape;14;p30"/>
          <p:cNvSpPr txBox="1">
            <a:spLocks noGrp="1"/>
          </p:cNvSpPr>
          <p:nvPr>
            <p:ph type="sldNum" idx="12"/>
          </p:nvPr>
        </p:nvSpPr>
        <p:spPr>
          <a:xfrm>
            <a:off x="9686925" y="7203864"/>
            <a:ext cx="3086100" cy="413808"/>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50"/>
              <a:buFont typeface="Arial"/>
              <a:buNone/>
              <a:defRPr sz="135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natusbenefit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www.myhealthbenefits.com/"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s://nam04.safelinks.protection.outlook.com/?url=https%3A%2F%2Furldefense.com%2Fv3%2F__https%3A%2F%2Fwelcome.optumrx.com%2Frxexternal%2Fexternal-pharmacy-locator%3Ftype%3DPDPClientPharmacy__%3B!!JT0xjr86ZxPthq8!tJCgoITy4FpIbtTB4xovFRwZ4JgdNTPUBgbJKyhJgIqXe-THJNTy7M7_NfjynEfZqV_33nHO7_QnrgrAYMUaRjj2ww%24&amp;data=05%7C01%7Cjennifer.moore%40mcgriff.com%7C1587bec07527470ee3f208dbdae49301%7C55651e97f81c4b3b9131af8a1cd02346%7C0%7C0%7C638344451284951360%7CUnknown%7CTWFpbGZsb3d8eyJWIjoiMC4wLjAwMDAiLCJQIjoiV2luMzIiLCJBTiI6Ik1haWwiLCJXVCI6Mn0%3D%7C3000%7C%7C%7C&amp;sdata=Gy7xnK7ulhqVLAWYRCAYimKXSP1BAWxpc87CtGzgc9g%3D&amp;reserved=0" TargetMode="Externa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8" Type="http://schemas.openxmlformats.org/officeDocument/2006/relationships/hyperlink" Target="https://www.natusbenefits.com/wellness-connection-peak-health" TargetMode="External"/><Relationship Id="rId3" Type="http://schemas.openxmlformats.org/officeDocument/2006/relationships/image" Target="../media/image5.png"/><Relationship Id="rId7" Type="http://schemas.openxmlformats.org/officeDocument/2006/relationships/hyperlink" Target="http://www.natusbenefits.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5.png"/><Relationship Id="rId4" Type="http://schemas.openxmlformats.org/officeDocument/2006/relationships/hyperlink" Target="http://www.peak-health.net/wellnes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36.svg"/><Relationship Id="rId18" Type="http://schemas.openxmlformats.org/officeDocument/2006/relationships/image" Target="../media/image40.png"/><Relationship Id="rId3" Type="http://schemas.openxmlformats.org/officeDocument/2006/relationships/image" Target="../media/image5.png"/><Relationship Id="rId21" Type="http://schemas.openxmlformats.org/officeDocument/2006/relationships/image" Target="../media/image43.svg"/><Relationship Id="rId7" Type="http://schemas.openxmlformats.org/officeDocument/2006/relationships/diagramColors" Target="../diagrams/colors1.xml"/><Relationship Id="rId12" Type="http://schemas.openxmlformats.org/officeDocument/2006/relationships/image" Target="../media/image35.png"/><Relationship Id="rId17" Type="http://schemas.openxmlformats.org/officeDocument/2006/relationships/image" Target="../media/image39.svg"/><Relationship Id="rId2" Type="http://schemas.openxmlformats.org/officeDocument/2006/relationships/notesSlide" Target="../notesSlides/notesSlide19.xml"/><Relationship Id="rId16" Type="http://schemas.openxmlformats.org/officeDocument/2006/relationships/image" Target="../media/image38.png"/><Relationship Id="rId20"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microsoft.com/office/2007/relationships/hdphoto" Target="../media/hdphoto2.wdp"/><Relationship Id="rId5" Type="http://schemas.openxmlformats.org/officeDocument/2006/relationships/diagramLayout" Target="../diagrams/layout1.xml"/><Relationship Id="rId15" Type="http://schemas.microsoft.com/office/2007/relationships/hdphoto" Target="../media/hdphoto3.wdp"/><Relationship Id="rId10" Type="http://schemas.openxmlformats.org/officeDocument/2006/relationships/image" Target="../media/image34.png"/><Relationship Id="rId19" Type="http://schemas.openxmlformats.org/officeDocument/2006/relationships/image" Target="../media/image41.svg"/><Relationship Id="rId4" Type="http://schemas.openxmlformats.org/officeDocument/2006/relationships/diagramData" Target="../diagrams/data1.xml"/><Relationship Id="rId9" Type="http://schemas.openxmlformats.org/officeDocument/2006/relationships/image" Target="../media/image33.png"/><Relationship Id="rId14" Type="http://schemas.openxmlformats.org/officeDocument/2006/relationships/image" Target="../media/image37.png"/><Relationship Id="rId22" Type="http://schemas.openxmlformats.org/officeDocument/2006/relationships/image" Target="../media/image44.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hyperlink" Target="http://www.promoinfotools.com/Communications/Webinars/RFLWebOrientationPages/RFLAnimatedVideo-EAPTWLLF-Talkspace-EmbeddedVideo.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png"/><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www.aetna.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hyperlink" Target="http://vsp.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hyperlink" Target="https://www.payflex.com/en/individuals/products-programs-health-care-fsa.html" TargetMode="External"/><Relationship Id="rId4" Type="http://schemas.openxmlformats.org/officeDocument/2006/relationships/hyperlink" Target="https://www.payflex.com/en/individuals/products-programs-health-care-fsa.html#tab_isLOMNTab"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www.myltcguide.com/natus"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www.natusbenefits.com/identity-theft" TargetMode="External"/><Relationship Id="rId5" Type="http://schemas.openxmlformats.org/officeDocument/2006/relationships/hyperlink" Target="https://www.natusbenefits.com/" TargetMode="External"/><Relationship Id="rId4" Type="http://schemas.openxmlformats.org/officeDocument/2006/relationships/hyperlink" Target="https://www.natusbenefits.com/travel-assistance"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s://benefits.plansource.com/"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www.natusbenefits.com/" TargetMode="External"/><Relationship Id="rId3" Type="http://schemas.openxmlformats.org/officeDocument/2006/relationships/image" Target="../media/image5.png"/><Relationship Id="rId7" Type="http://schemas.openxmlformats.org/officeDocument/2006/relationships/image" Target="../media/image60.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mailto:hrsupport@natus.com" TargetMode="External"/><Relationship Id="rId5" Type="http://schemas.openxmlformats.org/officeDocument/2006/relationships/hyperlink" Target="mailto:NatusBenefits@Plansource.com" TargetMode="External"/><Relationship Id="rId10" Type="http://schemas.openxmlformats.org/officeDocument/2006/relationships/image" Target="../media/image62.svg"/><Relationship Id="rId4" Type="http://schemas.openxmlformats.org/officeDocument/2006/relationships/image" Target="../media/image59.png"/><Relationship Id="rId9" Type="http://schemas.openxmlformats.org/officeDocument/2006/relationships/image" Target="../media/image61.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4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70.jpeg"/><Relationship Id="rId13" Type="http://schemas.openxmlformats.org/officeDocument/2006/relationships/image" Target="../media/image74.png"/><Relationship Id="rId3" Type="http://schemas.openxmlformats.org/officeDocument/2006/relationships/image" Target="../media/image5.png"/><Relationship Id="rId7" Type="http://schemas.openxmlformats.org/officeDocument/2006/relationships/hyperlink" Target="https://app.mystrength.com/signup/resourcesforliving" TargetMode="External"/><Relationship Id="rId12" Type="http://schemas.openxmlformats.org/officeDocument/2006/relationships/image" Target="../media/image73.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69.png"/><Relationship Id="rId11" Type="http://schemas.openxmlformats.org/officeDocument/2006/relationships/hyperlink" Target="http://www.promoinfotools.com/Communications/ecard/Svcs/app/promo/RFL_App_PromotionalVideo.mp4" TargetMode="External"/><Relationship Id="rId5" Type="http://schemas.openxmlformats.org/officeDocument/2006/relationships/hyperlink" Target="http://www.promoinfotools.com/Communications/marcomm/Flyers/DiscountCenter_RFL.pdf" TargetMode="External"/><Relationship Id="rId10" Type="http://schemas.openxmlformats.org/officeDocument/2006/relationships/image" Target="../media/image72.png"/><Relationship Id="rId4" Type="http://schemas.openxmlformats.org/officeDocument/2006/relationships/hyperlink" Target="http://www.resourcesforliving.com/?txtUserName=university%20federal&amp;txtPassword=8004924357" TargetMode="External"/><Relationship Id="rId9" Type="http://schemas.openxmlformats.org/officeDocument/2006/relationships/image" Target="../media/image7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www.natusbenefits.com/" TargetMode="Externa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eg"/><Relationship Id="rId5" Type="http://schemas.microsoft.com/office/2007/relationships/hdphoto" Target="../media/hdphoto1.wd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www.natusbenefits.com/" TargetMode="Externa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5" name="Google Shape;225;p1"/>
          <p:cNvSpPr txBox="1"/>
          <p:nvPr/>
        </p:nvSpPr>
        <p:spPr>
          <a:xfrm>
            <a:off x="8138160" y="7287768"/>
            <a:ext cx="4926330" cy="4001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en-US" sz="20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Human Resources — October 2023</a:t>
            </a:r>
            <a:endParaRPr sz="1400" b="0" i="0" u="none" strike="noStrike" cap="none" dirty="0">
              <a:solidFill>
                <a:srgbClr val="000000"/>
              </a:solidFill>
              <a:latin typeface="Arial"/>
              <a:ea typeface="Arial"/>
              <a:cs typeface="Arial"/>
              <a:sym typeface="Arial"/>
            </a:endParaRPr>
          </a:p>
        </p:txBody>
      </p:sp>
      <p:sp>
        <p:nvSpPr>
          <p:cNvPr id="226" name="Google Shape;226;p1"/>
          <p:cNvSpPr/>
          <p:nvPr/>
        </p:nvSpPr>
        <p:spPr>
          <a:xfrm rot="10800000">
            <a:off x="4670611" y="924076"/>
            <a:ext cx="9045387" cy="6278700"/>
          </a:xfrm>
          <a:prstGeom prst="rect">
            <a:avLst/>
          </a:prstGeom>
          <a:gradFill>
            <a:gsLst>
              <a:gs pos="0">
                <a:srgbClr val="FFFFFF">
                  <a:alpha val="0"/>
                </a:srgbClr>
              </a:gs>
              <a:gs pos="14000">
                <a:srgbClr val="80C0C4"/>
              </a:gs>
              <a:gs pos="40000">
                <a:srgbClr val="40A1A7"/>
              </a:gs>
              <a:gs pos="61000">
                <a:srgbClr val="209198"/>
              </a:gs>
              <a:gs pos="100000">
                <a:srgbClr val="008189"/>
              </a:gs>
            </a:gsLst>
            <a:lin ang="108014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27" name="Google Shape;227;p1"/>
          <p:cNvSpPr txBox="1"/>
          <p:nvPr/>
        </p:nvSpPr>
        <p:spPr>
          <a:xfrm>
            <a:off x="6527202" y="2447925"/>
            <a:ext cx="6412200" cy="2957793"/>
          </a:xfrm>
          <a:prstGeom prst="rect">
            <a:avLst/>
          </a:prstGeom>
          <a:noFill/>
          <a:ln>
            <a:noFill/>
          </a:ln>
        </p:spPr>
        <p:txBody>
          <a:bodyPr spcFirstLastPara="1" wrap="square" lIns="138175" tIns="69075" rIns="138175" bIns="69075" anchor="t" anchorCtr="0">
            <a:normAutofit/>
          </a:bodyPr>
          <a:lstStyle/>
          <a:p>
            <a:pPr marL="0" marR="0" lvl="0" indent="0" algn="ctr" rtl="0">
              <a:lnSpc>
                <a:spcPct val="107142"/>
              </a:lnSpc>
              <a:spcBef>
                <a:spcPts val="0"/>
              </a:spcBef>
              <a:spcAft>
                <a:spcPts val="0"/>
              </a:spcAft>
              <a:buClr>
                <a:schemeClr val="lt1"/>
              </a:buClr>
              <a:buSzPts val="5600"/>
              <a:buFont typeface="Helvetica Neue"/>
              <a:buNone/>
            </a:pPr>
            <a:r>
              <a:rPr lang="en-US" sz="5400" b="0" i="0" u="none" strike="noStrike" cap="none" dirty="0">
                <a:solidFill>
                  <a:schemeClr val="lt1"/>
                </a:solidFill>
                <a:latin typeface="Arial" panose="020B0604020202020204" pitchFamily="34" charset="0"/>
                <a:ea typeface="Helvetica Neue"/>
                <a:cs typeface="Arial" panose="020B0604020202020204" pitchFamily="34" charset="0"/>
                <a:sym typeface="Helvetica Neue"/>
              </a:rPr>
              <a:t>2024 US Benefits Open Enrollment</a:t>
            </a:r>
            <a:endParaRPr sz="12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000"/>
              <a:buFont typeface="Calibri"/>
              <a:buNone/>
            </a:pPr>
            <a:endParaRPr sz="2000" b="0" i="0" u="none" strike="noStrike" cap="none" dirty="0">
              <a:solidFill>
                <a:schemeClr val="lt1"/>
              </a:solidFill>
              <a:latin typeface="Arial" panose="020B0604020202020204" pitchFamily="34" charset="0"/>
              <a:ea typeface="Helvetica Neue"/>
              <a:cs typeface="Arial" panose="020B0604020202020204" pitchFamily="34" charset="0"/>
              <a:sym typeface="Helvetica Neue"/>
            </a:endParaRPr>
          </a:p>
          <a:p>
            <a:pPr marL="0" marR="0" lvl="0" indent="0" algn="ctr" rtl="0">
              <a:lnSpc>
                <a:spcPct val="100000"/>
              </a:lnSpc>
              <a:spcBef>
                <a:spcPts val="0"/>
              </a:spcBef>
              <a:spcAft>
                <a:spcPts val="0"/>
              </a:spcAft>
              <a:buClr>
                <a:schemeClr val="lt1"/>
              </a:buClr>
              <a:buSzPts val="2800"/>
              <a:buFont typeface="Helvetica Neue"/>
              <a:buNone/>
            </a:pPr>
            <a:r>
              <a:rPr lang="en-US" sz="2800" b="1" i="0" u="none" strike="noStrike" cap="none" dirty="0">
                <a:solidFill>
                  <a:schemeClr val="lt1"/>
                </a:solidFill>
                <a:latin typeface="Arial" panose="020B0604020202020204" pitchFamily="34" charset="0"/>
                <a:ea typeface="Helvetica Neue"/>
                <a:cs typeface="Arial" panose="020B0604020202020204" pitchFamily="34" charset="0"/>
                <a:sym typeface="Helvetica Neue"/>
              </a:rPr>
              <a:t>October 30 – November 10, 2023</a:t>
            </a:r>
            <a:endParaRPr sz="1400" b="0" i="0" u="none" strike="noStrike" cap="none" dirty="0">
              <a:solidFill>
                <a:srgbClr val="000000"/>
              </a:solidFill>
              <a:latin typeface="Arial"/>
              <a:ea typeface="Arial"/>
              <a:cs typeface="Arial"/>
              <a:sym typeface="Arial"/>
            </a:endParaRPr>
          </a:p>
        </p:txBody>
      </p:sp>
      <p:pic>
        <p:nvPicPr>
          <p:cNvPr id="228" name="Google Shape;228;p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39885" y="152399"/>
            <a:ext cx="1941841" cy="537412"/>
          </a:xfrm>
          <a:prstGeom prst="rect">
            <a:avLst/>
          </a:prstGeom>
          <a:noFill/>
          <a:ln>
            <a:noFill/>
          </a:ln>
        </p:spPr>
      </p:pic>
      <p:pic>
        <p:nvPicPr>
          <p:cNvPr id="2052" name="docshape7">
            <a:extLst>
              <a:ext uri="{FF2B5EF4-FFF2-40B4-BE49-F238E27FC236}">
                <a16:creationId xmlns:a16="http://schemas.microsoft.com/office/drawing/2014/main" id="{999EF35A-FFEE-3AEF-C1F7-E7843EC47A7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64588" y="3765211"/>
            <a:ext cx="2640013" cy="287655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docshape8">
            <a:extLst>
              <a:ext uri="{FF2B5EF4-FFF2-40B4-BE49-F238E27FC236}">
                <a16:creationId xmlns:a16="http://schemas.microsoft.com/office/drawing/2014/main" id="{05886E21-8A62-7B43-E908-062A51A0603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76289" y="3633069"/>
            <a:ext cx="2640013" cy="2876549"/>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docshape5">
            <a:extLst>
              <a:ext uri="{FF2B5EF4-FFF2-40B4-BE49-F238E27FC236}">
                <a16:creationId xmlns:a16="http://schemas.microsoft.com/office/drawing/2014/main" id="{164A0CC5-DEC6-1842-27E8-EE5D83065127}"/>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622441" y="1544132"/>
            <a:ext cx="2640013" cy="2876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Google Shape;617;p25">
            <a:extLst>
              <a:ext uri="{FF2B5EF4-FFF2-40B4-BE49-F238E27FC236}">
                <a16:creationId xmlns:a16="http://schemas.microsoft.com/office/drawing/2014/main" id="{4BFA3FFD-7D50-EE66-8138-66E4EA7818E6}"/>
              </a:ext>
            </a:extLst>
          </p:cNvPr>
          <p:cNvSpPr txBox="1"/>
          <p:nvPr/>
        </p:nvSpPr>
        <p:spPr>
          <a:xfrm>
            <a:off x="7944513" y="5289834"/>
            <a:ext cx="3206899" cy="1014413"/>
          </a:xfrm>
          <a:prstGeom prst="rect">
            <a:avLst/>
          </a:prstGeom>
          <a:noFill/>
          <a:ln>
            <a:noFill/>
          </a:ln>
        </p:spPr>
        <p:txBody>
          <a:bodyPr spcFirstLastPara="1" wrap="square" lIns="123000" tIns="61500" rIns="123000" bIns="61500" anchor="t" anchorCtr="0">
            <a:noAutofit/>
          </a:bodyPr>
          <a:lstStyle/>
          <a:p>
            <a:pPr marL="0" marR="0" lvl="0" indent="0" algn="ctr" rtl="0">
              <a:lnSpc>
                <a:spcPct val="100000"/>
              </a:lnSpc>
              <a:spcBef>
                <a:spcPts val="0"/>
              </a:spcBef>
              <a:spcAft>
                <a:spcPts val="0"/>
              </a:spcAft>
              <a:buClr>
                <a:srgbClr val="2E75B5"/>
              </a:buClr>
              <a:buSzPts val="1489"/>
              <a:buFont typeface="Arial"/>
              <a:buNone/>
            </a:pPr>
            <a:r>
              <a:rPr lang="en-US" sz="2000" b="1" i="0" u="none" strike="noStrike" cap="none" dirty="0">
                <a:solidFill>
                  <a:schemeClr val="bg1"/>
                </a:solidFill>
                <a:latin typeface="Arial" panose="020B0604020202020204" pitchFamily="34" charset="0"/>
                <a:ea typeface="Helvetica Neue"/>
                <a:cs typeface="Arial" panose="020B0604020202020204" pitchFamily="34" charset="0"/>
                <a:sym typeface="Helvetica Neue"/>
              </a:rPr>
              <a:t>Natus Benefits Website</a:t>
            </a:r>
            <a:endParaRPr sz="2000" b="0" i="0" u="none" strike="noStrike" cap="none" dirty="0">
              <a:solidFill>
                <a:schemeClr val="bg1"/>
              </a:solidFill>
              <a:latin typeface="Arial"/>
              <a:ea typeface="Arial"/>
              <a:cs typeface="Arial"/>
              <a:sym typeface="Arial"/>
            </a:endParaRPr>
          </a:p>
          <a:p>
            <a:pPr marL="0" marR="0" lvl="0" indent="0" algn="ctr" rtl="0">
              <a:lnSpc>
                <a:spcPct val="100000"/>
              </a:lnSpc>
              <a:spcBef>
                <a:spcPts val="397"/>
              </a:spcBef>
              <a:spcAft>
                <a:spcPts val="0"/>
              </a:spcAft>
              <a:buClr>
                <a:srgbClr val="2E75B5"/>
              </a:buClr>
              <a:buSzPts val="1489"/>
              <a:buFont typeface="Arial"/>
              <a:buNone/>
            </a:pPr>
            <a:r>
              <a:rPr lang="en-US" sz="2000" b="0" i="0" u="sng" strike="noStrike" cap="none" dirty="0">
                <a:solidFill>
                  <a:schemeClr val="bg1"/>
                </a:solidFill>
                <a:latin typeface="Arial" panose="020B0604020202020204" pitchFamily="34" charset="0"/>
                <a:ea typeface="Helvetica Neue"/>
                <a:cs typeface="Arial" panose="020B0604020202020204" pitchFamily="34" charset="0"/>
                <a:sym typeface="Helvetica Neue"/>
                <a:hlinkClick r:id="rId7"/>
                <a:hlinkMouseOver r:id="" action="ppaction://hlinkshowjump?jump=nextslide"/>
              </a:rPr>
              <a:t>www.natusbenefits.com</a:t>
            </a:r>
            <a:endParaRPr sz="2000" b="0" i="0" u="none" strike="noStrike" cap="none" dirty="0">
              <a:solidFill>
                <a:schemeClr val="bg1"/>
              </a:solidFill>
              <a:latin typeface="Arial" panose="020B0604020202020204" pitchFamily="34" charset="0"/>
              <a:ea typeface="Helvetica Neue"/>
              <a:cs typeface="Arial" panose="020B0604020202020204" pitchFamily="34" charset="0"/>
              <a:sym typeface="Helvetica Neue"/>
            </a:endParaRPr>
          </a:p>
          <a:p>
            <a:pPr marL="0" marR="0" lvl="0" indent="0" algn="ctr" rtl="0">
              <a:lnSpc>
                <a:spcPct val="100000"/>
              </a:lnSpc>
              <a:spcBef>
                <a:spcPts val="420"/>
              </a:spcBef>
              <a:spcAft>
                <a:spcPts val="0"/>
              </a:spcAft>
              <a:buClr>
                <a:srgbClr val="2E75B5"/>
              </a:buClr>
              <a:buSzPts val="1575"/>
              <a:buFont typeface="Arial"/>
              <a:buNone/>
            </a:pPr>
            <a:endParaRPr sz="2000" b="0" i="0" u="none" strike="noStrike" cap="none" dirty="0">
              <a:solidFill>
                <a:schemeClr val="bg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6"/>
          <p:cNvSpPr/>
          <p:nvPr/>
        </p:nvSpPr>
        <p:spPr>
          <a:xfrm>
            <a:off x="-1" y="7326642"/>
            <a:ext cx="13715999" cy="457200"/>
          </a:xfrm>
          <a:prstGeom prst="rect">
            <a:avLst/>
          </a:prstGeom>
          <a:solidFill>
            <a:srgbClr val="008189">
              <a:alpha val="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sp>
        <p:nvSpPr>
          <p:cNvPr id="324" name="Google Shape;324;p6"/>
          <p:cNvSpPr/>
          <p:nvPr/>
        </p:nvSpPr>
        <p:spPr>
          <a:xfrm>
            <a:off x="-2" y="-32356"/>
            <a:ext cx="13716000" cy="662940"/>
          </a:xfrm>
          <a:prstGeom prst="rect">
            <a:avLst/>
          </a:prstGeom>
          <a:gradFill>
            <a:gsLst>
              <a:gs pos="0">
                <a:srgbClr val="F5F7FC"/>
              </a:gs>
              <a:gs pos="100000">
                <a:srgbClr val="008189"/>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pic>
        <p:nvPicPr>
          <p:cNvPr id="325" name="Google Shape;325;p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5160" y="179070"/>
            <a:ext cx="1206500" cy="295107"/>
          </a:xfrm>
          <a:prstGeom prst="rect">
            <a:avLst/>
          </a:prstGeom>
          <a:noFill/>
          <a:ln>
            <a:noFill/>
          </a:ln>
        </p:spPr>
      </p:pic>
      <p:sp>
        <p:nvSpPr>
          <p:cNvPr id="326" name="Google Shape;326;p6"/>
          <p:cNvSpPr txBox="1"/>
          <p:nvPr/>
        </p:nvSpPr>
        <p:spPr>
          <a:xfrm>
            <a:off x="12136437" y="8458333"/>
            <a:ext cx="1917851"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Open Enrollment 2023</a:t>
            </a:r>
            <a:endParaRPr sz="1200" b="1"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p:txBody>
      </p:sp>
      <p:sp>
        <p:nvSpPr>
          <p:cNvPr id="327" name="Google Shape;327;p6"/>
          <p:cNvSpPr txBox="1">
            <a:spLocks noGrp="1"/>
          </p:cNvSpPr>
          <p:nvPr>
            <p:ph type="title"/>
          </p:nvPr>
        </p:nvSpPr>
        <p:spPr>
          <a:xfrm>
            <a:off x="510539" y="630584"/>
            <a:ext cx="10564157" cy="114322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4000"/>
              <a:buFont typeface="Helvetica Neue"/>
              <a:buNone/>
            </a:pPr>
            <a:r>
              <a:rPr lang="en-US" sz="3500" b="1" dirty="0">
                <a:solidFill>
                  <a:srgbClr val="3F3F3F"/>
                </a:solidFill>
                <a:latin typeface="Arial" panose="020B0604020202020204" pitchFamily="34" charset="0"/>
                <a:ea typeface="Helvetica Neue"/>
                <a:cs typeface="Arial" panose="020B0604020202020204" pitchFamily="34" charset="0"/>
                <a:sym typeface="Helvetica Neue"/>
              </a:rPr>
              <a:t>MyHealthBenefits.com – Available in 2024</a:t>
            </a:r>
            <a:endParaRPr sz="3500" dirty="0"/>
          </a:p>
        </p:txBody>
      </p:sp>
      <p:sp>
        <p:nvSpPr>
          <p:cNvPr id="328" name="Google Shape;328;p6"/>
          <p:cNvSpPr txBox="1">
            <a:spLocks noGrp="1"/>
          </p:cNvSpPr>
          <p:nvPr>
            <p:ph type="sldNum" idx="12"/>
          </p:nvPr>
        </p:nvSpPr>
        <p:spPr>
          <a:xfrm>
            <a:off x="13095363" y="7370034"/>
            <a:ext cx="461295" cy="413808"/>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rgbClr val="3F3F3F"/>
                </a:solidFill>
                <a:latin typeface="Arial" panose="020B0604020202020204" pitchFamily="34" charset="0"/>
                <a:ea typeface="Helvetica Neue"/>
                <a:cs typeface="Arial" panose="020B0604020202020204" pitchFamily="34" charset="0"/>
                <a:sym typeface="Helvetica Neue"/>
              </a:rPr>
              <a:t>10</a:t>
            </a:fld>
            <a:endParaRPr sz="1200" dirty="0">
              <a:solidFill>
                <a:srgbClr val="3F3F3F"/>
              </a:solidFill>
              <a:latin typeface="Arial" panose="020B0604020202020204" pitchFamily="34" charset="0"/>
              <a:ea typeface="Helvetica Neue"/>
              <a:cs typeface="Arial" panose="020B0604020202020204" pitchFamily="34" charset="0"/>
              <a:sym typeface="Helvetica Neue"/>
            </a:endParaRPr>
          </a:p>
        </p:txBody>
      </p:sp>
      <p:sp>
        <p:nvSpPr>
          <p:cNvPr id="3" name="TextBox 2">
            <a:extLst>
              <a:ext uri="{FF2B5EF4-FFF2-40B4-BE49-F238E27FC236}">
                <a16:creationId xmlns:a16="http://schemas.microsoft.com/office/drawing/2014/main" id="{9D2D6C61-2547-49B2-8738-1C8460FFB3D4}"/>
              </a:ext>
            </a:extLst>
          </p:cNvPr>
          <p:cNvSpPr txBox="1"/>
          <p:nvPr/>
        </p:nvSpPr>
        <p:spPr>
          <a:xfrm>
            <a:off x="9565481" y="2757488"/>
            <a:ext cx="557213" cy="107722"/>
          </a:xfrm>
          <a:prstGeom prst="rect">
            <a:avLst/>
          </a:prstGeom>
          <a:solidFill>
            <a:schemeClr val="bg1"/>
          </a:solidFill>
        </p:spPr>
        <p:txBody>
          <a:bodyPr wrap="square" rtlCol="0">
            <a:spAutoFit/>
          </a:bodyPr>
          <a:lstStyle/>
          <a:p>
            <a:endParaRPr lang="en-US" sz="100" dirty="0"/>
          </a:p>
        </p:txBody>
      </p:sp>
      <p:pic>
        <p:nvPicPr>
          <p:cNvPr id="9" name="Picture 8">
            <a:extLst>
              <a:ext uri="{FF2B5EF4-FFF2-40B4-BE49-F238E27FC236}">
                <a16:creationId xmlns:a16="http://schemas.microsoft.com/office/drawing/2014/main" id="{212F63DF-93B2-4284-D758-19DEA65C3E3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60676" y="867557"/>
            <a:ext cx="2248044" cy="632666"/>
          </a:xfrm>
          <a:prstGeom prst="rect">
            <a:avLst/>
          </a:prstGeom>
        </p:spPr>
      </p:pic>
      <p:pic>
        <p:nvPicPr>
          <p:cNvPr id="11" name="Picture 10">
            <a:extLst>
              <a:ext uri="{FF2B5EF4-FFF2-40B4-BE49-F238E27FC236}">
                <a16:creationId xmlns:a16="http://schemas.microsoft.com/office/drawing/2014/main" id="{7C1CF9F9-1BD4-7043-97F2-E53118CF653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92230" y="1908976"/>
            <a:ext cx="5460927" cy="3091848"/>
          </a:xfrm>
          <a:prstGeom prst="rect">
            <a:avLst/>
          </a:prstGeom>
        </p:spPr>
      </p:pic>
      <p:pic>
        <p:nvPicPr>
          <p:cNvPr id="4" name="Picture 3">
            <a:extLst>
              <a:ext uri="{FF2B5EF4-FFF2-40B4-BE49-F238E27FC236}">
                <a16:creationId xmlns:a16="http://schemas.microsoft.com/office/drawing/2014/main" id="{C62DB2AC-222C-186F-B7E8-8890B83B37E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007353" y="5203796"/>
            <a:ext cx="1804064" cy="1729670"/>
          </a:xfrm>
          <a:prstGeom prst="rect">
            <a:avLst/>
          </a:prstGeom>
        </p:spPr>
      </p:pic>
      <p:sp>
        <p:nvSpPr>
          <p:cNvPr id="5" name="TextBox 4">
            <a:extLst>
              <a:ext uri="{FF2B5EF4-FFF2-40B4-BE49-F238E27FC236}">
                <a16:creationId xmlns:a16="http://schemas.microsoft.com/office/drawing/2014/main" id="{7C5D3A58-37D0-7A57-2D04-C28F74208E06}"/>
              </a:ext>
            </a:extLst>
          </p:cNvPr>
          <p:cNvSpPr txBox="1"/>
          <p:nvPr/>
        </p:nvSpPr>
        <p:spPr>
          <a:xfrm>
            <a:off x="452279" y="1983306"/>
            <a:ext cx="6678363" cy="2585323"/>
          </a:xfrm>
          <a:prstGeom prst="rect">
            <a:avLst/>
          </a:prstGeom>
          <a:noFill/>
        </p:spPr>
        <p:txBody>
          <a:bodyPr wrap="square" rtlCol="0">
            <a:spAutoFit/>
          </a:bodyPr>
          <a:lstStyle/>
          <a:p>
            <a:pPr algn="l"/>
            <a:r>
              <a:rPr lang="en-US" sz="1800" b="0" i="0" u="none" strike="noStrike" baseline="0" dirty="0">
                <a:solidFill>
                  <a:schemeClr val="tx1"/>
                </a:solidFill>
                <a:latin typeface="+mj-lt"/>
              </a:rPr>
              <a:t>With MyHealthBenefits®, you have access to an all-inclusive resource library, current benefit information, digital ID cards, our </a:t>
            </a:r>
            <a:r>
              <a:rPr lang="en-US" sz="1800" b="1" i="0" u="none" strike="noStrike" baseline="0" dirty="0">
                <a:solidFill>
                  <a:srgbClr val="008C99"/>
                </a:solidFill>
                <a:latin typeface="+mj-lt"/>
              </a:rPr>
              <a:t>pricing comparison tool</a:t>
            </a:r>
            <a:r>
              <a:rPr lang="en-US" sz="1800" b="0" i="0" u="none" strike="noStrike" baseline="0" dirty="0">
                <a:solidFill>
                  <a:schemeClr val="tx1"/>
                </a:solidFill>
                <a:latin typeface="+mj-lt"/>
              </a:rPr>
              <a:t>, and much more! </a:t>
            </a:r>
          </a:p>
          <a:p>
            <a:pPr algn="l"/>
            <a:endParaRPr lang="en-US" sz="1800" dirty="0">
              <a:solidFill>
                <a:schemeClr val="tx1"/>
              </a:solidFill>
              <a:latin typeface="+mj-lt"/>
            </a:endParaRPr>
          </a:p>
          <a:p>
            <a:pPr algn="l"/>
            <a:r>
              <a:rPr lang="en-US" sz="1800" b="0" i="0" u="none" strike="noStrike" baseline="0" dirty="0">
                <a:solidFill>
                  <a:schemeClr val="tx1"/>
                </a:solidFill>
                <a:latin typeface="+mj-lt"/>
              </a:rPr>
              <a:t>Log into myhealthbenefits.com to take advantage of these tools,</a:t>
            </a:r>
          </a:p>
          <a:p>
            <a:pPr algn="l"/>
            <a:endParaRPr lang="en-US" sz="1800" dirty="0">
              <a:solidFill>
                <a:schemeClr val="tx1"/>
              </a:solidFill>
              <a:latin typeface="+mj-lt"/>
            </a:endParaRPr>
          </a:p>
          <a:p>
            <a:pPr algn="l"/>
            <a:r>
              <a:rPr lang="en-US" sz="1800" dirty="0">
                <a:solidFill>
                  <a:schemeClr val="tx1"/>
                </a:solidFill>
                <a:latin typeface="+mj-lt"/>
              </a:rPr>
              <a:t>To register for an account, Click Create New Account.</a:t>
            </a:r>
          </a:p>
          <a:p>
            <a:pPr algn="l"/>
            <a:endParaRPr lang="en-US" sz="1800" dirty="0">
              <a:solidFill>
                <a:schemeClr val="tx1"/>
              </a:solidFill>
              <a:latin typeface="+mj-lt"/>
            </a:endParaRPr>
          </a:p>
          <a:p>
            <a:pPr algn="l"/>
            <a:r>
              <a:rPr lang="en-US" sz="1800" dirty="0">
                <a:solidFill>
                  <a:schemeClr val="tx1"/>
                </a:solidFill>
                <a:latin typeface="+mj-lt"/>
              </a:rPr>
              <a:t>Download the app for easy access!</a:t>
            </a:r>
            <a:endParaRPr lang="en-US" dirty="0">
              <a:solidFill>
                <a:schemeClr val="tx1"/>
              </a:solidFill>
              <a:latin typeface="+mj-lt"/>
            </a:endParaRPr>
          </a:p>
        </p:txBody>
      </p:sp>
    </p:spTree>
    <p:extLst>
      <p:ext uri="{BB962C8B-B14F-4D97-AF65-F5344CB8AC3E}">
        <p14:creationId xmlns:p14="http://schemas.microsoft.com/office/powerpoint/2010/main" val="166930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6"/>
          <p:cNvSpPr/>
          <p:nvPr/>
        </p:nvSpPr>
        <p:spPr>
          <a:xfrm>
            <a:off x="-1" y="7326642"/>
            <a:ext cx="13715999" cy="457200"/>
          </a:xfrm>
          <a:prstGeom prst="rect">
            <a:avLst/>
          </a:prstGeom>
          <a:solidFill>
            <a:srgbClr val="008189">
              <a:alpha val="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sp>
        <p:nvSpPr>
          <p:cNvPr id="324" name="Google Shape;324;p6"/>
          <p:cNvSpPr/>
          <p:nvPr/>
        </p:nvSpPr>
        <p:spPr>
          <a:xfrm>
            <a:off x="-2" y="-32356"/>
            <a:ext cx="13716000" cy="662940"/>
          </a:xfrm>
          <a:prstGeom prst="rect">
            <a:avLst/>
          </a:prstGeom>
          <a:gradFill>
            <a:gsLst>
              <a:gs pos="0">
                <a:srgbClr val="F5F7FC"/>
              </a:gs>
              <a:gs pos="100000">
                <a:srgbClr val="008189"/>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pic>
        <p:nvPicPr>
          <p:cNvPr id="325" name="Google Shape;325;p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5160" y="179070"/>
            <a:ext cx="1206500" cy="295107"/>
          </a:xfrm>
          <a:prstGeom prst="rect">
            <a:avLst/>
          </a:prstGeom>
          <a:noFill/>
          <a:ln>
            <a:noFill/>
          </a:ln>
        </p:spPr>
      </p:pic>
      <p:sp>
        <p:nvSpPr>
          <p:cNvPr id="326" name="Google Shape;326;p6"/>
          <p:cNvSpPr txBox="1"/>
          <p:nvPr/>
        </p:nvSpPr>
        <p:spPr>
          <a:xfrm>
            <a:off x="12136437" y="8458333"/>
            <a:ext cx="1917851"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Open Enrollment 2023</a:t>
            </a:r>
            <a:endParaRPr sz="1200" b="1"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p:txBody>
      </p:sp>
      <p:sp>
        <p:nvSpPr>
          <p:cNvPr id="327" name="Google Shape;327;p6"/>
          <p:cNvSpPr txBox="1">
            <a:spLocks noGrp="1"/>
          </p:cNvSpPr>
          <p:nvPr>
            <p:ph type="title"/>
          </p:nvPr>
        </p:nvSpPr>
        <p:spPr>
          <a:xfrm>
            <a:off x="510539" y="630584"/>
            <a:ext cx="10564157" cy="114322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4000"/>
              <a:buFont typeface="Helvetica Neue"/>
              <a:buNone/>
            </a:pPr>
            <a:r>
              <a:rPr lang="en-US" sz="3500" b="1" dirty="0">
                <a:solidFill>
                  <a:srgbClr val="3F3F3F"/>
                </a:solidFill>
                <a:latin typeface="Arial" panose="020B0604020202020204" pitchFamily="34" charset="0"/>
                <a:ea typeface="Helvetica Neue"/>
                <a:cs typeface="Arial" panose="020B0604020202020204" pitchFamily="34" charset="0"/>
                <a:sym typeface="Helvetica Neue"/>
              </a:rPr>
              <a:t>New ID Cards for BRMS/Anthem Blue Cross</a:t>
            </a:r>
            <a:endParaRPr sz="3500" dirty="0"/>
          </a:p>
        </p:txBody>
      </p:sp>
      <p:sp>
        <p:nvSpPr>
          <p:cNvPr id="328" name="Google Shape;328;p6"/>
          <p:cNvSpPr txBox="1">
            <a:spLocks noGrp="1"/>
          </p:cNvSpPr>
          <p:nvPr>
            <p:ph type="sldNum" idx="12"/>
          </p:nvPr>
        </p:nvSpPr>
        <p:spPr>
          <a:xfrm>
            <a:off x="13095363" y="7370034"/>
            <a:ext cx="461295" cy="413808"/>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rgbClr val="3F3F3F"/>
                </a:solidFill>
                <a:latin typeface="Arial" panose="020B0604020202020204" pitchFamily="34" charset="0"/>
                <a:ea typeface="Helvetica Neue"/>
                <a:cs typeface="Arial" panose="020B0604020202020204" pitchFamily="34" charset="0"/>
                <a:sym typeface="Helvetica Neue"/>
              </a:rPr>
              <a:t>11</a:t>
            </a:fld>
            <a:endParaRPr sz="1200" dirty="0">
              <a:solidFill>
                <a:srgbClr val="3F3F3F"/>
              </a:solidFill>
              <a:latin typeface="Arial" panose="020B0604020202020204" pitchFamily="34" charset="0"/>
              <a:ea typeface="Helvetica Neue"/>
              <a:cs typeface="Arial" panose="020B0604020202020204" pitchFamily="34" charset="0"/>
              <a:sym typeface="Helvetica Neue"/>
            </a:endParaRPr>
          </a:p>
        </p:txBody>
      </p:sp>
      <p:sp>
        <p:nvSpPr>
          <p:cNvPr id="3" name="TextBox 2">
            <a:extLst>
              <a:ext uri="{FF2B5EF4-FFF2-40B4-BE49-F238E27FC236}">
                <a16:creationId xmlns:a16="http://schemas.microsoft.com/office/drawing/2014/main" id="{9D2D6C61-2547-49B2-8738-1C8460FFB3D4}"/>
              </a:ext>
            </a:extLst>
          </p:cNvPr>
          <p:cNvSpPr txBox="1"/>
          <p:nvPr/>
        </p:nvSpPr>
        <p:spPr>
          <a:xfrm>
            <a:off x="9565481" y="2757488"/>
            <a:ext cx="557213" cy="107722"/>
          </a:xfrm>
          <a:prstGeom prst="rect">
            <a:avLst/>
          </a:prstGeom>
          <a:solidFill>
            <a:schemeClr val="bg1"/>
          </a:solidFill>
        </p:spPr>
        <p:txBody>
          <a:bodyPr wrap="square" rtlCol="0">
            <a:spAutoFit/>
          </a:bodyPr>
          <a:lstStyle/>
          <a:p>
            <a:endParaRPr lang="en-US" sz="100" dirty="0"/>
          </a:p>
        </p:txBody>
      </p:sp>
      <p:sp>
        <p:nvSpPr>
          <p:cNvPr id="7" name="Google Shape;240;p2">
            <a:extLst>
              <a:ext uri="{FF2B5EF4-FFF2-40B4-BE49-F238E27FC236}">
                <a16:creationId xmlns:a16="http://schemas.microsoft.com/office/drawing/2014/main" id="{9EDB390E-940F-E41B-0C7D-272EC0F0656C}"/>
              </a:ext>
            </a:extLst>
          </p:cNvPr>
          <p:cNvSpPr/>
          <p:nvPr/>
        </p:nvSpPr>
        <p:spPr>
          <a:xfrm>
            <a:off x="645159" y="1766567"/>
            <a:ext cx="12450204" cy="2392158"/>
          </a:xfrm>
          <a:prstGeom prst="roundRect">
            <a:avLst>
              <a:gd name="adj" fmla="val 4151"/>
            </a:avLst>
          </a:prstGeom>
          <a:solidFill>
            <a:srgbClr val="F2F2F2"/>
          </a:solidFill>
          <a:ln>
            <a:noFill/>
          </a:ln>
        </p:spPr>
        <p:txBody>
          <a:bodyPr spcFirstLastPara="1" wrap="square" lIns="91425" tIns="91425" rIns="91425" bIns="91425" anchor="t" anchorCtr="0">
            <a:spAutoFit/>
          </a:bodyPr>
          <a:lstStyle/>
          <a:p>
            <a:pPr marL="6350" marR="0" lvl="0" algn="l" rtl="0">
              <a:lnSpc>
                <a:spcPct val="135294"/>
              </a:lnSpc>
              <a:spcBef>
                <a:spcPts val="900"/>
              </a:spcBef>
              <a:spcAft>
                <a:spcPts val="0"/>
              </a:spcAft>
              <a:buClr>
                <a:srgbClr val="3F3F3F"/>
              </a:buClr>
              <a:buSzPts val="1600"/>
            </a:pPr>
            <a:r>
              <a:rPr lang="en-US" sz="16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Plan participants </a:t>
            </a:r>
            <a:r>
              <a:rPr lang="en-US" sz="1600" dirty="0">
                <a:solidFill>
                  <a:srgbClr val="3F3F3F"/>
                </a:solidFill>
                <a:latin typeface="Arial" panose="020B0604020202020204" pitchFamily="34" charset="0"/>
                <a:ea typeface="Helvetica Neue"/>
                <a:cs typeface="Arial" panose="020B0604020202020204" pitchFamily="34" charset="0"/>
                <a:sym typeface="Helvetica Neue"/>
              </a:rPr>
              <a:t>will receive new ID cards for the BRMS/Anthem Blue Cross Network Plan.</a:t>
            </a:r>
          </a:p>
          <a:p>
            <a:pPr marL="6350" marR="0" lvl="0" algn="l" rtl="0">
              <a:lnSpc>
                <a:spcPct val="135294"/>
              </a:lnSpc>
              <a:spcBef>
                <a:spcPts val="900"/>
              </a:spcBef>
              <a:spcAft>
                <a:spcPts val="0"/>
              </a:spcAft>
              <a:buClr>
                <a:srgbClr val="3F3F3F"/>
              </a:buClr>
              <a:buSzPts val="1600"/>
            </a:pPr>
            <a:endParaRPr lang="en-US" sz="1600" dirty="0">
              <a:solidFill>
                <a:srgbClr val="3F3F3F"/>
              </a:solidFill>
              <a:latin typeface="Arial" panose="020B0604020202020204" pitchFamily="34" charset="0"/>
              <a:ea typeface="Helvetica Neue"/>
              <a:cs typeface="Arial" panose="020B0604020202020204" pitchFamily="34" charset="0"/>
              <a:sym typeface="Helvetica Neue"/>
            </a:endParaRPr>
          </a:p>
          <a:p>
            <a:pPr marL="6350" marR="0" lvl="0" algn="l" rtl="0">
              <a:lnSpc>
                <a:spcPct val="135294"/>
              </a:lnSpc>
              <a:spcBef>
                <a:spcPts val="900"/>
              </a:spcBef>
              <a:spcAft>
                <a:spcPts val="0"/>
              </a:spcAft>
              <a:buClr>
                <a:srgbClr val="3F3F3F"/>
              </a:buClr>
              <a:buSzPts val="1600"/>
            </a:pPr>
            <a:r>
              <a:rPr lang="en-US" sz="1600" b="1" i="0" u="none" strike="noStrike" cap="none" dirty="0">
                <a:solidFill>
                  <a:srgbClr val="008189"/>
                </a:solidFill>
                <a:latin typeface="Arial" panose="020B0604020202020204" pitchFamily="34" charset="0"/>
                <a:ea typeface="Helvetica Neue"/>
                <a:cs typeface="Arial" panose="020B0604020202020204" pitchFamily="34" charset="0"/>
                <a:sym typeface="Helvetica Neue"/>
              </a:rPr>
              <a:t>Provide your new medical ID card to </a:t>
            </a:r>
            <a:r>
              <a:rPr lang="en-US" sz="1600" b="1" dirty="0">
                <a:solidFill>
                  <a:srgbClr val="008189"/>
                </a:solidFill>
                <a:latin typeface="Arial" panose="020B0604020202020204" pitchFamily="34" charset="0"/>
                <a:ea typeface="Helvetica Neue"/>
                <a:cs typeface="Arial" panose="020B0604020202020204" pitchFamily="34" charset="0"/>
                <a:sym typeface="Helvetica Neue"/>
              </a:rPr>
              <a:t>your physician's office and pharmacy.</a:t>
            </a:r>
          </a:p>
          <a:p>
            <a:pPr marL="227013" marR="0" lvl="0" indent="-227013" algn="l" rtl="0">
              <a:lnSpc>
                <a:spcPct val="135294"/>
              </a:lnSpc>
              <a:spcBef>
                <a:spcPts val="600"/>
              </a:spcBef>
              <a:spcAft>
                <a:spcPts val="0"/>
              </a:spcAft>
              <a:buClr>
                <a:srgbClr val="3F3F3F"/>
              </a:buClr>
              <a:buSzPts val="1600"/>
              <a:buFont typeface="Arial" panose="020B0604020202020204" pitchFamily="34" charset="0"/>
              <a:buChar char="•"/>
            </a:pPr>
            <a:r>
              <a:rPr lang="en-US" sz="16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Please verify eligibility through </a:t>
            </a:r>
            <a:r>
              <a:rPr lang="en-US" sz="16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hlinkClick r:id="rId4"/>
              </a:rPr>
              <a:t>www.MyHealthBenefits.com</a:t>
            </a:r>
            <a:r>
              <a:rPr lang="en-US" sz="16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 (starting in December) Do </a:t>
            </a:r>
            <a:r>
              <a:rPr lang="en-US" sz="1600" b="1" i="0" u="none" strike="noStrike" cap="none" dirty="0">
                <a:solidFill>
                  <a:srgbClr val="C00000"/>
                </a:solidFill>
                <a:latin typeface="Arial" panose="020B0604020202020204" pitchFamily="34" charset="0"/>
                <a:ea typeface="Helvetica Neue"/>
                <a:cs typeface="Arial" panose="020B0604020202020204" pitchFamily="34" charset="0"/>
                <a:sym typeface="Helvetica Neue"/>
              </a:rPr>
              <a:t>NOT</a:t>
            </a:r>
            <a:r>
              <a:rPr lang="en-US" sz="16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 verify with Anthem.</a:t>
            </a:r>
          </a:p>
          <a:p>
            <a:pPr marL="227013" marR="0" lvl="0" indent="-227013" algn="l" rtl="0">
              <a:lnSpc>
                <a:spcPct val="135294"/>
              </a:lnSpc>
              <a:spcBef>
                <a:spcPts val="600"/>
              </a:spcBef>
              <a:spcAft>
                <a:spcPts val="0"/>
              </a:spcAft>
              <a:buClr>
                <a:srgbClr val="3F3F3F"/>
              </a:buClr>
              <a:buSzPts val="1600"/>
              <a:buFont typeface="Arial" panose="020B0604020202020204" pitchFamily="34" charset="0"/>
              <a:buChar char="•"/>
            </a:pPr>
            <a:r>
              <a:rPr lang="en-US" sz="16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Providers will need to submit all claims to Anthem. Do </a:t>
            </a:r>
            <a:r>
              <a:rPr lang="en-US" sz="1600" b="1" i="0" u="none" strike="noStrike" cap="none" dirty="0">
                <a:solidFill>
                  <a:srgbClr val="C00000"/>
                </a:solidFill>
                <a:latin typeface="Arial" panose="020B0604020202020204" pitchFamily="34" charset="0"/>
                <a:ea typeface="Helvetica Neue"/>
                <a:cs typeface="Arial" panose="020B0604020202020204" pitchFamily="34" charset="0"/>
                <a:sym typeface="Helvetica Neue"/>
              </a:rPr>
              <a:t>NOT</a:t>
            </a:r>
            <a:r>
              <a:rPr lang="en-US" sz="16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 send claims to BRMS.</a:t>
            </a:r>
            <a:endParaRPr sz="1600" b="0" i="1"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p:txBody>
      </p:sp>
      <p:pic>
        <p:nvPicPr>
          <p:cNvPr id="9" name="Picture 8">
            <a:extLst>
              <a:ext uri="{FF2B5EF4-FFF2-40B4-BE49-F238E27FC236}">
                <a16:creationId xmlns:a16="http://schemas.microsoft.com/office/drawing/2014/main" id="{212F63DF-93B2-4284-D758-19DEA65C3E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81006" y="5680913"/>
            <a:ext cx="3571097" cy="1005012"/>
          </a:xfrm>
          <a:prstGeom prst="rect">
            <a:avLst/>
          </a:prstGeom>
        </p:spPr>
      </p:pic>
      <p:pic>
        <p:nvPicPr>
          <p:cNvPr id="15" name="Picture 14">
            <a:extLst>
              <a:ext uri="{FF2B5EF4-FFF2-40B4-BE49-F238E27FC236}">
                <a16:creationId xmlns:a16="http://schemas.microsoft.com/office/drawing/2014/main" id="{0F08CBBC-09A2-A797-5BF2-F809F3E4EFF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29450" y="5024570"/>
            <a:ext cx="5747232" cy="1954524"/>
          </a:xfrm>
          <a:prstGeom prst="rect">
            <a:avLst/>
          </a:prstGeom>
        </p:spPr>
      </p:pic>
    </p:spTree>
    <p:extLst>
      <p:ext uri="{BB962C8B-B14F-4D97-AF65-F5344CB8AC3E}">
        <p14:creationId xmlns:p14="http://schemas.microsoft.com/office/powerpoint/2010/main" val="955365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10" name="Picture 9">
            <a:extLst>
              <a:ext uri="{FF2B5EF4-FFF2-40B4-BE49-F238E27FC236}">
                <a16:creationId xmlns:a16="http://schemas.microsoft.com/office/drawing/2014/main" id="{6C97D3A8-E70C-1A47-F464-897CF25EA1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91946" y="3585401"/>
            <a:ext cx="1958372" cy="3678333"/>
          </a:xfrm>
          <a:prstGeom prst="rect">
            <a:avLst/>
          </a:prstGeom>
        </p:spPr>
      </p:pic>
      <p:sp>
        <p:nvSpPr>
          <p:cNvPr id="323" name="Google Shape;323;p6"/>
          <p:cNvSpPr/>
          <p:nvPr/>
        </p:nvSpPr>
        <p:spPr>
          <a:xfrm>
            <a:off x="-1" y="7326642"/>
            <a:ext cx="13715999" cy="457200"/>
          </a:xfrm>
          <a:prstGeom prst="rect">
            <a:avLst/>
          </a:prstGeom>
          <a:solidFill>
            <a:srgbClr val="008189">
              <a:alpha val="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sp>
        <p:nvSpPr>
          <p:cNvPr id="324" name="Google Shape;324;p6"/>
          <p:cNvSpPr/>
          <p:nvPr/>
        </p:nvSpPr>
        <p:spPr>
          <a:xfrm>
            <a:off x="-2" y="-32356"/>
            <a:ext cx="13716000" cy="662940"/>
          </a:xfrm>
          <a:prstGeom prst="rect">
            <a:avLst/>
          </a:prstGeom>
          <a:gradFill>
            <a:gsLst>
              <a:gs pos="0">
                <a:srgbClr val="F5F7FC"/>
              </a:gs>
              <a:gs pos="100000">
                <a:srgbClr val="008189"/>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pic>
        <p:nvPicPr>
          <p:cNvPr id="325" name="Google Shape;325;p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45160" y="179070"/>
            <a:ext cx="1206500" cy="295107"/>
          </a:xfrm>
          <a:prstGeom prst="rect">
            <a:avLst/>
          </a:prstGeom>
          <a:noFill/>
          <a:ln>
            <a:noFill/>
          </a:ln>
        </p:spPr>
      </p:pic>
      <p:sp>
        <p:nvSpPr>
          <p:cNvPr id="326" name="Google Shape;326;p6"/>
          <p:cNvSpPr txBox="1"/>
          <p:nvPr/>
        </p:nvSpPr>
        <p:spPr>
          <a:xfrm>
            <a:off x="12136437" y="8458333"/>
            <a:ext cx="1917851"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Open Enrollment 2023</a:t>
            </a:r>
            <a:endParaRPr sz="1200" b="1"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p:txBody>
      </p:sp>
      <p:sp>
        <p:nvSpPr>
          <p:cNvPr id="327" name="Google Shape;327;p6"/>
          <p:cNvSpPr txBox="1">
            <a:spLocks noGrp="1"/>
          </p:cNvSpPr>
          <p:nvPr>
            <p:ph type="title"/>
          </p:nvPr>
        </p:nvSpPr>
        <p:spPr>
          <a:xfrm>
            <a:off x="510539" y="630584"/>
            <a:ext cx="10564157" cy="114322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4000"/>
              <a:buFont typeface="Helvetica Neue"/>
              <a:buNone/>
            </a:pPr>
            <a:r>
              <a:rPr lang="en-US" sz="3500" b="1" dirty="0">
                <a:solidFill>
                  <a:srgbClr val="3F3F3F"/>
                </a:solidFill>
                <a:latin typeface="Arial" panose="020B0604020202020204" pitchFamily="34" charset="0"/>
                <a:ea typeface="Helvetica Neue"/>
                <a:cs typeface="Arial" panose="020B0604020202020204" pitchFamily="34" charset="0"/>
                <a:sym typeface="Helvetica Neue"/>
              </a:rPr>
              <a:t>Pharmacy - </a:t>
            </a:r>
            <a:r>
              <a:rPr lang="en-US" sz="3500" b="1" dirty="0" err="1">
                <a:solidFill>
                  <a:srgbClr val="3F3F3F"/>
                </a:solidFill>
                <a:latin typeface="Arial" panose="020B0604020202020204" pitchFamily="34" charset="0"/>
                <a:ea typeface="Helvetica Neue"/>
                <a:cs typeface="Arial" panose="020B0604020202020204" pitchFamily="34" charset="0"/>
                <a:sym typeface="Helvetica Neue"/>
              </a:rPr>
              <a:t>RxBenefits</a:t>
            </a:r>
            <a:r>
              <a:rPr lang="en-US" sz="3500" b="1" dirty="0">
                <a:solidFill>
                  <a:srgbClr val="3F3F3F"/>
                </a:solidFill>
                <a:latin typeface="Arial" panose="020B0604020202020204" pitchFamily="34" charset="0"/>
                <a:ea typeface="Helvetica Neue"/>
                <a:cs typeface="Arial" panose="020B0604020202020204" pitchFamily="34" charset="0"/>
                <a:sym typeface="Helvetica Neue"/>
              </a:rPr>
              <a:t> and OptumRx</a:t>
            </a:r>
            <a:endParaRPr sz="3500" dirty="0"/>
          </a:p>
        </p:txBody>
      </p:sp>
      <p:sp>
        <p:nvSpPr>
          <p:cNvPr id="328" name="Google Shape;328;p6"/>
          <p:cNvSpPr txBox="1">
            <a:spLocks noGrp="1"/>
          </p:cNvSpPr>
          <p:nvPr>
            <p:ph type="sldNum" idx="12"/>
          </p:nvPr>
        </p:nvSpPr>
        <p:spPr>
          <a:xfrm>
            <a:off x="13095363" y="7370034"/>
            <a:ext cx="461295" cy="413808"/>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rgbClr val="3F3F3F"/>
                </a:solidFill>
                <a:latin typeface="Arial" panose="020B0604020202020204" pitchFamily="34" charset="0"/>
                <a:ea typeface="Helvetica Neue"/>
                <a:cs typeface="Arial" panose="020B0604020202020204" pitchFamily="34" charset="0"/>
                <a:sym typeface="Helvetica Neue"/>
              </a:rPr>
              <a:t>12</a:t>
            </a:fld>
            <a:endParaRPr sz="1200" dirty="0">
              <a:solidFill>
                <a:srgbClr val="3F3F3F"/>
              </a:solidFill>
              <a:latin typeface="Arial" panose="020B0604020202020204" pitchFamily="34" charset="0"/>
              <a:ea typeface="Helvetica Neue"/>
              <a:cs typeface="Arial" panose="020B0604020202020204" pitchFamily="34" charset="0"/>
              <a:sym typeface="Helvetica Neue"/>
            </a:endParaRPr>
          </a:p>
        </p:txBody>
      </p:sp>
      <p:sp>
        <p:nvSpPr>
          <p:cNvPr id="3" name="TextBox 2">
            <a:extLst>
              <a:ext uri="{FF2B5EF4-FFF2-40B4-BE49-F238E27FC236}">
                <a16:creationId xmlns:a16="http://schemas.microsoft.com/office/drawing/2014/main" id="{9D2D6C61-2547-49B2-8738-1C8460FFB3D4}"/>
              </a:ext>
            </a:extLst>
          </p:cNvPr>
          <p:cNvSpPr txBox="1"/>
          <p:nvPr/>
        </p:nvSpPr>
        <p:spPr>
          <a:xfrm>
            <a:off x="9565481" y="2757488"/>
            <a:ext cx="557213" cy="107722"/>
          </a:xfrm>
          <a:prstGeom prst="rect">
            <a:avLst/>
          </a:prstGeom>
          <a:solidFill>
            <a:schemeClr val="bg1"/>
          </a:solidFill>
        </p:spPr>
        <p:txBody>
          <a:bodyPr wrap="square" rtlCol="0">
            <a:spAutoFit/>
          </a:bodyPr>
          <a:lstStyle/>
          <a:p>
            <a:endParaRPr lang="en-US" sz="100" dirty="0"/>
          </a:p>
        </p:txBody>
      </p:sp>
      <p:sp>
        <p:nvSpPr>
          <p:cNvPr id="2" name="TextBox 1">
            <a:extLst>
              <a:ext uri="{FF2B5EF4-FFF2-40B4-BE49-F238E27FC236}">
                <a16:creationId xmlns:a16="http://schemas.microsoft.com/office/drawing/2014/main" id="{D1721B71-C9F8-EB1D-5B0B-042D67C66875}"/>
              </a:ext>
            </a:extLst>
          </p:cNvPr>
          <p:cNvSpPr txBox="1"/>
          <p:nvPr/>
        </p:nvSpPr>
        <p:spPr>
          <a:xfrm>
            <a:off x="645160" y="1550743"/>
            <a:ext cx="5932155" cy="5293757"/>
          </a:xfrm>
          <a:prstGeom prst="rect">
            <a:avLst/>
          </a:prstGeom>
          <a:noFill/>
        </p:spPr>
        <p:txBody>
          <a:bodyPr wrap="square" rtlCol="0">
            <a:spAutoFit/>
          </a:bodyPr>
          <a:lstStyle/>
          <a:p>
            <a:pPr algn="l"/>
            <a:endParaRPr lang="en-US" sz="1800" b="0" i="0" u="none" strike="noStrike" baseline="0" dirty="0">
              <a:solidFill>
                <a:schemeClr val="tx1"/>
              </a:solidFill>
              <a:latin typeface="+mj-lt"/>
            </a:endParaRPr>
          </a:p>
          <a:p>
            <a:pPr marL="285750" indent="-285750">
              <a:buFont typeface="Arial" panose="020B0604020202020204" pitchFamily="34" charset="0"/>
              <a:buChar char="•"/>
            </a:pPr>
            <a:r>
              <a:rPr lang="en-US" sz="1800" dirty="0">
                <a:solidFill>
                  <a:schemeClr val="tx1"/>
                </a:solidFill>
                <a:latin typeface="+mj-lt"/>
              </a:rPr>
              <a:t>Managed by RxBenefits with OptumRx</a:t>
            </a:r>
          </a:p>
          <a:p>
            <a:pPr marL="285750" indent="-285750">
              <a:buFont typeface="Arial" panose="020B0604020202020204" pitchFamily="34" charset="0"/>
              <a:buChar char="•"/>
            </a:pPr>
            <a:endParaRPr lang="en-US" sz="1800" dirty="0">
              <a:solidFill>
                <a:schemeClr val="tx1"/>
              </a:solidFill>
              <a:latin typeface="+mj-lt"/>
            </a:endParaRPr>
          </a:p>
          <a:p>
            <a:pPr marL="285750" indent="-285750">
              <a:buFont typeface="Arial" panose="020B0604020202020204" pitchFamily="34" charset="0"/>
              <a:buChar char="•"/>
            </a:pPr>
            <a:r>
              <a:rPr lang="en-US" sz="1800" dirty="0">
                <a:solidFill>
                  <a:schemeClr val="tx1"/>
                </a:solidFill>
                <a:latin typeface="+mj-lt"/>
              </a:rPr>
              <a:t>You can still visit your local retail pharmacy. </a:t>
            </a:r>
            <a:r>
              <a:rPr lang="en-US" sz="1800" u="sng" dirty="0">
                <a:solidFill>
                  <a:srgbClr val="0563C1"/>
                </a:solidFill>
                <a:effectLst/>
                <a:latin typeface="Calibri" panose="020F0502020204030204" pitchFamily="34" charset="0"/>
                <a:ea typeface="Calibri" panose="020F0502020204030204" pitchFamily="34" charset="0"/>
                <a:hlinkClick r:id="rId5"/>
              </a:rPr>
              <a:t>PHARMACY SEARCH</a:t>
            </a:r>
            <a:endParaRPr lang="en-US"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US" sz="1800" dirty="0">
              <a:solidFill>
                <a:schemeClr val="tx1"/>
              </a:solidFill>
              <a:latin typeface="+mj-lt"/>
            </a:endParaRPr>
          </a:p>
          <a:p>
            <a:pPr marL="285750" lvl="2" indent="-285750">
              <a:buFont typeface="Arial" panose="020B0604020202020204" pitchFamily="34" charset="0"/>
              <a:buChar char="•"/>
            </a:pPr>
            <a:r>
              <a:rPr lang="en-US" sz="1800" dirty="0" err="1">
                <a:solidFill>
                  <a:schemeClr val="tx1"/>
                </a:solidFill>
                <a:latin typeface="+mj-lt"/>
              </a:rPr>
              <a:t>OptumRX</a:t>
            </a:r>
            <a:r>
              <a:rPr lang="en-US" sz="1800" dirty="0">
                <a:solidFill>
                  <a:schemeClr val="tx1"/>
                </a:solidFill>
                <a:latin typeface="+mj-lt"/>
              </a:rPr>
              <a:t> will manage your In-pharmacy, Mail-Order and Specialty medications </a:t>
            </a:r>
          </a:p>
          <a:p>
            <a:pPr marL="285750" indent="-285750">
              <a:buFont typeface="Arial" panose="020B0604020202020204" pitchFamily="34" charset="0"/>
              <a:buChar char="•"/>
            </a:pPr>
            <a:endParaRPr lang="en-US" sz="1800" dirty="0">
              <a:solidFill>
                <a:schemeClr val="tx1"/>
              </a:solidFill>
              <a:latin typeface="+mj-lt"/>
            </a:endParaRPr>
          </a:p>
          <a:p>
            <a:pPr marL="285750" indent="-285750">
              <a:buFont typeface="Arial" panose="020B0604020202020204" pitchFamily="34" charset="0"/>
              <a:buChar char="•"/>
            </a:pPr>
            <a:r>
              <a:rPr lang="en-US" sz="1800" dirty="0">
                <a:solidFill>
                  <a:schemeClr val="tx1"/>
                </a:solidFill>
                <a:latin typeface="+mj-lt"/>
              </a:rPr>
              <a:t>Current Mail Order and Prior Authorizations will transfer from Aetna to OptumRx. </a:t>
            </a:r>
          </a:p>
          <a:p>
            <a:endParaRPr lang="en-US" sz="1800" dirty="0">
              <a:solidFill>
                <a:schemeClr val="tx1"/>
              </a:solidFill>
              <a:latin typeface="+mj-lt"/>
            </a:endParaRPr>
          </a:p>
          <a:p>
            <a:pPr marL="285750" indent="-285750">
              <a:buFont typeface="Arial" panose="020B0604020202020204" pitchFamily="34" charset="0"/>
              <a:buChar char="•"/>
            </a:pPr>
            <a:r>
              <a:rPr lang="en-US" sz="1800" dirty="0">
                <a:solidFill>
                  <a:schemeClr val="tx1"/>
                </a:solidFill>
                <a:latin typeface="+mj-lt"/>
              </a:rPr>
              <a:t>Mail Order is more convenient and saves you money!</a:t>
            </a:r>
          </a:p>
          <a:p>
            <a:pPr marL="285750" indent="-285750">
              <a:buFont typeface="Arial" panose="020B0604020202020204" pitchFamily="34" charset="0"/>
              <a:buChar char="•"/>
            </a:pPr>
            <a:endParaRPr lang="en-US" sz="1800" b="0" i="0" u="none" strike="noStrike" baseline="0" dirty="0">
              <a:solidFill>
                <a:schemeClr val="tx1"/>
              </a:solidFill>
              <a:latin typeface="+mj-lt"/>
            </a:endParaRPr>
          </a:p>
          <a:p>
            <a:pPr marL="285750" indent="-285750">
              <a:buFont typeface="Arial" panose="020B0604020202020204" pitchFamily="34" charset="0"/>
              <a:buChar char="•"/>
            </a:pPr>
            <a:r>
              <a:rPr lang="en-US" sz="1800" b="0" i="0" u="none" strike="noStrike" baseline="0" dirty="0">
                <a:solidFill>
                  <a:schemeClr val="tx1"/>
                </a:solidFill>
                <a:latin typeface="+mj-lt"/>
              </a:rPr>
              <a:t>Visit www.optumrx.com 	</a:t>
            </a:r>
          </a:p>
          <a:p>
            <a:pPr marL="285750" indent="-285750">
              <a:buFont typeface="Arial" panose="020B0604020202020204" pitchFamily="34" charset="0"/>
              <a:buChar char="•"/>
            </a:pPr>
            <a:endParaRPr lang="en-US" sz="1800" b="0" i="0" u="none" strike="noStrike" baseline="0" dirty="0">
              <a:solidFill>
                <a:schemeClr val="tx1"/>
              </a:solidFill>
              <a:latin typeface="+mj-lt"/>
            </a:endParaRPr>
          </a:p>
          <a:p>
            <a:r>
              <a:rPr lang="en-US" sz="1800" b="1" i="0" u="none" strike="noStrike" baseline="0" dirty="0">
                <a:solidFill>
                  <a:schemeClr val="tx1"/>
                </a:solidFill>
                <a:latin typeface="+mj-lt"/>
              </a:rPr>
              <a:t>Who do I call with pharmacy questions? </a:t>
            </a:r>
            <a:r>
              <a:rPr lang="en-US" sz="1800" b="0" i="0" u="none" strike="noStrike" baseline="0" dirty="0">
                <a:solidFill>
                  <a:schemeClr val="tx1"/>
                </a:solidFill>
                <a:latin typeface="+mj-lt"/>
              </a:rPr>
              <a:t>	</a:t>
            </a:r>
          </a:p>
          <a:p>
            <a:r>
              <a:rPr lang="en-US" sz="1800" b="0" i="0" u="none" strike="noStrike" baseline="0" dirty="0">
                <a:solidFill>
                  <a:schemeClr val="tx1"/>
                </a:solidFill>
                <a:latin typeface="+mj-lt"/>
              </a:rPr>
              <a:t>RxBenefits at 1-800-334-8134	</a:t>
            </a:r>
          </a:p>
          <a:p>
            <a:endParaRPr lang="en-US" dirty="0"/>
          </a:p>
        </p:txBody>
      </p:sp>
      <p:pic>
        <p:nvPicPr>
          <p:cNvPr id="5" name="Picture 4">
            <a:extLst>
              <a:ext uri="{FF2B5EF4-FFF2-40B4-BE49-F238E27FC236}">
                <a16:creationId xmlns:a16="http://schemas.microsoft.com/office/drawing/2014/main" id="{52883BA7-6E1C-4FCA-87AE-E8954FB4926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954741" y="975862"/>
            <a:ext cx="1975275" cy="329213"/>
          </a:xfrm>
          <a:prstGeom prst="rect">
            <a:avLst/>
          </a:prstGeom>
        </p:spPr>
      </p:pic>
      <p:pic>
        <p:nvPicPr>
          <p:cNvPr id="7" name="Picture 6">
            <a:extLst>
              <a:ext uri="{FF2B5EF4-FFF2-40B4-BE49-F238E27FC236}">
                <a16:creationId xmlns:a16="http://schemas.microsoft.com/office/drawing/2014/main" id="{0103D0F4-A487-B22D-AEE9-651D5214F774}"/>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099421" y="695100"/>
            <a:ext cx="1743075" cy="628650"/>
          </a:xfrm>
          <a:prstGeom prst="rect">
            <a:avLst/>
          </a:prstGeom>
        </p:spPr>
      </p:pic>
      <p:pic>
        <p:nvPicPr>
          <p:cNvPr id="8" name="Picture 7">
            <a:extLst>
              <a:ext uri="{FF2B5EF4-FFF2-40B4-BE49-F238E27FC236}">
                <a16:creationId xmlns:a16="http://schemas.microsoft.com/office/drawing/2014/main" id="{7CFCA515-0A4A-9AF0-8B87-BEFDE7C21C0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450318" y="1442503"/>
            <a:ext cx="5106340" cy="4022936"/>
          </a:xfrm>
          <a:prstGeom prst="rect">
            <a:avLst/>
          </a:prstGeom>
        </p:spPr>
      </p:pic>
    </p:spTree>
    <p:extLst>
      <p:ext uri="{BB962C8B-B14F-4D97-AF65-F5344CB8AC3E}">
        <p14:creationId xmlns:p14="http://schemas.microsoft.com/office/powerpoint/2010/main" val="495831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gf7c9646958_0_7"/>
          <p:cNvSpPr/>
          <p:nvPr/>
        </p:nvSpPr>
        <p:spPr>
          <a:xfrm>
            <a:off x="-1" y="7326642"/>
            <a:ext cx="13716000" cy="457200"/>
          </a:xfrm>
          <a:prstGeom prst="rect">
            <a:avLst/>
          </a:prstGeom>
          <a:solidFill>
            <a:srgbClr val="008189">
              <a:alpha val="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sp>
        <p:nvSpPr>
          <p:cNvPr id="428" name="Google Shape;428;gf7c9646958_0_7"/>
          <p:cNvSpPr/>
          <p:nvPr/>
        </p:nvSpPr>
        <p:spPr>
          <a:xfrm>
            <a:off x="-2" y="-32356"/>
            <a:ext cx="13716000" cy="663000"/>
          </a:xfrm>
          <a:prstGeom prst="rect">
            <a:avLst/>
          </a:prstGeom>
          <a:gradFill>
            <a:gsLst>
              <a:gs pos="0">
                <a:srgbClr val="F5F7FC"/>
              </a:gs>
              <a:gs pos="100000">
                <a:srgbClr val="008189"/>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pic>
        <p:nvPicPr>
          <p:cNvPr id="429" name="Google Shape;429;gf7c9646958_0_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5160" y="179070"/>
            <a:ext cx="1206501" cy="295107"/>
          </a:xfrm>
          <a:prstGeom prst="rect">
            <a:avLst/>
          </a:prstGeom>
          <a:noFill/>
          <a:ln>
            <a:noFill/>
          </a:ln>
        </p:spPr>
      </p:pic>
      <p:sp>
        <p:nvSpPr>
          <p:cNvPr id="430" name="Google Shape;430;gf7c9646958_0_7"/>
          <p:cNvSpPr txBox="1"/>
          <p:nvPr/>
        </p:nvSpPr>
        <p:spPr>
          <a:xfrm>
            <a:off x="12136437" y="8458333"/>
            <a:ext cx="19179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Open Enrollment 2023</a:t>
            </a:r>
            <a:endParaRPr sz="1200" b="1"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p:txBody>
      </p:sp>
      <p:sp>
        <p:nvSpPr>
          <p:cNvPr id="431" name="Google Shape;431;gf7c9646958_0_7"/>
          <p:cNvSpPr txBox="1">
            <a:spLocks noGrp="1"/>
          </p:cNvSpPr>
          <p:nvPr>
            <p:ph type="sldNum" idx="12"/>
          </p:nvPr>
        </p:nvSpPr>
        <p:spPr>
          <a:xfrm>
            <a:off x="13095363" y="7370034"/>
            <a:ext cx="461400" cy="413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350"/>
              <a:buFont typeface="Arial"/>
              <a:buNone/>
            </a:pPr>
            <a:fld id="{00000000-1234-1234-1234-123412341234}" type="slidenum">
              <a:rPr lang="en-US"/>
              <a:t>13</a:t>
            </a:fld>
            <a:endParaRPr dirty="0"/>
          </a:p>
        </p:txBody>
      </p:sp>
      <p:sp>
        <p:nvSpPr>
          <p:cNvPr id="432" name="Google Shape;432;gf7c9646958_0_7"/>
          <p:cNvSpPr/>
          <p:nvPr/>
        </p:nvSpPr>
        <p:spPr>
          <a:xfrm>
            <a:off x="9978788" y="1576906"/>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74"/>
              <a:buFont typeface="Arial"/>
              <a:buNone/>
            </a:pPr>
            <a:endParaRPr sz="2074" b="0" i="0" u="none" strike="noStrike" cap="none" dirty="0">
              <a:solidFill>
                <a:schemeClr val="dk1"/>
              </a:solidFill>
              <a:latin typeface="Calibri"/>
              <a:ea typeface="Calibri"/>
              <a:cs typeface="Calibri"/>
              <a:sym typeface="Calibri"/>
            </a:endParaRPr>
          </a:p>
        </p:txBody>
      </p:sp>
      <p:sp>
        <p:nvSpPr>
          <p:cNvPr id="433" name="Google Shape;433;gf7c9646958_0_7"/>
          <p:cNvSpPr txBox="1">
            <a:spLocks noGrp="1"/>
          </p:cNvSpPr>
          <p:nvPr>
            <p:ph type="title"/>
          </p:nvPr>
        </p:nvSpPr>
        <p:spPr>
          <a:xfrm>
            <a:off x="496575" y="857250"/>
            <a:ext cx="11979000" cy="839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4000"/>
              <a:buFont typeface="Helvetica Neue"/>
              <a:buNone/>
            </a:pPr>
            <a:r>
              <a:rPr lang="en-US" sz="3500" b="1" dirty="0">
                <a:solidFill>
                  <a:srgbClr val="3F3F3F"/>
                </a:solidFill>
                <a:latin typeface="Arial" panose="020B0604020202020204" pitchFamily="34" charset="0"/>
                <a:ea typeface="Helvetica Neue"/>
                <a:cs typeface="Arial" panose="020B0604020202020204" pitchFamily="34" charset="0"/>
                <a:sym typeface="Helvetica Neue"/>
              </a:rPr>
              <a:t>Wellness Credit – Current Aetna</a:t>
            </a:r>
            <a:endParaRPr sz="3500" b="1" dirty="0"/>
          </a:p>
        </p:txBody>
      </p:sp>
      <p:sp>
        <p:nvSpPr>
          <p:cNvPr id="435" name="Google Shape;435;gf7c9646958_0_7"/>
          <p:cNvSpPr txBox="1"/>
          <p:nvPr/>
        </p:nvSpPr>
        <p:spPr>
          <a:xfrm>
            <a:off x="474603" y="1452803"/>
            <a:ext cx="7137900" cy="1515759"/>
          </a:xfrm>
          <a:prstGeom prst="rect">
            <a:avLst/>
          </a:prstGeom>
          <a:noFill/>
          <a:ln>
            <a:noFill/>
          </a:ln>
        </p:spPr>
        <p:txBody>
          <a:bodyPr spcFirstLastPara="1" wrap="square" lIns="91425" tIns="45700" rIns="91425" bIns="45700" anchor="t" anchorCtr="0">
            <a:spAutoFit/>
          </a:bodyPr>
          <a:lstStyle/>
          <a:p>
            <a:pPr marL="0" marR="0" lvl="0" indent="0" algn="l" rtl="0">
              <a:lnSpc>
                <a:spcPct val="125000"/>
              </a:lnSpc>
              <a:spcBef>
                <a:spcPts val="300"/>
              </a:spcBef>
              <a:spcAft>
                <a:spcPts val="0"/>
              </a:spcAft>
              <a:buClr>
                <a:srgbClr val="000000"/>
              </a:buClr>
              <a:buSzPts val="1400"/>
              <a:buFont typeface="Arial"/>
              <a:buNone/>
            </a:pPr>
            <a:r>
              <a:rPr lang="en-US" sz="1800" dirty="0">
                <a:solidFill>
                  <a:srgbClr val="414042"/>
                </a:solidFill>
                <a:effectLst/>
                <a:latin typeface="Calibri" panose="020F0502020204030204" pitchFamily="34" charset="0"/>
                <a:ea typeface="Calibri" panose="020F0502020204030204" pitchFamily="34" charset="0"/>
              </a:rPr>
              <a:t>Natus employees who enroll in the BRMS/Anthem Blue Cross medical plan are eligible to receive a $75 monthly/$34.62 per pay period wellness incentive credit to lower your total medical premium.  That’s up to $900 in incentive credits for 2024!  </a:t>
            </a:r>
            <a:r>
              <a:rPr lang="en-US" sz="1800" b="1" dirty="0">
                <a:solidFill>
                  <a:srgbClr val="FF0000"/>
                </a:solidFill>
                <a:effectLst/>
                <a:latin typeface="Calibri" panose="020F0502020204030204" pitchFamily="34" charset="0"/>
                <a:ea typeface="Calibri" panose="020F0502020204030204" pitchFamily="34" charset="0"/>
              </a:rPr>
              <a:t>Start NOW to get the full 2024 credit…</a:t>
            </a:r>
            <a:endParaRPr lang="en-US" sz="1500" b="1" i="0" u="none" strike="noStrike" cap="none" dirty="0">
              <a:solidFill>
                <a:srgbClr val="FF0000"/>
              </a:solidFill>
              <a:latin typeface="Arial" panose="020B0604020202020204" pitchFamily="34" charset="0"/>
              <a:ea typeface="Helvetica Neue"/>
              <a:cs typeface="Arial" panose="020B0604020202020204" pitchFamily="34" charset="0"/>
              <a:sym typeface="Helvetica Neue"/>
            </a:endParaRPr>
          </a:p>
        </p:txBody>
      </p:sp>
      <p:pic>
        <p:nvPicPr>
          <p:cNvPr id="2" name="Picture 1" descr="A close up of a person&#10;&#10;Description automatically generated with medium confidence">
            <a:extLst>
              <a:ext uri="{FF2B5EF4-FFF2-40B4-BE49-F238E27FC236}">
                <a16:creationId xmlns:a16="http://schemas.microsoft.com/office/drawing/2014/main" id="{C55F5B68-7813-0692-8776-A5B218B36D8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05700" y="630644"/>
            <a:ext cx="6210300" cy="1767840"/>
          </a:xfrm>
          <a:prstGeom prst="rect">
            <a:avLst/>
          </a:prstGeom>
        </p:spPr>
      </p:pic>
      <p:sp>
        <p:nvSpPr>
          <p:cNvPr id="6" name="Google Shape;255;p3">
            <a:extLst>
              <a:ext uri="{FF2B5EF4-FFF2-40B4-BE49-F238E27FC236}">
                <a16:creationId xmlns:a16="http://schemas.microsoft.com/office/drawing/2014/main" id="{EBCF8452-CA88-A043-26B2-25437CFAB89F}"/>
              </a:ext>
            </a:extLst>
          </p:cNvPr>
          <p:cNvSpPr txBox="1"/>
          <p:nvPr/>
        </p:nvSpPr>
        <p:spPr>
          <a:xfrm>
            <a:off x="839475" y="3007710"/>
            <a:ext cx="4715510" cy="672402"/>
          </a:xfrm>
          <a:prstGeom prst="rect">
            <a:avLst/>
          </a:prstGeom>
          <a:solidFill>
            <a:srgbClr val="008C99"/>
          </a:solidFill>
          <a:ln>
            <a:noFill/>
          </a:ln>
        </p:spPr>
        <p:txBody>
          <a:bodyPr spcFirstLastPara="1" wrap="square" lIns="90750" tIns="90750" rIns="90750" bIns="9075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2000" b="1" i="0" u="none" strike="noStrike" cap="none" dirty="0">
                <a:solidFill>
                  <a:schemeClr val="lt1"/>
                </a:solidFill>
                <a:latin typeface="Arial" panose="020B0604020202020204" pitchFamily="34" charset="0"/>
                <a:ea typeface="Helvetica Neue"/>
                <a:cs typeface="Arial" panose="020B0604020202020204" pitchFamily="34" charset="0"/>
                <a:sym typeface="Helvetica Neue"/>
              </a:rPr>
              <a:t>Current Aetna/Anthem Enrollees</a:t>
            </a:r>
            <a:endParaRPr sz="2000" b="1" i="0" u="none" strike="noStrike" cap="none" dirty="0">
              <a:solidFill>
                <a:schemeClr val="lt1"/>
              </a:solidFill>
              <a:latin typeface="Arial" panose="020B0604020202020204" pitchFamily="34" charset="0"/>
              <a:ea typeface="Helvetica Neue"/>
              <a:cs typeface="Arial" panose="020B0604020202020204" pitchFamily="34" charset="0"/>
              <a:sym typeface="Helvetica Neue"/>
            </a:endParaRPr>
          </a:p>
        </p:txBody>
      </p:sp>
      <p:sp>
        <p:nvSpPr>
          <p:cNvPr id="9" name="Google Shape;257;p3">
            <a:extLst>
              <a:ext uri="{FF2B5EF4-FFF2-40B4-BE49-F238E27FC236}">
                <a16:creationId xmlns:a16="http://schemas.microsoft.com/office/drawing/2014/main" id="{FB27E729-C24C-8831-1D7F-86DD66DD1438}"/>
              </a:ext>
            </a:extLst>
          </p:cNvPr>
          <p:cNvSpPr txBox="1"/>
          <p:nvPr/>
        </p:nvSpPr>
        <p:spPr>
          <a:xfrm>
            <a:off x="162047" y="3814997"/>
            <a:ext cx="6853607" cy="2078851"/>
          </a:xfrm>
          <a:prstGeom prst="rect">
            <a:avLst/>
          </a:prstGeom>
          <a:noFill/>
          <a:ln>
            <a:noFill/>
          </a:ln>
        </p:spPr>
        <p:txBody>
          <a:bodyPr spcFirstLastPara="1" wrap="square" lIns="90750" tIns="90750" rIns="90750" bIns="90750" anchor="t" anchorCtr="0">
            <a:noAutofit/>
          </a:bodyPr>
          <a:lstStyle/>
          <a:p>
            <a:pPr marL="577090" indent="-285750">
              <a:lnSpc>
                <a:spcPct val="133000"/>
              </a:lnSpc>
              <a:spcBef>
                <a:spcPts val="300"/>
              </a:spcBef>
              <a:buClr>
                <a:srgbClr val="3F3F3F"/>
              </a:buClr>
              <a:buSzPts val="1400"/>
              <a:buFont typeface="Arial" panose="020B0604020202020204" pitchFamily="34" charset="0"/>
              <a:buChar char="•"/>
            </a:pPr>
            <a:r>
              <a:rPr lang="en-US" sz="15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Complete online Health Assessment (HA) by </a:t>
            </a:r>
            <a:r>
              <a:rPr lang="en-US" sz="1500" b="1" i="0" u="none" strike="noStrike" cap="none" dirty="0">
                <a:solidFill>
                  <a:srgbClr val="008C99"/>
                </a:solidFill>
                <a:latin typeface="Arial" panose="020B0604020202020204" pitchFamily="34" charset="0"/>
                <a:ea typeface="Helvetica Neue"/>
                <a:cs typeface="Arial" panose="020B0604020202020204" pitchFamily="34" charset="0"/>
                <a:sym typeface="Helvetica Neue"/>
              </a:rPr>
              <a:t>December 15, 2023</a:t>
            </a:r>
          </a:p>
          <a:p>
            <a:pPr marL="577090" indent="-285750">
              <a:lnSpc>
                <a:spcPct val="133000"/>
              </a:lnSpc>
              <a:spcBef>
                <a:spcPts val="300"/>
              </a:spcBef>
              <a:buClr>
                <a:srgbClr val="3F3F3F"/>
              </a:buClr>
              <a:buSzPts val="1400"/>
              <a:buFont typeface="Arial" panose="020B0604020202020204" pitchFamily="34" charset="0"/>
              <a:buChar char="•"/>
            </a:pPr>
            <a:r>
              <a:rPr lang="en-US" sz="1500" dirty="0">
                <a:solidFill>
                  <a:srgbClr val="3F3F3F"/>
                </a:solidFill>
                <a:latin typeface="Arial" panose="020B0604020202020204" pitchFamily="34" charset="0"/>
                <a:cs typeface="Arial" panose="020B0604020202020204" pitchFamily="34" charset="0"/>
                <a:sym typeface="Helvetica Neue"/>
              </a:rPr>
              <a:t>Complete Labs and meet with the Peak Health Nurse by </a:t>
            </a:r>
            <a:r>
              <a:rPr lang="en-US" sz="1500" b="1" dirty="0">
                <a:solidFill>
                  <a:srgbClr val="008C99"/>
                </a:solidFill>
                <a:latin typeface="Arial" panose="020B0604020202020204" pitchFamily="34" charset="0"/>
                <a:cs typeface="Arial" panose="020B0604020202020204" pitchFamily="34" charset="0"/>
                <a:sym typeface="Helvetica Neue"/>
              </a:rPr>
              <a:t>March 15, 2024</a:t>
            </a:r>
          </a:p>
          <a:p>
            <a:pPr marL="577090" indent="-285750">
              <a:lnSpc>
                <a:spcPct val="133000"/>
              </a:lnSpc>
              <a:spcBef>
                <a:spcPts val="300"/>
              </a:spcBef>
              <a:buClr>
                <a:srgbClr val="3F3F3F"/>
              </a:buClr>
              <a:buSzPts val="1400"/>
              <a:buFont typeface="Arial" panose="020B0604020202020204" pitchFamily="34" charset="0"/>
              <a:buChar char="•"/>
            </a:pPr>
            <a:r>
              <a:rPr lang="en-US" sz="1500" b="0" i="0" u="none" strike="noStrike" cap="none" dirty="0">
                <a:solidFill>
                  <a:srgbClr val="3F3F3F"/>
                </a:solidFill>
                <a:latin typeface="Arial" panose="020B0604020202020204" pitchFamily="34" charset="0"/>
                <a:ea typeface="Arial"/>
                <a:cs typeface="Arial" panose="020B0604020202020204" pitchFamily="34" charset="0"/>
                <a:sym typeface="Helvetica Neue"/>
              </a:rPr>
              <a:t>After April 1, employees must continue to attend recurring nurse visits at the frequency determined by your nurse and the health phase you have been assigned (every, 4, 8 or 12 months apart)</a:t>
            </a:r>
          </a:p>
          <a:p>
            <a:pPr marL="577090" indent="-285750">
              <a:lnSpc>
                <a:spcPct val="133000"/>
              </a:lnSpc>
              <a:spcBef>
                <a:spcPts val="300"/>
              </a:spcBef>
              <a:buClr>
                <a:srgbClr val="3F3F3F"/>
              </a:buClr>
              <a:buSzPts val="1400"/>
              <a:buFont typeface="Arial" panose="020B0604020202020204" pitchFamily="34" charset="0"/>
              <a:buChar char="•"/>
            </a:pPr>
            <a:r>
              <a:rPr lang="en-US" sz="1500" dirty="0">
                <a:solidFill>
                  <a:srgbClr val="3F3F3F"/>
                </a:solidFill>
                <a:latin typeface="Arial" panose="020B0604020202020204" pitchFamily="34" charset="0"/>
                <a:cs typeface="Arial" panose="020B0604020202020204" pitchFamily="34" charset="0"/>
                <a:sym typeface="Helvetica Neue"/>
              </a:rPr>
              <a:t>Notifications are sent via email and posted in the portal by your nurse. </a:t>
            </a:r>
            <a:endParaRPr sz="1500" b="0" i="0" u="none" strike="noStrike" cap="none" dirty="0">
              <a:solidFill>
                <a:srgbClr val="000000"/>
              </a:solidFill>
              <a:latin typeface="Arial"/>
              <a:ea typeface="Arial"/>
              <a:cs typeface="Arial"/>
              <a:sym typeface="Arial"/>
            </a:endParaRPr>
          </a:p>
        </p:txBody>
      </p:sp>
      <p:graphicFrame>
        <p:nvGraphicFramePr>
          <p:cNvPr id="3" name="object 3">
            <a:extLst>
              <a:ext uri="{FF2B5EF4-FFF2-40B4-BE49-F238E27FC236}">
                <a16:creationId xmlns:a16="http://schemas.microsoft.com/office/drawing/2014/main" id="{21CCCB7B-F942-B6FD-BCC9-EF5071EF9497}"/>
              </a:ext>
            </a:extLst>
          </p:cNvPr>
          <p:cNvGraphicFramePr>
            <a:graphicFrameLocks noGrp="1"/>
          </p:cNvGraphicFramePr>
          <p:nvPr>
            <p:extLst>
              <p:ext uri="{D42A27DB-BD31-4B8C-83A1-F6EECF244321}">
                <p14:modId xmlns:p14="http://schemas.microsoft.com/office/powerpoint/2010/main" val="1348031584"/>
              </p:ext>
            </p:extLst>
          </p:nvPr>
        </p:nvGraphicFramePr>
        <p:xfrm>
          <a:off x="7107062" y="3073482"/>
          <a:ext cx="6353052" cy="2504554"/>
        </p:xfrm>
        <a:graphic>
          <a:graphicData uri="http://schemas.openxmlformats.org/drawingml/2006/table">
            <a:tbl>
              <a:tblPr firstRow="1" bandRow="1">
                <a:tableStyleId>{2D5ABB26-0587-4C30-8999-92F81FD0307C}</a:tableStyleId>
              </a:tblPr>
              <a:tblGrid>
                <a:gridCol w="3049798">
                  <a:extLst>
                    <a:ext uri="{9D8B030D-6E8A-4147-A177-3AD203B41FA5}">
                      <a16:colId xmlns:a16="http://schemas.microsoft.com/office/drawing/2014/main" val="20001"/>
                    </a:ext>
                  </a:extLst>
                </a:gridCol>
                <a:gridCol w="3303254">
                  <a:extLst>
                    <a:ext uri="{9D8B030D-6E8A-4147-A177-3AD203B41FA5}">
                      <a16:colId xmlns:a16="http://schemas.microsoft.com/office/drawing/2014/main" val="2883936860"/>
                    </a:ext>
                  </a:extLst>
                </a:gridCol>
              </a:tblGrid>
              <a:tr h="287379">
                <a:tc>
                  <a:txBody>
                    <a:bodyPr/>
                    <a:lstStyle/>
                    <a:p>
                      <a:pPr marL="309245" algn="ctr">
                        <a:lnSpc>
                          <a:spcPct val="100000"/>
                        </a:lnSpc>
                        <a:spcBef>
                          <a:spcPts val="185"/>
                        </a:spcBef>
                        <a:tabLst>
                          <a:tab pos="1995805" algn="l"/>
                        </a:tabLst>
                      </a:pPr>
                      <a:r>
                        <a:rPr lang="en-US" sz="1400" b="1" dirty="0">
                          <a:solidFill>
                            <a:srgbClr val="FFFFFF"/>
                          </a:solidFill>
                          <a:latin typeface="Calibri"/>
                          <a:cs typeface="Calibri"/>
                        </a:rPr>
                        <a:t>Activity Required</a:t>
                      </a:r>
                      <a:endParaRPr sz="1400" b="1" dirty="0">
                        <a:latin typeface="Calibri"/>
                        <a:cs typeface="Calibri"/>
                      </a:endParaRPr>
                    </a:p>
                  </a:txBody>
                  <a:tcPr marL="0" marR="0" marT="23495" marB="0" anchor="ctr">
                    <a:lnL w="12700" cap="flat" cmpd="sng" algn="ctr">
                      <a:solidFill>
                        <a:srgbClr val="008189"/>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8189"/>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8C9A"/>
                    </a:solidFill>
                  </a:tcPr>
                </a:tc>
                <a:tc>
                  <a:txBody>
                    <a:bodyPr/>
                    <a:lstStyle/>
                    <a:p>
                      <a:pPr marL="309245" algn="ctr">
                        <a:lnSpc>
                          <a:spcPct val="100000"/>
                        </a:lnSpc>
                        <a:spcBef>
                          <a:spcPts val="185"/>
                        </a:spcBef>
                        <a:tabLst>
                          <a:tab pos="1995805" algn="l"/>
                        </a:tabLst>
                      </a:pPr>
                      <a:r>
                        <a:rPr lang="en-US" sz="1400" b="1" i="0" u="none" strike="noStrike" cap="none" dirty="0">
                          <a:solidFill>
                            <a:srgbClr val="FFFFFF"/>
                          </a:solidFill>
                          <a:latin typeface="Calibri"/>
                          <a:ea typeface="+mn-ea"/>
                          <a:cs typeface="Calibri"/>
                          <a:sym typeface="Arial"/>
                        </a:rPr>
                        <a:t>Deadlines</a:t>
                      </a:r>
                      <a:endParaRPr sz="1400" b="1" i="0" u="none" strike="noStrike" cap="none" dirty="0">
                        <a:solidFill>
                          <a:srgbClr val="FFFFFF"/>
                        </a:solidFill>
                        <a:latin typeface="Calibri"/>
                        <a:ea typeface="+mn-ea"/>
                        <a:cs typeface="Calibri"/>
                        <a:sym typeface="Arial"/>
                      </a:endParaRPr>
                    </a:p>
                  </a:txBody>
                  <a:tcPr marL="0" marR="0" marT="23495" marB="0">
                    <a:lnL w="12700" cap="flat" cmpd="sng" algn="ctr">
                      <a:solidFill>
                        <a:schemeClr val="bg1"/>
                      </a:solidFill>
                      <a:prstDash val="solid"/>
                      <a:round/>
                      <a:headEnd type="none" w="med" len="med"/>
                      <a:tailEnd type="none" w="med" len="med"/>
                    </a:lnL>
                    <a:lnR w="12700" cap="flat" cmpd="sng" algn="ctr">
                      <a:solidFill>
                        <a:srgbClr val="008189"/>
                      </a:solidFill>
                      <a:prstDash val="solid"/>
                      <a:round/>
                      <a:headEnd type="none" w="med" len="med"/>
                      <a:tailEnd type="none" w="med" len="med"/>
                    </a:lnR>
                    <a:lnT w="12700" cap="flat" cmpd="sng" algn="ctr">
                      <a:solidFill>
                        <a:srgbClr val="008189"/>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8C9A"/>
                    </a:solidFill>
                  </a:tcPr>
                </a:tc>
                <a:extLst>
                  <a:ext uri="{0D108BD9-81ED-4DB2-BD59-A6C34878D82A}">
                    <a16:rowId xmlns:a16="http://schemas.microsoft.com/office/drawing/2014/main" val="10000"/>
                  </a:ext>
                </a:extLst>
              </a:tr>
              <a:tr h="518294">
                <a:tc>
                  <a:txBody>
                    <a:bodyPr/>
                    <a:lstStyle/>
                    <a:p>
                      <a:pPr marL="50165">
                        <a:lnSpc>
                          <a:spcPct val="100000"/>
                        </a:lnSpc>
                        <a:spcBef>
                          <a:spcPts val="175"/>
                        </a:spcBef>
                      </a:pPr>
                      <a:r>
                        <a:rPr lang="en-US" sz="1400" b="1" spc="5" dirty="0">
                          <a:latin typeface="Calibri"/>
                          <a:cs typeface="Calibri"/>
                        </a:rPr>
                        <a:t>Step 1 </a:t>
                      </a:r>
                    </a:p>
                    <a:p>
                      <a:pPr marL="50165">
                        <a:lnSpc>
                          <a:spcPct val="100000"/>
                        </a:lnSpc>
                        <a:spcBef>
                          <a:spcPts val="175"/>
                        </a:spcBef>
                      </a:pPr>
                      <a:r>
                        <a:rPr lang="en-US" sz="1400" b="0" spc="5" dirty="0">
                          <a:latin typeface="Calibri"/>
                          <a:cs typeface="Calibri"/>
                        </a:rPr>
                        <a:t>Enroll in Peak Health Platform</a:t>
                      </a:r>
                      <a:endParaRPr sz="1400" b="0" dirty="0">
                        <a:latin typeface="Calibri"/>
                        <a:cs typeface="Calibri"/>
                      </a:endParaRPr>
                    </a:p>
                  </a:txBody>
                  <a:tcPr marL="0" marR="0" marT="22225" marB="0" anchor="ctr">
                    <a:lnL w="12700" cap="flat" cmpd="sng" algn="ctr">
                      <a:solidFill>
                        <a:srgbClr val="008189"/>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rowSpan="2">
                  <a:txBody>
                    <a:bodyPr/>
                    <a:lstStyle/>
                    <a:p>
                      <a:pPr algn="ctr">
                        <a:lnSpc>
                          <a:spcPct val="100000"/>
                        </a:lnSpc>
                        <a:spcBef>
                          <a:spcPts val="175"/>
                        </a:spcBef>
                      </a:pPr>
                      <a:r>
                        <a:rPr lang="en-US" sz="1400" b="1" dirty="0">
                          <a:latin typeface="Calibri"/>
                          <a:cs typeface="Calibri"/>
                        </a:rPr>
                        <a:t>Complete by Dec. 15</a:t>
                      </a:r>
                    </a:p>
                    <a:p>
                      <a:pPr algn="ctr">
                        <a:lnSpc>
                          <a:spcPct val="100000"/>
                        </a:lnSpc>
                        <a:spcBef>
                          <a:spcPts val="175"/>
                        </a:spcBef>
                      </a:pPr>
                      <a:r>
                        <a:rPr lang="en-US" sz="1400" dirty="0">
                          <a:latin typeface="Calibri"/>
                          <a:cs typeface="Calibri"/>
                        </a:rPr>
                        <a:t>to receive your credit until April 1, 2024</a:t>
                      </a:r>
                    </a:p>
                  </a:txBody>
                  <a:tcPr marL="0" marR="0" marT="22225" marB="0" anchor="ctr">
                    <a:lnL w="12700" cap="flat" cmpd="sng" algn="ctr">
                      <a:solidFill>
                        <a:schemeClr val="bg1"/>
                      </a:solidFill>
                      <a:prstDash val="solid"/>
                      <a:round/>
                      <a:headEnd type="none" w="med" len="med"/>
                      <a:tailEnd type="none" w="med" len="med"/>
                    </a:lnL>
                    <a:lnR w="12700" cap="flat" cmpd="sng" algn="ctr">
                      <a:solidFill>
                        <a:srgbClr val="00818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609871">
                <a:tc>
                  <a:txBody>
                    <a:bodyPr/>
                    <a:lstStyle/>
                    <a:p>
                      <a:pPr marL="50800">
                        <a:lnSpc>
                          <a:spcPct val="100000"/>
                        </a:lnSpc>
                        <a:spcBef>
                          <a:spcPts val="175"/>
                        </a:spcBef>
                      </a:pPr>
                      <a:r>
                        <a:rPr lang="en-US" sz="1400" b="1" spc="15" dirty="0">
                          <a:latin typeface="Calibri"/>
                          <a:cs typeface="Calibri"/>
                        </a:rPr>
                        <a:t>Step 2</a:t>
                      </a:r>
                    </a:p>
                    <a:p>
                      <a:pPr marL="50800">
                        <a:lnSpc>
                          <a:spcPct val="100000"/>
                        </a:lnSpc>
                        <a:spcBef>
                          <a:spcPts val="175"/>
                        </a:spcBef>
                      </a:pPr>
                      <a:r>
                        <a:rPr lang="en-US" sz="1400" b="0" spc="15" dirty="0">
                          <a:latin typeface="Calibri"/>
                          <a:cs typeface="Calibri"/>
                        </a:rPr>
                        <a:t>Complete Online Health Assessment</a:t>
                      </a:r>
                      <a:endParaRPr sz="1400" b="0" dirty="0">
                        <a:latin typeface="Calibri"/>
                        <a:cs typeface="Calibri"/>
                      </a:endParaRPr>
                    </a:p>
                  </a:txBody>
                  <a:tcPr marL="0" marR="0" marT="22225" marB="0" anchor="ctr">
                    <a:lnL w="12700" cap="flat" cmpd="sng" algn="ctr">
                      <a:solidFill>
                        <a:srgbClr val="008189"/>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tc vMerge="1">
                  <a:txBody>
                    <a:bodyPr/>
                    <a:lstStyle/>
                    <a:p>
                      <a:pPr algn="ctr">
                        <a:lnSpc>
                          <a:spcPct val="100000"/>
                        </a:lnSpc>
                      </a:pPr>
                      <a:endParaRPr sz="1200" dirty="0">
                        <a:latin typeface="Calibri"/>
                        <a:cs typeface="Calibri"/>
                      </a:endParaRPr>
                    </a:p>
                  </a:txBody>
                  <a:tcPr marL="0" marR="0" marT="5715" marB="0" anchor="ctr">
                    <a:lnL w="3175" cap="flat" cmpd="sng" algn="ctr">
                      <a:solidFill>
                        <a:srgbClr val="008C9A"/>
                      </a:solidFill>
                      <a:prstDash val="solid"/>
                      <a:round/>
                      <a:headEnd type="none" w="med" len="med"/>
                      <a:tailEnd type="none" w="med" len="med"/>
                    </a:lnL>
                    <a:lnR w="3175">
                      <a:solidFill>
                        <a:srgbClr val="008C9A"/>
                      </a:solidFill>
                      <a:prstDash val="solid"/>
                    </a:lnR>
                    <a:lnT w="3175" cap="flat" cmpd="sng" algn="ctr">
                      <a:solidFill>
                        <a:srgbClr val="008C9A"/>
                      </a:solidFill>
                      <a:prstDash val="solid"/>
                      <a:round/>
                      <a:headEnd type="none" w="med" len="med"/>
                      <a:tailEnd type="none" w="med" len="med"/>
                    </a:lnT>
                    <a:lnB w="3175" cap="flat" cmpd="sng" algn="ctr">
                      <a:solidFill>
                        <a:srgbClr val="008C9A"/>
                      </a:solidFill>
                      <a:prstDash val="solid"/>
                      <a:round/>
                      <a:headEnd type="none" w="med" len="med"/>
                      <a:tailEnd type="none" w="med" len="med"/>
                    </a:lnB>
                  </a:tcPr>
                </a:tc>
                <a:extLst>
                  <a:ext uri="{0D108BD9-81ED-4DB2-BD59-A6C34878D82A}">
                    <a16:rowId xmlns:a16="http://schemas.microsoft.com/office/drawing/2014/main" val="10003"/>
                  </a:ext>
                </a:extLst>
              </a:tr>
              <a:tr h="547692">
                <a:tc>
                  <a:txBody>
                    <a:bodyPr/>
                    <a:lstStyle/>
                    <a:p>
                      <a:pPr marL="50800">
                        <a:lnSpc>
                          <a:spcPct val="100000"/>
                        </a:lnSpc>
                        <a:spcBef>
                          <a:spcPts val="175"/>
                        </a:spcBef>
                      </a:pPr>
                      <a:r>
                        <a:rPr lang="en-US" sz="1400" b="1" spc="5" dirty="0">
                          <a:latin typeface="Calibri"/>
                          <a:cs typeface="Calibri"/>
                        </a:rPr>
                        <a:t>Step 3</a:t>
                      </a:r>
                    </a:p>
                    <a:p>
                      <a:pPr marL="50800">
                        <a:lnSpc>
                          <a:spcPct val="100000"/>
                        </a:lnSpc>
                        <a:spcBef>
                          <a:spcPts val="175"/>
                        </a:spcBef>
                      </a:pPr>
                      <a:r>
                        <a:rPr lang="en-US" sz="1400" b="0" spc="5" dirty="0">
                          <a:latin typeface="Calibri"/>
                          <a:cs typeface="Calibri"/>
                        </a:rPr>
                        <a:t>Obtain Lab Work*</a:t>
                      </a:r>
                      <a:endParaRPr sz="1400" b="0" dirty="0">
                        <a:latin typeface="Calibri"/>
                        <a:cs typeface="Calibri"/>
                      </a:endParaRPr>
                    </a:p>
                  </a:txBody>
                  <a:tcPr marL="0" marR="0" marT="22225" marB="0" anchor="ctr">
                    <a:lnL w="12700" cap="flat" cmpd="sng" algn="ctr">
                      <a:solidFill>
                        <a:srgbClr val="008189"/>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rowSpan="2">
                  <a:txBody>
                    <a:bodyPr/>
                    <a:lstStyle/>
                    <a:p>
                      <a:pPr algn="ctr">
                        <a:lnSpc>
                          <a:spcPct val="100000"/>
                        </a:lnSpc>
                      </a:pPr>
                      <a:r>
                        <a:rPr lang="en-US" sz="1400" b="1" dirty="0">
                          <a:latin typeface="Calibri"/>
                          <a:cs typeface="Calibri"/>
                        </a:rPr>
                        <a:t>Complete by March 15</a:t>
                      </a:r>
                    </a:p>
                    <a:p>
                      <a:pPr algn="ctr">
                        <a:lnSpc>
                          <a:spcPct val="100000"/>
                        </a:lnSpc>
                      </a:pPr>
                      <a:r>
                        <a:rPr lang="en-US" sz="1400" dirty="0">
                          <a:latin typeface="Calibri"/>
                          <a:cs typeface="Calibri"/>
                        </a:rPr>
                        <a:t>to receive your credit after April 1, 2024</a:t>
                      </a:r>
                    </a:p>
                  </a:txBody>
                  <a:tcPr marL="0" marR="0" marT="5715" marB="0" anchor="ctr">
                    <a:lnL w="12700" cap="flat" cmpd="sng" algn="ctr">
                      <a:solidFill>
                        <a:schemeClr val="bg1"/>
                      </a:solidFill>
                      <a:prstDash val="solid"/>
                      <a:round/>
                      <a:headEnd type="none" w="med" len="med"/>
                      <a:tailEnd type="none" w="med" len="med"/>
                    </a:lnL>
                    <a:lnR w="12700" cap="flat" cmpd="sng" algn="ctr">
                      <a:solidFill>
                        <a:srgbClr val="00818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8189"/>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541318">
                <a:tc>
                  <a:txBody>
                    <a:bodyPr/>
                    <a:lstStyle/>
                    <a:p>
                      <a:pPr marL="50800">
                        <a:lnSpc>
                          <a:spcPct val="100000"/>
                        </a:lnSpc>
                        <a:spcBef>
                          <a:spcPts val="175"/>
                        </a:spcBef>
                      </a:pPr>
                      <a:r>
                        <a:rPr lang="en-US" sz="1400" b="1" dirty="0">
                          <a:latin typeface="Calibri"/>
                          <a:cs typeface="Calibri"/>
                        </a:rPr>
                        <a:t>Step 4</a:t>
                      </a:r>
                    </a:p>
                    <a:p>
                      <a:pPr marL="50800">
                        <a:lnSpc>
                          <a:spcPct val="100000"/>
                        </a:lnSpc>
                        <a:spcBef>
                          <a:spcPts val="175"/>
                        </a:spcBef>
                      </a:pPr>
                      <a:r>
                        <a:rPr lang="en-US" sz="1400" b="0" dirty="0">
                          <a:latin typeface="Calibri"/>
                          <a:cs typeface="Calibri"/>
                        </a:rPr>
                        <a:t>Nurse Visit</a:t>
                      </a:r>
                      <a:endParaRPr sz="1400" b="0" dirty="0">
                        <a:latin typeface="Calibri"/>
                        <a:cs typeface="Calibri"/>
                      </a:endParaRPr>
                    </a:p>
                  </a:txBody>
                  <a:tcPr marL="0" marR="0" marT="22225" marB="0" anchor="ctr">
                    <a:lnL w="12700" cap="flat" cmpd="sng" algn="ctr">
                      <a:solidFill>
                        <a:srgbClr val="008189"/>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8189"/>
                      </a:solidFill>
                      <a:prstDash val="solid"/>
                      <a:round/>
                      <a:headEnd type="none" w="med" len="med"/>
                      <a:tailEnd type="none" w="med" len="med"/>
                    </a:lnB>
                    <a:solidFill>
                      <a:schemeClr val="accent1">
                        <a:lumMod val="20000"/>
                        <a:lumOff val="80000"/>
                      </a:schemeClr>
                    </a:solidFill>
                  </a:tcPr>
                </a:tc>
                <a:tc vMerge="1">
                  <a:txBody>
                    <a:bodyPr/>
                    <a:lstStyle/>
                    <a:p>
                      <a:pPr algn="ctr">
                        <a:lnSpc>
                          <a:spcPct val="100000"/>
                        </a:lnSpc>
                      </a:pPr>
                      <a:endParaRPr sz="1200" dirty="0">
                        <a:latin typeface="Calibri"/>
                        <a:cs typeface="Calibri"/>
                      </a:endParaRPr>
                    </a:p>
                  </a:txBody>
                  <a:tcPr marL="0" marR="0" marT="22225" marB="0" anchor="ctr">
                    <a:lnL w="3175" cap="flat" cmpd="sng" algn="ctr">
                      <a:solidFill>
                        <a:srgbClr val="008C9A"/>
                      </a:solidFill>
                      <a:prstDash val="solid"/>
                      <a:round/>
                      <a:headEnd type="none" w="med" len="med"/>
                      <a:tailEnd type="none" w="med" len="med"/>
                    </a:lnL>
                    <a:lnR w="3175">
                      <a:solidFill>
                        <a:srgbClr val="008C9A"/>
                      </a:solidFill>
                      <a:prstDash val="solid"/>
                    </a:lnR>
                    <a:lnT w="3175" cap="flat" cmpd="sng" algn="ctr">
                      <a:solidFill>
                        <a:srgbClr val="008C9A"/>
                      </a:solidFill>
                      <a:prstDash val="solid"/>
                      <a:round/>
                      <a:headEnd type="none" w="med" len="med"/>
                      <a:tailEnd type="none" w="med" len="med"/>
                    </a:lnT>
                    <a:lnB w="3175">
                      <a:solidFill>
                        <a:srgbClr val="008C9A"/>
                      </a:solidFill>
                      <a:prstDash val="solid"/>
                    </a:lnB>
                  </a:tcPr>
                </a:tc>
                <a:extLst>
                  <a:ext uri="{0D108BD9-81ED-4DB2-BD59-A6C34878D82A}">
                    <a16:rowId xmlns:a16="http://schemas.microsoft.com/office/drawing/2014/main" val="10005"/>
                  </a:ext>
                </a:extLst>
              </a:tr>
            </a:tbl>
          </a:graphicData>
        </a:graphic>
      </p:graphicFrame>
      <p:sp>
        <p:nvSpPr>
          <p:cNvPr id="4" name="TextBox 3">
            <a:extLst>
              <a:ext uri="{FF2B5EF4-FFF2-40B4-BE49-F238E27FC236}">
                <a16:creationId xmlns:a16="http://schemas.microsoft.com/office/drawing/2014/main" id="{AAE5BF6E-C706-AD0B-F229-27C516D38AEA}"/>
              </a:ext>
            </a:extLst>
          </p:cNvPr>
          <p:cNvSpPr txBox="1"/>
          <p:nvPr/>
        </p:nvSpPr>
        <p:spPr>
          <a:xfrm>
            <a:off x="537603" y="6440835"/>
            <a:ext cx="12557760" cy="738664"/>
          </a:xfrm>
          <a:prstGeom prst="rect">
            <a:avLst/>
          </a:prstGeom>
          <a:noFill/>
        </p:spPr>
        <p:txBody>
          <a:bodyPr wrap="square" rtlCol="0">
            <a:spAutoFit/>
          </a:bodyPr>
          <a:lstStyle/>
          <a:p>
            <a:r>
              <a:rPr lang="en-US" dirty="0">
                <a:solidFill>
                  <a:schemeClr val="tx1"/>
                </a:solidFill>
                <a:effectLst/>
                <a:latin typeface="+mj-lt"/>
                <a:ea typeface="Times New Roman" panose="02020603050405020304" pitchFamily="18" charset="0"/>
              </a:rPr>
              <a:t>Participation in Peak Health is strictly voluntary.  If you do not wish to participate, fail to complete the enrollment requirements by the noted deadlines, or fail to meet ongoing participation requirements, you will default to the full employee cost-share premiums.  The deadline for the incentive credit is the 15</a:t>
            </a:r>
            <a:r>
              <a:rPr lang="en-US" baseline="30000" dirty="0">
                <a:solidFill>
                  <a:schemeClr val="tx1"/>
                </a:solidFill>
                <a:effectLst/>
                <a:latin typeface="+mj-lt"/>
                <a:ea typeface="Times New Roman" panose="02020603050405020304" pitchFamily="18" charset="0"/>
              </a:rPr>
              <a:t>th</a:t>
            </a:r>
            <a:r>
              <a:rPr lang="en-US" dirty="0">
                <a:solidFill>
                  <a:schemeClr val="tx1"/>
                </a:solidFill>
                <a:effectLst/>
                <a:latin typeface="+mj-lt"/>
                <a:ea typeface="Times New Roman" panose="02020603050405020304" pitchFamily="18" charset="0"/>
              </a:rPr>
              <a:t> of each month.</a:t>
            </a:r>
            <a:endParaRPr lang="en-US" sz="1100" dirty="0">
              <a:solidFill>
                <a:schemeClr val="tx1"/>
              </a:solidFill>
              <a:highlight>
                <a:srgbClr val="FFFF00"/>
              </a:highlight>
              <a:latin typeface="+mj-lt"/>
            </a:endParaRPr>
          </a:p>
        </p:txBody>
      </p:sp>
      <p:sp>
        <p:nvSpPr>
          <p:cNvPr id="5" name="TextBox 4">
            <a:extLst>
              <a:ext uri="{FF2B5EF4-FFF2-40B4-BE49-F238E27FC236}">
                <a16:creationId xmlns:a16="http://schemas.microsoft.com/office/drawing/2014/main" id="{4EB1D796-F477-47D9-E987-0DF5C3F882AA}"/>
              </a:ext>
            </a:extLst>
          </p:cNvPr>
          <p:cNvSpPr txBox="1"/>
          <p:nvPr/>
        </p:nvSpPr>
        <p:spPr>
          <a:xfrm>
            <a:off x="7997814" y="5596682"/>
            <a:ext cx="4863662" cy="261610"/>
          </a:xfrm>
          <a:prstGeom prst="rect">
            <a:avLst/>
          </a:prstGeom>
          <a:noFill/>
        </p:spPr>
        <p:txBody>
          <a:bodyPr wrap="square" rtlCol="0">
            <a:spAutoFit/>
          </a:bodyPr>
          <a:lstStyle/>
          <a:p>
            <a:r>
              <a:rPr lang="en-US" sz="1100" dirty="0"/>
              <a:t>*Employees can upload qualifying lab work already completed</a:t>
            </a:r>
          </a:p>
        </p:txBody>
      </p:sp>
    </p:spTree>
    <p:extLst>
      <p:ext uri="{BB962C8B-B14F-4D97-AF65-F5344CB8AC3E}">
        <p14:creationId xmlns:p14="http://schemas.microsoft.com/office/powerpoint/2010/main" val="2750009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13" name="Google Shape;434;gf7c9646958_0_7">
            <a:extLst>
              <a:ext uri="{FF2B5EF4-FFF2-40B4-BE49-F238E27FC236}">
                <a16:creationId xmlns:a16="http://schemas.microsoft.com/office/drawing/2014/main" id="{B0B81816-FCD5-9991-A133-57503EB1BA58}"/>
              </a:ext>
            </a:extLst>
          </p:cNvPr>
          <p:cNvSpPr/>
          <p:nvPr/>
        </p:nvSpPr>
        <p:spPr>
          <a:xfrm>
            <a:off x="8501204" y="3312559"/>
            <a:ext cx="3268301" cy="2841179"/>
          </a:xfrm>
          <a:prstGeom prst="roundRect">
            <a:avLst>
              <a:gd name="adj" fmla="val 4151"/>
            </a:avLst>
          </a:prstGeom>
          <a:solidFill>
            <a:srgbClr val="F2F2F2"/>
          </a:solidFill>
          <a:ln>
            <a:noFill/>
          </a:ln>
        </p:spPr>
        <p:txBody>
          <a:bodyPr spcFirstLastPara="1" wrap="square" lIns="91425" tIns="91425" rIns="91425" bIns="91425" anchor="t" anchorCtr="0">
            <a:noAutofit/>
          </a:bodyPr>
          <a:lstStyle/>
          <a:p>
            <a:pPr marL="0" marR="0" lvl="0" indent="0" algn="ctr" rtl="0">
              <a:lnSpc>
                <a:spcPct val="135294"/>
              </a:lnSpc>
              <a:spcBef>
                <a:spcPts val="300"/>
              </a:spcBef>
              <a:spcAft>
                <a:spcPts val="0"/>
              </a:spcAft>
              <a:buClr>
                <a:srgbClr val="000000"/>
              </a:buClr>
              <a:buSzPts val="1500"/>
              <a:buFont typeface="Arial"/>
              <a:buNone/>
            </a:pPr>
            <a:endParaRPr sz="12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p:txBody>
      </p:sp>
      <p:sp>
        <p:nvSpPr>
          <p:cNvPr id="427" name="Google Shape;427;gf7c9646958_0_7"/>
          <p:cNvSpPr/>
          <p:nvPr/>
        </p:nvSpPr>
        <p:spPr>
          <a:xfrm>
            <a:off x="-1" y="7326642"/>
            <a:ext cx="13716000" cy="457200"/>
          </a:xfrm>
          <a:prstGeom prst="rect">
            <a:avLst/>
          </a:prstGeom>
          <a:solidFill>
            <a:srgbClr val="008189">
              <a:alpha val="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sp>
        <p:nvSpPr>
          <p:cNvPr id="428" name="Google Shape;428;gf7c9646958_0_7"/>
          <p:cNvSpPr/>
          <p:nvPr/>
        </p:nvSpPr>
        <p:spPr>
          <a:xfrm>
            <a:off x="-2" y="-32356"/>
            <a:ext cx="13716000" cy="663000"/>
          </a:xfrm>
          <a:prstGeom prst="rect">
            <a:avLst/>
          </a:prstGeom>
          <a:gradFill>
            <a:gsLst>
              <a:gs pos="0">
                <a:srgbClr val="F5F7FC"/>
              </a:gs>
              <a:gs pos="100000">
                <a:srgbClr val="008189"/>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pic>
        <p:nvPicPr>
          <p:cNvPr id="429" name="Google Shape;429;gf7c9646958_0_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5160" y="179070"/>
            <a:ext cx="1206501" cy="295107"/>
          </a:xfrm>
          <a:prstGeom prst="rect">
            <a:avLst/>
          </a:prstGeom>
          <a:noFill/>
          <a:ln>
            <a:noFill/>
          </a:ln>
        </p:spPr>
      </p:pic>
      <p:sp>
        <p:nvSpPr>
          <p:cNvPr id="430" name="Google Shape;430;gf7c9646958_0_7"/>
          <p:cNvSpPr txBox="1"/>
          <p:nvPr/>
        </p:nvSpPr>
        <p:spPr>
          <a:xfrm>
            <a:off x="12136437" y="8458333"/>
            <a:ext cx="19179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Open Enrollment 2023</a:t>
            </a:r>
            <a:endParaRPr sz="1200" b="1"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p:txBody>
      </p:sp>
      <p:sp>
        <p:nvSpPr>
          <p:cNvPr id="431" name="Google Shape;431;gf7c9646958_0_7"/>
          <p:cNvSpPr txBox="1">
            <a:spLocks noGrp="1"/>
          </p:cNvSpPr>
          <p:nvPr>
            <p:ph type="sldNum" idx="12"/>
          </p:nvPr>
        </p:nvSpPr>
        <p:spPr>
          <a:xfrm>
            <a:off x="13095363" y="7370034"/>
            <a:ext cx="461400" cy="413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350"/>
              <a:buFont typeface="Arial"/>
              <a:buNone/>
            </a:pPr>
            <a:fld id="{00000000-1234-1234-1234-123412341234}" type="slidenum">
              <a:rPr lang="en-US"/>
              <a:t>14</a:t>
            </a:fld>
            <a:endParaRPr dirty="0"/>
          </a:p>
        </p:txBody>
      </p:sp>
      <p:sp>
        <p:nvSpPr>
          <p:cNvPr id="432" name="Google Shape;432;gf7c9646958_0_7"/>
          <p:cNvSpPr/>
          <p:nvPr/>
        </p:nvSpPr>
        <p:spPr>
          <a:xfrm>
            <a:off x="9978788" y="1576906"/>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74"/>
              <a:buFont typeface="Arial"/>
              <a:buNone/>
            </a:pPr>
            <a:endParaRPr sz="2074" b="0" i="0" u="none" strike="noStrike" cap="none" dirty="0">
              <a:solidFill>
                <a:schemeClr val="dk1"/>
              </a:solidFill>
              <a:latin typeface="Calibri"/>
              <a:ea typeface="Calibri"/>
              <a:cs typeface="Calibri"/>
              <a:sym typeface="Calibri"/>
            </a:endParaRPr>
          </a:p>
        </p:txBody>
      </p:sp>
      <p:sp>
        <p:nvSpPr>
          <p:cNvPr id="433" name="Google Shape;433;gf7c9646958_0_7"/>
          <p:cNvSpPr txBox="1">
            <a:spLocks noGrp="1"/>
          </p:cNvSpPr>
          <p:nvPr>
            <p:ph type="title"/>
          </p:nvPr>
        </p:nvSpPr>
        <p:spPr>
          <a:xfrm>
            <a:off x="496575" y="857250"/>
            <a:ext cx="11979000" cy="839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4000"/>
              <a:buFont typeface="Helvetica Neue"/>
              <a:buNone/>
            </a:pPr>
            <a:r>
              <a:rPr lang="en-US" sz="3500" b="1" dirty="0">
                <a:solidFill>
                  <a:srgbClr val="3F3F3F"/>
                </a:solidFill>
                <a:latin typeface="Arial" panose="020B0604020202020204" pitchFamily="34" charset="0"/>
                <a:ea typeface="Helvetica Neue"/>
                <a:cs typeface="Arial" panose="020B0604020202020204" pitchFamily="34" charset="0"/>
                <a:sym typeface="Helvetica Neue"/>
              </a:rPr>
              <a:t>Wellness Credit – New Enrollees</a:t>
            </a:r>
            <a:endParaRPr sz="3500" b="1" dirty="0"/>
          </a:p>
        </p:txBody>
      </p:sp>
      <p:pic>
        <p:nvPicPr>
          <p:cNvPr id="2" name="Picture 1" descr="A close up of a person&#10;&#10;Description automatically generated with medium confidence">
            <a:extLst>
              <a:ext uri="{FF2B5EF4-FFF2-40B4-BE49-F238E27FC236}">
                <a16:creationId xmlns:a16="http://schemas.microsoft.com/office/drawing/2014/main" id="{C55F5B68-7813-0692-8776-A5B218B36D8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05700" y="630644"/>
            <a:ext cx="6210300" cy="1767840"/>
          </a:xfrm>
          <a:prstGeom prst="rect">
            <a:avLst/>
          </a:prstGeom>
        </p:spPr>
      </p:pic>
      <p:sp>
        <p:nvSpPr>
          <p:cNvPr id="4" name="Google Shape;256;p3">
            <a:extLst>
              <a:ext uri="{FF2B5EF4-FFF2-40B4-BE49-F238E27FC236}">
                <a16:creationId xmlns:a16="http://schemas.microsoft.com/office/drawing/2014/main" id="{4DC15EBA-91AC-4452-F15E-406955AEAD6C}"/>
              </a:ext>
            </a:extLst>
          </p:cNvPr>
          <p:cNvSpPr txBox="1"/>
          <p:nvPr/>
        </p:nvSpPr>
        <p:spPr>
          <a:xfrm>
            <a:off x="793785" y="2077190"/>
            <a:ext cx="5061670" cy="672402"/>
          </a:xfrm>
          <a:prstGeom prst="rect">
            <a:avLst/>
          </a:prstGeom>
          <a:solidFill>
            <a:srgbClr val="008C99"/>
          </a:solidFill>
          <a:ln>
            <a:noFill/>
          </a:ln>
        </p:spPr>
        <p:txBody>
          <a:bodyPr spcFirstLastPara="1" wrap="square" lIns="90750" tIns="90750" rIns="90750" bIns="9075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2000" b="1" i="0" u="none" strike="noStrike" cap="none" dirty="0">
                <a:solidFill>
                  <a:schemeClr val="lt1"/>
                </a:solidFill>
                <a:latin typeface="Arial" panose="020B0604020202020204" pitchFamily="34" charset="0"/>
                <a:ea typeface="Helvetica Neue"/>
                <a:cs typeface="Arial" panose="020B0604020202020204" pitchFamily="34" charset="0"/>
                <a:sym typeface="Helvetica Neue"/>
              </a:rPr>
              <a:t>New Enrollees</a:t>
            </a:r>
          </a:p>
          <a:p>
            <a:pPr marL="0" marR="0" lvl="0" indent="0" algn="ctr" rtl="0">
              <a:lnSpc>
                <a:spcPct val="100000"/>
              </a:lnSpc>
              <a:spcBef>
                <a:spcPts val="0"/>
              </a:spcBef>
              <a:spcAft>
                <a:spcPts val="0"/>
              </a:spcAft>
              <a:buClr>
                <a:srgbClr val="000000"/>
              </a:buClr>
              <a:buSzPts val="1600"/>
              <a:buFont typeface="Arial"/>
              <a:buNone/>
            </a:pPr>
            <a:r>
              <a:rPr lang="en-US" sz="2000" b="1" i="0" u="none" strike="noStrike" cap="none" dirty="0">
                <a:solidFill>
                  <a:schemeClr val="lt1"/>
                </a:solidFill>
                <a:latin typeface="Arial" panose="020B0604020202020204" pitchFamily="34" charset="0"/>
                <a:ea typeface="Helvetica Neue"/>
                <a:cs typeface="Arial" panose="020B0604020202020204" pitchFamily="34" charset="0"/>
                <a:sym typeface="Helvetica Neue"/>
              </a:rPr>
              <a:t>(Open Enrollment &amp; New Hires)</a:t>
            </a:r>
            <a:endParaRPr sz="2000" b="1" i="0" u="none" strike="noStrike" cap="none" dirty="0">
              <a:solidFill>
                <a:schemeClr val="lt1"/>
              </a:solidFill>
              <a:latin typeface="Arial" panose="020B0604020202020204" pitchFamily="34" charset="0"/>
              <a:ea typeface="Helvetica Neue"/>
              <a:cs typeface="Arial" panose="020B0604020202020204" pitchFamily="34" charset="0"/>
              <a:sym typeface="Helvetica Neue"/>
            </a:endParaRPr>
          </a:p>
        </p:txBody>
      </p:sp>
      <p:sp>
        <p:nvSpPr>
          <p:cNvPr id="5" name="Google Shape;258;p3">
            <a:extLst>
              <a:ext uri="{FF2B5EF4-FFF2-40B4-BE49-F238E27FC236}">
                <a16:creationId xmlns:a16="http://schemas.microsoft.com/office/drawing/2014/main" id="{11341D13-88C5-CB21-5458-37CB0FA37880}"/>
              </a:ext>
            </a:extLst>
          </p:cNvPr>
          <p:cNvSpPr txBox="1"/>
          <p:nvPr/>
        </p:nvSpPr>
        <p:spPr>
          <a:xfrm>
            <a:off x="767763" y="2773422"/>
            <a:ext cx="6413430" cy="4596612"/>
          </a:xfrm>
          <a:prstGeom prst="rect">
            <a:avLst/>
          </a:prstGeom>
          <a:noFill/>
          <a:ln>
            <a:noFill/>
          </a:ln>
        </p:spPr>
        <p:txBody>
          <a:bodyPr spcFirstLastPara="1" wrap="square" lIns="90750" tIns="90750" rIns="90750" bIns="90750" anchor="t" anchorCtr="0">
            <a:noAutofit/>
          </a:bodyPr>
          <a:lstStyle/>
          <a:p>
            <a:pPr marL="285750" indent="-266700">
              <a:lnSpc>
                <a:spcPct val="133000"/>
              </a:lnSpc>
              <a:spcBef>
                <a:spcPts val="300"/>
              </a:spcBef>
              <a:buClr>
                <a:srgbClr val="3F3F3F"/>
              </a:buClr>
              <a:buSzPts val="1400"/>
              <a:buFont typeface="Arial"/>
              <a:buChar char="•"/>
            </a:pPr>
            <a:r>
              <a:rPr lang="en-US" sz="14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For the first 90 days, you will receive the $75 monthly / $34.62 per pay period  wellness credit. </a:t>
            </a:r>
          </a:p>
          <a:p>
            <a:pPr marL="285750" indent="-266700">
              <a:lnSpc>
                <a:spcPct val="133000"/>
              </a:lnSpc>
              <a:spcBef>
                <a:spcPts val="300"/>
              </a:spcBef>
              <a:buClr>
                <a:srgbClr val="3F3F3F"/>
              </a:buClr>
              <a:buSzPts val="1400"/>
              <a:buFont typeface="Arial"/>
              <a:buChar char="•"/>
            </a:pPr>
            <a:r>
              <a:rPr lang="en-US" dirty="0">
                <a:solidFill>
                  <a:srgbClr val="3F3F3F"/>
                </a:solidFill>
                <a:latin typeface="Arial" panose="020B0604020202020204" pitchFamily="34" charset="0"/>
                <a:ea typeface="Helvetica Neue"/>
                <a:cs typeface="Arial" panose="020B0604020202020204" pitchFamily="34" charset="0"/>
                <a:sym typeface="Helvetica Neue"/>
              </a:rPr>
              <a:t>During this 90 days, you will have to time to register on the portal, complete the </a:t>
            </a:r>
            <a:r>
              <a:rPr lang="en-US" sz="14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Health Risk Assessment, Labs and Nurse Visit</a:t>
            </a:r>
          </a:p>
          <a:p>
            <a:pPr marL="285750" indent="-266700">
              <a:lnSpc>
                <a:spcPct val="133000"/>
              </a:lnSpc>
              <a:spcBef>
                <a:spcPts val="300"/>
              </a:spcBef>
              <a:buClr>
                <a:srgbClr val="3F3F3F"/>
              </a:buClr>
              <a:buSzPts val="1400"/>
              <a:buFont typeface="Arial"/>
              <a:buChar char="•"/>
            </a:pPr>
            <a:r>
              <a:rPr lang="en-US" dirty="0">
                <a:solidFill>
                  <a:srgbClr val="3F3F3F"/>
                </a:solidFill>
                <a:latin typeface="Arial" panose="020B0604020202020204" pitchFamily="34" charset="0"/>
                <a:ea typeface="Helvetica Neue"/>
                <a:cs typeface="Arial" panose="020B0604020202020204" pitchFamily="34" charset="0"/>
                <a:sym typeface="Helvetica Neue"/>
              </a:rPr>
              <a:t>To receive the wellness credit after 90 days, you must have completed all 4 steps. </a:t>
            </a:r>
          </a:p>
          <a:p>
            <a:pPr marL="285750" indent="-266700">
              <a:lnSpc>
                <a:spcPct val="133000"/>
              </a:lnSpc>
              <a:spcBef>
                <a:spcPts val="300"/>
              </a:spcBef>
              <a:buClr>
                <a:srgbClr val="3F3F3F"/>
              </a:buClr>
              <a:buSzPts val="1400"/>
              <a:buFont typeface="Arial"/>
              <a:buChar char="•"/>
            </a:pPr>
            <a:r>
              <a:rPr lang="en-US" sz="14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You may start receiving the $75 monthly wellness credit the first of the month following completion of all 4 steps, even after the 90-day grace period.   The deadline for completion is the 15</a:t>
            </a:r>
            <a:r>
              <a:rPr lang="en-US" sz="1400" b="0" i="0" u="none" strike="noStrike" cap="none" baseline="30000" dirty="0">
                <a:solidFill>
                  <a:srgbClr val="3F3F3F"/>
                </a:solidFill>
                <a:latin typeface="Arial" panose="020B0604020202020204" pitchFamily="34" charset="0"/>
                <a:ea typeface="Helvetica Neue"/>
                <a:cs typeface="Arial" panose="020B0604020202020204" pitchFamily="34" charset="0"/>
                <a:sym typeface="Helvetica Neue"/>
              </a:rPr>
              <a:t>th</a:t>
            </a:r>
            <a:r>
              <a:rPr lang="en-US" sz="14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 of each  month.</a:t>
            </a:r>
          </a:p>
        </p:txBody>
      </p:sp>
      <p:pic>
        <p:nvPicPr>
          <p:cNvPr id="8" name="Graphic 7" descr="Flip calendar with solid fill">
            <a:extLst>
              <a:ext uri="{FF2B5EF4-FFF2-40B4-BE49-F238E27FC236}">
                <a16:creationId xmlns:a16="http://schemas.microsoft.com/office/drawing/2014/main" id="{85145E79-023F-792E-B57C-A24C21F4B9D5}"/>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387493" y="2936845"/>
            <a:ext cx="3487389" cy="3487389"/>
          </a:xfrm>
          <a:prstGeom prst="rect">
            <a:avLst/>
          </a:prstGeom>
        </p:spPr>
      </p:pic>
      <p:sp>
        <p:nvSpPr>
          <p:cNvPr id="12" name="TextBox 11">
            <a:extLst>
              <a:ext uri="{FF2B5EF4-FFF2-40B4-BE49-F238E27FC236}">
                <a16:creationId xmlns:a16="http://schemas.microsoft.com/office/drawing/2014/main" id="{49D4CA17-3023-5F75-E05A-2BFB2FB40026}"/>
              </a:ext>
            </a:extLst>
          </p:cNvPr>
          <p:cNvSpPr txBox="1"/>
          <p:nvPr/>
        </p:nvSpPr>
        <p:spPr>
          <a:xfrm>
            <a:off x="9157939" y="4782077"/>
            <a:ext cx="1946495" cy="646331"/>
          </a:xfrm>
          <a:prstGeom prst="rect">
            <a:avLst/>
          </a:prstGeom>
          <a:noFill/>
        </p:spPr>
        <p:txBody>
          <a:bodyPr wrap="square" rtlCol="0">
            <a:spAutoFit/>
          </a:bodyPr>
          <a:lstStyle/>
          <a:p>
            <a:r>
              <a:rPr lang="en-US" sz="3600" b="1" u="sng" dirty="0">
                <a:solidFill>
                  <a:srgbClr val="008C99"/>
                </a:solidFill>
              </a:rPr>
              <a:t>90 days</a:t>
            </a:r>
          </a:p>
        </p:txBody>
      </p:sp>
      <p:sp>
        <p:nvSpPr>
          <p:cNvPr id="6" name="TextBox 5">
            <a:extLst>
              <a:ext uri="{FF2B5EF4-FFF2-40B4-BE49-F238E27FC236}">
                <a16:creationId xmlns:a16="http://schemas.microsoft.com/office/drawing/2014/main" id="{07CFE314-B87A-1D03-DC14-32FEDFEA74D7}"/>
              </a:ext>
            </a:extLst>
          </p:cNvPr>
          <p:cNvSpPr txBox="1"/>
          <p:nvPr/>
        </p:nvSpPr>
        <p:spPr>
          <a:xfrm>
            <a:off x="537603" y="6440835"/>
            <a:ext cx="12557760" cy="738664"/>
          </a:xfrm>
          <a:prstGeom prst="rect">
            <a:avLst/>
          </a:prstGeom>
          <a:noFill/>
        </p:spPr>
        <p:txBody>
          <a:bodyPr wrap="square" rtlCol="0">
            <a:spAutoFit/>
          </a:bodyPr>
          <a:lstStyle/>
          <a:p>
            <a:r>
              <a:rPr lang="en-US" dirty="0">
                <a:solidFill>
                  <a:schemeClr val="tx1"/>
                </a:solidFill>
                <a:effectLst/>
                <a:latin typeface="+mj-lt"/>
                <a:ea typeface="Times New Roman" panose="02020603050405020304" pitchFamily="18" charset="0"/>
              </a:rPr>
              <a:t>Participation in Peak Health is strictly voluntary.  If you do not wish to participate, fail to complete the enrollment requirements by the noted deadlines, or fail to meet ongoing participation requirements, you will default to the full employee cost-share premiums.  The deadline for the incentive credit is the 15</a:t>
            </a:r>
            <a:r>
              <a:rPr lang="en-US" baseline="30000" dirty="0">
                <a:solidFill>
                  <a:schemeClr val="tx1"/>
                </a:solidFill>
                <a:effectLst/>
                <a:latin typeface="+mj-lt"/>
                <a:ea typeface="Times New Roman" panose="02020603050405020304" pitchFamily="18" charset="0"/>
              </a:rPr>
              <a:t>th</a:t>
            </a:r>
            <a:r>
              <a:rPr lang="en-US" dirty="0">
                <a:solidFill>
                  <a:schemeClr val="tx1"/>
                </a:solidFill>
                <a:effectLst/>
                <a:latin typeface="+mj-lt"/>
                <a:ea typeface="Times New Roman" panose="02020603050405020304" pitchFamily="18" charset="0"/>
              </a:rPr>
              <a:t> of each month.</a:t>
            </a:r>
            <a:endParaRPr lang="en-US" sz="1100" dirty="0">
              <a:solidFill>
                <a:schemeClr val="tx1"/>
              </a:solidFill>
              <a:highlight>
                <a:srgbClr val="FFFF00"/>
              </a:highlight>
              <a:latin typeface="+mj-lt"/>
            </a:endParaRPr>
          </a:p>
        </p:txBody>
      </p:sp>
    </p:spTree>
    <p:extLst>
      <p:ext uri="{BB962C8B-B14F-4D97-AF65-F5344CB8AC3E}">
        <p14:creationId xmlns:p14="http://schemas.microsoft.com/office/powerpoint/2010/main" val="540589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gf7c9646958_0_7"/>
          <p:cNvSpPr/>
          <p:nvPr/>
        </p:nvSpPr>
        <p:spPr>
          <a:xfrm>
            <a:off x="-1" y="7326642"/>
            <a:ext cx="13716000" cy="457200"/>
          </a:xfrm>
          <a:prstGeom prst="rect">
            <a:avLst/>
          </a:prstGeom>
          <a:solidFill>
            <a:srgbClr val="008189">
              <a:alpha val="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sp>
        <p:nvSpPr>
          <p:cNvPr id="428" name="Google Shape;428;gf7c9646958_0_7"/>
          <p:cNvSpPr/>
          <p:nvPr/>
        </p:nvSpPr>
        <p:spPr>
          <a:xfrm>
            <a:off x="-2" y="-32356"/>
            <a:ext cx="13716000" cy="663000"/>
          </a:xfrm>
          <a:prstGeom prst="rect">
            <a:avLst/>
          </a:prstGeom>
          <a:gradFill>
            <a:gsLst>
              <a:gs pos="0">
                <a:srgbClr val="F5F7FC"/>
              </a:gs>
              <a:gs pos="100000">
                <a:srgbClr val="008189"/>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pic>
        <p:nvPicPr>
          <p:cNvPr id="429" name="Google Shape;429;gf7c9646958_0_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5160" y="179070"/>
            <a:ext cx="1206501" cy="295107"/>
          </a:xfrm>
          <a:prstGeom prst="rect">
            <a:avLst/>
          </a:prstGeom>
          <a:noFill/>
          <a:ln>
            <a:noFill/>
          </a:ln>
        </p:spPr>
      </p:pic>
      <p:sp>
        <p:nvSpPr>
          <p:cNvPr id="430" name="Google Shape;430;gf7c9646958_0_7"/>
          <p:cNvSpPr txBox="1"/>
          <p:nvPr/>
        </p:nvSpPr>
        <p:spPr>
          <a:xfrm>
            <a:off x="12136437" y="8458333"/>
            <a:ext cx="19179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Open Enrollment 2023</a:t>
            </a:r>
            <a:endParaRPr sz="1200" b="1"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p:txBody>
      </p:sp>
      <p:sp>
        <p:nvSpPr>
          <p:cNvPr id="431" name="Google Shape;431;gf7c9646958_0_7"/>
          <p:cNvSpPr txBox="1">
            <a:spLocks noGrp="1"/>
          </p:cNvSpPr>
          <p:nvPr>
            <p:ph type="sldNum" idx="12"/>
          </p:nvPr>
        </p:nvSpPr>
        <p:spPr>
          <a:xfrm>
            <a:off x="13095363" y="7370034"/>
            <a:ext cx="461400" cy="413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350"/>
              <a:buFont typeface="Arial"/>
              <a:buNone/>
            </a:pPr>
            <a:fld id="{00000000-1234-1234-1234-123412341234}" type="slidenum">
              <a:rPr lang="en-US"/>
              <a:t>15</a:t>
            </a:fld>
            <a:endParaRPr dirty="0"/>
          </a:p>
        </p:txBody>
      </p:sp>
      <p:sp>
        <p:nvSpPr>
          <p:cNvPr id="432" name="Google Shape;432;gf7c9646958_0_7"/>
          <p:cNvSpPr/>
          <p:nvPr/>
        </p:nvSpPr>
        <p:spPr>
          <a:xfrm>
            <a:off x="9978788" y="1576906"/>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74"/>
              <a:buFont typeface="Arial"/>
              <a:buNone/>
            </a:pPr>
            <a:endParaRPr sz="2074" b="0" i="0" u="none" strike="noStrike" cap="none" dirty="0">
              <a:solidFill>
                <a:schemeClr val="dk1"/>
              </a:solidFill>
              <a:latin typeface="Calibri"/>
              <a:ea typeface="Calibri"/>
              <a:cs typeface="Calibri"/>
              <a:sym typeface="Calibri"/>
            </a:endParaRPr>
          </a:p>
        </p:txBody>
      </p:sp>
      <p:sp>
        <p:nvSpPr>
          <p:cNvPr id="433" name="Google Shape;433;gf7c9646958_0_7"/>
          <p:cNvSpPr txBox="1">
            <a:spLocks noGrp="1"/>
          </p:cNvSpPr>
          <p:nvPr>
            <p:ph type="title"/>
          </p:nvPr>
        </p:nvSpPr>
        <p:spPr>
          <a:xfrm>
            <a:off x="496575" y="857250"/>
            <a:ext cx="11979000" cy="839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4000"/>
              <a:buFont typeface="Helvetica Neue"/>
              <a:buNone/>
            </a:pPr>
            <a:r>
              <a:rPr lang="en-US" sz="3500" b="1" dirty="0">
                <a:solidFill>
                  <a:srgbClr val="3F3F3F"/>
                </a:solidFill>
                <a:latin typeface="Arial" panose="020B0604020202020204" pitchFamily="34" charset="0"/>
                <a:ea typeface="Helvetica Neue"/>
                <a:cs typeface="Arial" panose="020B0604020202020204" pitchFamily="34" charset="0"/>
                <a:sym typeface="Helvetica Neue"/>
              </a:rPr>
              <a:t>Peak Health Program – How to Register</a:t>
            </a:r>
            <a:endParaRPr sz="3500" b="1" dirty="0"/>
          </a:p>
        </p:txBody>
      </p:sp>
      <p:sp>
        <p:nvSpPr>
          <p:cNvPr id="434" name="Google Shape;434;gf7c9646958_0_7"/>
          <p:cNvSpPr/>
          <p:nvPr/>
        </p:nvSpPr>
        <p:spPr>
          <a:xfrm>
            <a:off x="865877" y="1881706"/>
            <a:ext cx="7245345" cy="4401044"/>
          </a:xfrm>
          <a:prstGeom prst="roundRect">
            <a:avLst>
              <a:gd name="adj" fmla="val 4151"/>
            </a:avLst>
          </a:prstGeom>
          <a:solidFill>
            <a:srgbClr val="F2F2F2"/>
          </a:solidFill>
          <a:ln>
            <a:noFill/>
          </a:ln>
        </p:spPr>
        <p:txBody>
          <a:bodyPr spcFirstLastPara="1" wrap="square" lIns="91425" tIns="91425" rIns="91425" bIns="91425" anchor="t" anchorCtr="0">
            <a:noAutofit/>
          </a:bodyPr>
          <a:lstStyle/>
          <a:p>
            <a:pPr marL="342900" marR="0" lvl="0" indent="-342900" algn="l">
              <a:lnSpc>
                <a:spcPct val="115000"/>
              </a:lnSpc>
              <a:spcBef>
                <a:spcPts val="0"/>
              </a:spcBef>
              <a:spcAft>
                <a:spcPts val="0"/>
              </a:spcAft>
              <a:buFont typeface="+mj-lt"/>
              <a:buAutoNum type="arabicPeriod"/>
            </a:pPr>
            <a:r>
              <a:rPr lang="en-US" sz="1600" dirty="0">
                <a:effectLst/>
              </a:rPr>
              <a:t>Go to </a:t>
            </a:r>
            <a:r>
              <a:rPr lang="en-US" sz="1600" u="sng" dirty="0">
                <a:effectLst/>
                <a:hlinkClick r:id="rId4"/>
              </a:rPr>
              <a:t>www.peak-health.net/wellness</a:t>
            </a:r>
            <a:r>
              <a:rPr lang="en-US" sz="1600" dirty="0">
                <a:effectLst/>
              </a:rPr>
              <a:t> </a:t>
            </a:r>
          </a:p>
          <a:p>
            <a:pPr marL="342900" marR="0" lvl="0" indent="-342900" algn="l">
              <a:lnSpc>
                <a:spcPct val="115000"/>
              </a:lnSpc>
              <a:spcBef>
                <a:spcPts val="0"/>
              </a:spcBef>
              <a:spcAft>
                <a:spcPts val="0"/>
              </a:spcAft>
              <a:buFont typeface="+mj-lt"/>
              <a:buAutoNum type="arabicPeriod"/>
            </a:pPr>
            <a:r>
              <a:rPr lang="en-US" sz="1600" dirty="0">
                <a:effectLst/>
              </a:rPr>
              <a:t>Click </a:t>
            </a:r>
            <a:r>
              <a:rPr lang="en-US" sz="1600" b="1" dirty="0">
                <a:effectLst/>
              </a:rPr>
              <a:t>Register</a:t>
            </a:r>
            <a:r>
              <a:rPr lang="en-US" sz="1600" dirty="0">
                <a:effectLst/>
              </a:rPr>
              <a:t> under </a:t>
            </a:r>
            <a:r>
              <a:rPr lang="en-US" sz="1600" b="1" dirty="0">
                <a:effectLst/>
              </a:rPr>
              <a:t>New Users</a:t>
            </a:r>
            <a:r>
              <a:rPr lang="en-US" sz="1600" dirty="0">
                <a:effectLst/>
              </a:rPr>
              <a:t>, then read and accept the Program Acknowledgment Form</a:t>
            </a:r>
          </a:p>
          <a:p>
            <a:pPr marL="342900" marR="0" lvl="0" indent="-342900" algn="l">
              <a:lnSpc>
                <a:spcPct val="115000"/>
              </a:lnSpc>
              <a:spcBef>
                <a:spcPts val="0"/>
              </a:spcBef>
              <a:spcAft>
                <a:spcPts val="800"/>
              </a:spcAft>
              <a:buFont typeface="+mj-lt"/>
              <a:buAutoNum type="arabicPeriod"/>
            </a:pPr>
            <a:r>
              <a:rPr lang="en-US" sz="1600" dirty="0">
                <a:effectLst/>
              </a:rPr>
              <a:t>Enter your Peak Health Username:</a:t>
            </a:r>
          </a:p>
          <a:p>
            <a:r>
              <a:rPr lang="en-US" sz="1600" b="0" i="0" u="none" strike="noStrike" baseline="0" dirty="0">
                <a:solidFill>
                  <a:srgbClr val="FF0000"/>
                </a:solidFill>
                <a:latin typeface="+mj-lt"/>
              </a:rPr>
              <a:t>“nm” then your PlanSource ID </a:t>
            </a:r>
            <a:r>
              <a:rPr lang="en-US" sz="1600" b="0" i="0" u="none" strike="noStrike" baseline="0" dirty="0">
                <a:solidFill>
                  <a:schemeClr val="tx1"/>
                </a:solidFill>
                <a:latin typeface="+mj-lt"/>
              </a:rPr>
              <a:t>(the first letter of your first name, the first 6 letters of your last name, and the last 4 digits of your Social Security number) e.g. nmsanders6789 </a:t>
            </a:r>
          </a:p>
          <a:p>
            <a:endParaRPr lang="en-US" sz="1600" b="0" i="0" u="none" strike="noStrike" baseline="0" dirty="0">
              <a:solidFill>
                <a:schemeClr val="tx1"/>
              </a:solidFill>
              <a:latin typeface="+mj-lt"/>
            </a:endParaRPr>
          </a:p>
          <a:p>
            <a:pPr marL="342900" marR="0" lvl="0" indent="-342900" algn="l">
              <a:lnSpc>
                <a:spcPct val="115000"/>
              </a:lnSpc>
              <a:spcBef>
                <a:spcPts val="0"/>
              </a:spcBef>
              <a:spcAft>
                <a:spcPts val="0"/>
              </a:spcAft>
              <a:buFont typeface="+mj-lt"/>
              <a:buAutoNum type="arabicPeriod" startAt="4"/>
            </a:pPr>
            <a:r>
              <a:rPr lang="en-US" sz="1600" dirty="0">
                <a:effectLst/>
              </a:rPr>
              <a:t>Enter your </a:t>
            </a:r>
            <a:r>
              <a:rPr lang="en-US" sz="1600" b="1" dirty="0">
                <a:effectLst/>
              </a:rPr>
              <a:t>date of birth </a:t>
            </a:r>
            <a:r>
              <a:rPr lang="en-US" sz="1600" dirty="0">
                <a:effectLst/>
              </a:rPr>
              <a:t>(for verification purposes)</a:t>
            </a:r>
          </a:p>
          <a:p>
            <a:pPr marL="342900" marR="0" lvl="0" indent="-342900" algn="l">
              <a:lnSpc>
                <a:spcPct val="115000"/>
              </a:lnSpc>
              <a:spcBef>
                <a:spcPts val="0"/>
              </a:spcBef>
              <a:spcAft>
                <a:spcPts val="0"/>
              </a:spcAft>
              <a:buFont typeface="+mj-lt"/>
              <a:buAutoNum type="arabicPeriod" startAt="4"/>
            </a:pPr>
            <a:r>
              <a:rPr lang="en-US" sz="1600" dirty="0">
                <a:effectLst/>
              </a:rPr>
              <a:t>Enter your </a:t>
            </a:r>
            <a:r>
              <a:rPr lang="en-US" sz="1600" b="1" dirty="0">
                <a:effectLst/>
              </a:rPr>
              <a:t>work email address</a:t>
            </a:r>
          </a:p>
          <a:p>
            <a:pPr marL="342900" marR="0" lvl="0" indent="-342900" algn="l">
              <a:lnSpc>
                <a:spcPct val="115000"/>
              </a:lnSpc>
              <a:spcBef>
                <a:spcPts val="0"/>
              </a:spcBef>
              <a:spcAft>
                <a:spcPts val="800"/>
              </a:spcAft>
              <a:buFont typeface="+mj-lt"/>
              <a:buAutoNum type="arabicPeriod" startAt="4"/>
            </a:pPr>
            <a:r>
              <a:rPr lang="en-US" sz="1600" dirty="0">
                <a:effectLst/>
              </a:rPr>
              <a:t>Click </a:t>
            </a:r>
            <a:r>
              <a:rPr lang="en-US" sz="1600" b="1" dirty="0">
                <a:effectLst/>
              </a:rPr>
              <a:t>Register</a:t>
            </a:r>
          </a:p>
          <a:p>
            <a:pPr marL="342900" marR="0" algn="l">
              <a:lnSpc>
                <a:spcPct val="115000"/>
              </a:lnSpc>
              <a:spcBef>
                <a:spcPts val="0"/>
              </a:spcBef>
              <a:spcAft>
                <a:spcPts val="800"/>
              </a:spcAft>
            </a:pPr>
            <a:r>
              <a:rPr lang="en-US" sz="1600" dirty="0">
                <a:effectLst/>
              </a:rPr>
              <a:t>If username and date of birth match what is on file, you will be accepted and asked to enter a new password.</a:t>
            </a:r>
          </a:p>
          <a:p>
            <a:pPr marL="342900" marR="0" lvl="0" indent="-342900" algn="l">
              <a:lnSpc>
                <a:spcPct val="115000"/>
              </a:lnSpc>
              <a:spcBef>
                <a:spcPts val="0"/>
              </a:spcBef>
              <a:spcAft>
                <a:spcPts val="800"/>
              </a:spcAft>
              <a:buFont typeface="+mj-lt"/>
              <a:buAutoNum type="arabicPeriod" startAt="4"/>
            </a:pPr>
            <a:r>
              <a:rPr lang="en-US" sz="1600" dirty="0">
                <a:effectLst/>
              </a:rPr>
              <a:t>Click </a:t>
            </a:r>
            <a:r>
              <a:rPr lang="en-US" sz="1600" b="1" dirty="0">
                <a:effectLst/>
              </a:rPr>
              <a:t>Sign In</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984E2667-A46A-21C6-7F84-9A76C868260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229361" y="747228"/>
            <a:ext cx="3486637" cy="933580"/>
          </a:xfrm>
          <a:prstGeom prst="rect">
            <a:avLst/>
          </a:prstGeom>
        </p:spPr>
      </p:pic>
      <p:pic>
        <p:nvPicPr>
          <p:cNvPr id="5" name="Picture 4" descr="A close up of a person&#10;&#10;Description automatically generated with medium confidence">
            <a:extLst>
              <a:ext uri="{FF2B5EF4-FFF2-40B4-BE49-F238E27FC236}">
                <a16:creationId xmlns:a16="http://schemas.microsoft.com/office/drawing/2014/main" id="{83DD970D-AB52-A13A-8474-AF552AE637A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05698" y="5558802"/>
            <a:ext cx="6210300" cy="1767840"/>
          </a:xfrm>
          <a:prstGeom prst="rect">
            <a:avLst/>
          </a:prstGeom>
        </p:spPr>
      </p:pic>
      <p:sp>
        <p:nvSpPr>
          <p:cNvPr id="3" name="Google Shape;617;p25">
            <a:extLst>
              <a:ext uri="{FF2B5EF4-FFF2-40B4-BE49-F238E27FC236}">
                <a16:creationId xmlns:a16="http://schemas.microsoft.com/office/drawing/2014/main" id="{143D277D-4C7C-853F-97E1-22D4E7D58D14}"/>
              </a:ext>
            </a:extLst>
          </p:cNvPr>
          <p:cNvSpPr txBox="1"/>
          <p:nvPr/>
        </p:nvSpPr>
        <p:spPr>
          <a:xfrm>
            <a:off x="8611188" y="2013878"/>
            <a:ext cx="4714875" cy="1014413"/>
          </a:xfrm>
          <a:prstGeom prst="rect">
            <a:avLst/>
          </a:prstGeom>
          <a:noFill/>
          <a:ln>
            <a:noFill/>
          </a:ln>
        </p:spPr>
        <p:txBody>
          <a:bodyPr spcFirstLastPara="1" wrap="square" lIns="123000" tIns="61500" rIns="123000" bIns="61500" anchor="t" anchorCtr="0">
            <a:noAutofit/>
          </a:bodyPr>
          <a:lstStyle/>
          <a:p>
            <a:pPr marL="0" marR="0" lvl="0" indent="0" algn="ctr" rtl="0">
              <a:lnSpc>
                <a:spcPct val="100000"/>
              </a:lnSpc>
              <a:spcBef>
                <a:spcPts val="0"/>
              </a:spcBef>
              <a:spcAft>
                <a:spcPts val="0"/>
              </a:spcAft>
              <a:buClr>
                <a:srgbClr val="2E75B5"/>
              </a:buClr>
              <a:buSzPts val="1489"/>
              <a:buFont typeface="Arial"/>
              <a:buNone/>
            </a:pPr>
            <a:r>
              <a:rPr lang="en-US" sz="2000" b="1" i="0" u="none" strike="noStrike" cap="none" dirty="0">
                <a:solidFill>
                  <a:srgbClr val="595959"/>
                </a:solidFill>
                <a:latin typeface="Arial" panose="020B0604020202020204" pitchFamily="34" charset="0"/>
                <a:ea typeface="Helvetica Neue"/>
                <a:cs typeface="Arial" panose="020B0604020202020204" pitchFamily="34" charset="0"/>
                <a:sym typeface="Helvetica Neue"/>
              </a:rPr>
              <a:t>Natus Benefits Website</a:t>
            </a:r>
            <a:endParaRPr sz="2000" b="0" i="0" u="none" strike="noStrike" cap="none" dirty="0">
              <a:solidFill>
                <a:srgbClr val="000000"/>
              </a:solidFill>
              <a:latin typeface="Arial"/>
              <a:ea typeface="Arial"/>
              <a:cs typeface="Arial"/>
              <a:sym typeface="Arial"/>
            </a:endParaRPr>
          </a:p>
          <a:p>
            <a:pPr marL="0" marR="0" lvl="0" indent="0" algn="ctr" rtl="0">
              <a:lnSpc>
                <a:spcPct val="100000"/>
              </a:lnSpc>
              <a:spcBef>
                <a:spcPts val="397"/>
              </a:spcBef>
              <a:spcAft>
                <a:spcPts val="0"/>
              </a:spcAft>
              <a:buClr>
                <a:srgbClr val="2E75B5"/>
              </a:buClr>
              <a:buSzPts val="1489"/>
              <a:buFont typeface="Arial"/>
              <a:buNone/>
            </a:pPr>
            <a:r>
              <a:rPr lang="en-US" sz="2000" b="0" i="0" u="sng" strike="noStrike" cap="none" dirty="0">
                <a:solidFill>
                  <a:srgbClr val="008C99"/>
                </a:solidFill>
                <a:latin typeface="Arial" panose="020B0604020202020204" pitchFamily="34" charset="0"/>
                <a:ea typeface="Helvetica Neue"/>
                <a:cs typeface="Arial" panose="020B0604020202020204" pitchFamily="34" charset="0"/>
                <a:sym typeface="Helvetica Neue"/>
                <a:hlinkClick r:id="rId7">
                  <a:extLst>
                    <a:ext uri="{A12FA001-AC4F-418D-AE19-62706E023703}">
                      <ahyp:hlinkClr xmlns:ahyp="http://schemas.microsoft.com/office/drawing/2018/hyperlinkcolor" val="tx"/>
                    </a:ext>
                  </a:extLst>
                </a:hlinkClick>
              </a:rPr>
              <a:t>www.natusbenefits.com</a:t>
            </a:r>
            <a:endParaRPr lang="en-US" sz="2000" b="0" i="0" u="sng" strike="noStrike" cap="none" dirty="0">
              <a:solidFill>
                <a:srgbClr val="008C99"/>
              </a:solidFill>
              <a:latin typeface="Arial" panose="020B0604020202020204" pitchFamily="34" charset="0"/>
              <a:ea typeface="Helvetica Neue"/>
              <a:cs typeface="Arial" panose="020B0604020202020204" pitchFamily="34" charset="0"/>
              <a:sym typeface="Helvetica Neue"/>
            </a:endParaRPr>
          </a:p>
          <a:p>
            <a:pPr marL="0" marR="0" lvl="0" indent="0" algn="ctr" rtl="0">
              <a:lnSpc>
                <a:spcPct val="100000"/>
              </a:lnSpc>
              <a:spcBef>
                <a:spcPts val="397"/>
              </a:spcBef>
              <a:spcAft>
                <a:spcPts val="0"/>
              </a:spcAft>
              <a:buClr>
                <a:srgbClr val="2E75B5"/>
              </a:buClr>
              <a:buSzPts val="1489"/>
              <a:buFont typeface="Arial"/>
              <a:buNone/>
            </a:pPr>
            <a:endParaRPr lang="en-US" sz="2000" b="0" i="0" u="sng" strike="noStrike" cap="none" dirty="0">
              <a:solidFill>
                <a:srgbClr val="008C99"/>
              </a:solidFill>
              <a:latin typeface="Arial" panose="020B0604020202020204" pitchFamily="34" charset="0"/>
              <a:ea typeface="Helvetica Neue"/>
              <a:cs typeface="Arial" panose="020B0604020202020204" pitchFamily="34" charset="0"/>
              <a:sym typeface="Helvetica Neue"/>
            </a:endParaRPr>
          </a:p>
          <a:p>
            <a:pPr marL="0" marR="0" lvl="0" indent="0" algn="ctr" rtl="0">
              <a:lnSpc>
                <a:spcPct val="100000"/>
              </a:lnSpc>
              <a:spcBef>
                <a:spcPts val="397"/>
              </a:spcBef>
              <a:spcAft>
                <a:spcPts val="0"/>
              </a:spcAft>
              <a:buClr>
                <a:srgbClr val="2E75B5"/>
              </a:buClr>
              <a:buSzPts val="1489"/>
              <a:buFont typeface="Arial"/>
              <a:buNone/>
            </a:pPr>
            <a:r>
              <a:rPr lang="en-US" sz="2000" b="0" i="0" u="none" strike="noStrike" cap="none" dirty="0">
                <a:solidFill>
                  <a:srgbClr val="008C99"/>
                </a:solidFill>
                <a:latin typeface="Arial" panose="020B0604020202020204" pitchFamily="34" charset="0"/>
                <a:ea typeface="Helvetica Neue"/>
                <a:cs typeface="Arial" panose="020B0604020202020204" pitchFamily="34" charset="0"/>
                <a:sym typeface="Helvetica Neue"/>
                <a:hlinkClick r:id="rId8"/>
              </a:rPr>
              <a:t>https://www.natusbenefits.com/wellness-connection-peak-health</a:t>
            </a:r>
            <a:endParaRPr lang="en-US" sz="2000" u="sng" dirty="0">
              <a:solidFill>
                <a:srgbClr val="008C99"/>
              </a:solidFill>
              <a:latin typeface="Arial" panose="020B0604020202020204" pitchFamily="34" charset="0"/>
              <a:ea typeface="Helvetica Neue"/>
              <a:cs typeface="Arial" panose="020B0604020202020204" pitchFamily="34" charset="0"/>
              <a:sym typeface="Helvetica Neue"/>
            </a:endParaRPr>
          </a:p>
          <a:p>
            <a:pPr marL="0" marR="0" lvl="0" indent="0" algn="ctr" rtl="0">
              <a:lnSpc>
                <a:spcPct val="100000"/>
              </a:lnSpc>
              <a:spcBef>
                <a:spcPts val="397"/>
              </a:spcBef>
              <a:spcAft>
                <a:spcPts val="0"/>
              </a:spcAft>
              <a:buClr>
                <a:srgbClr val="2E75B5"/>
              </a:buClr>
              <a:buSzPts val="1489"/>
              <a:buFont typeface="Arial"/>
              <a:buNone/>
            </a:pPr>
            <a:endParaRPr sz="2000" b="0" i="0" u="none" strike="noStrike" cap="none" dirty="0">
              <a:solidFill>
                <a:srgbClr val="008C99"/>
              </a:solidFill>
              <a:latin typeface="Arial" panose="020B0604020202020204" pitchFamily="34" charset="0"/>
              <a:ea typeface="Helvetica Neue"/>
              <a:cs typeface="Arial" panose="020B0604020202020204" pitchFamily="34" charset="0"/>
              <a:sym typeface="Helvetica Neue"/>
            </a:endParaRPr>
          </a:p>
          <a:p>
            <a:pPr marL="0" marR="0" lvl="0" indent="0" algn="ctr" rtl="0">
              <a:lnSpc>
                <a:spcPct val="100000"/>
              </a:lnSpc>
              <a:spcBef>
                <a:spcPts val="420"/>
              </a:spcBef>
              <a:spcAft>
                <a:spcPts val="0"/>
              </a:spcAft>
              <a:buClr>
                <a:srgbClr val="2E75B5"/>
              </a:buClr>
              <a:buSzPts val="1575"/>
              <a:buFont typeface="Arial"/>
              <a:buNone/>
            </a:pPr>
            <a:endParaRPr sz="2000" b="0" i="0" u="none" strike="noStrike" cap="none" dirty="0">
              <a:solidFill>
                <a:srgbClr val="595959"/>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6"/>
          <p:cNvSpPr/>
          <p:nvPr/>
        </p:nvSpPr>
        <p:spPr>
          <a:xfrm>
            <a:off x="-1" y="7326642"/>
            <a:ext cx="13715999" cy="457200"/>
          </a:xfrm>
          <a:prstGeom prst="rect">
            <a:avLst/>
          </a:prstGeom>
          <a:solidFill>
            <a:srgbClr val="008189">
              <a:alpha val="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sp>
        <p:nvSpPr>
          <p:cNvPr id="324" name="Google Shape;324;p6"/>
          <p:cNvSpPr/>
          <p:nvPr/>
        </p:nvSpPr>
        <p:spPr>
          <a:xfrm>
            <a:off x="-2" y="-32356"/>
            <a:ext cx="13716000" cy="662940"/>
          </a:xfrm>
          <a:prstGeom prst="rect">
            <a:avLst/>
          </a:prstGeom>
          <a:gradFill>
            <a:gsLst>
              <a:gs pos="0">
                <a:srgbClr val="F5F7FC"/>
              </a:gs>
              <a:gs pos="100000">
                <a:srgbClr val="008189"/>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pic>
        <p:nvPicPr>
          <p:cNvPr id="325" name="Google Shape;325;p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5160" y="179070"/>
            <a:ext cx="1206500" cy="295107"/>
          </a:xfrm>
          <a:prstGeom prst="rect">
            <a:avLst/>
          </a:prstGeom>
          <a:noFill/>
          <a:ln>
            <a:noFill/>
          </a:ln>
        </p:spPr>
      </p:pic>
      <p:sp>
        <p:nvSpPr>
          <p:cNvPr id="326" name="Google Shape;326;p6"/>
          <p:cNvSpPr txBox="1"/>
          <p:nvPr/>
        </p:nvSpPr>
        <p:spPr>
          <a:xfrm>
            <a:off x="12136437" y="8458333"/>
            <a:ext cx="1917851"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Open Enrollment 2023</a:t>
            </a:r>
            <a:endParaRPr sz="1200" b="1"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p:txBody>
      </p:sp>
      <p:sp>
        <p:nvSpPr>
          <p:cNvPr id="327" name="Google Shape;327;p6"/>
          <p:cNvSpPr txBox="1">
            <a:spLocks noGrp="1"/>
          </p:cNvSpPr>
          <p:nvPr>
            <p:ph type="title"/>
          </p:nvPr>
        </p:nvSpPr>
        <p:spPr>
          <a:xfrm>
            <a:off x="510539" y="630584"/>
            <a:ext cx="10564157" cy="114322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4000"/>
              <a:buFont typeface="Helvetica Neue"/>
              <a:buNone/>
            </a:pPr>
            <a:r>
              <a:rPr lang="en-US" sz="3500" b="1" dirty="0">
                <a:solidFill>
                  <a:srgbClr val="3F3F3F"/>
                </a:solidFill>
                <a:latin typeface="Arial" panose="020B0604020202020204" pitchFamily="34" charset="0"/>
                <a:ea typeface="Helvetica Neue"/>
                <a:cs typeface="Arial" panose="020B0604020202020204" pitchFamily="34" charset="0"/>
                <a:sym typeface="Helvetica Neue"/>
              </a:rPr>
              <a:t>Teladoc – Chronic Condition Management</a:t>
            </a:r>
            <a:endParaRPr sz="3500" dirty="0"/>
          </a:p>
        </p:txBody>
      </p:sp>
      <p:sp>
        <p:nvSpPr>
          <p:cNvPr id="328" name="Google Shape;328;p6"/>
          <p:cNvSpPr txBox="1">
            <a:spLocks noGrp="1"/>
          </p:cNvSpPr>
          <p:nvPr>
            <p:ph type="sldNum" idx="12"/>
          </p:nvPr>
        </p:nvSpPr>
        <p:spPr>
          <a:xfrm>
            <a:off x="13095363" y="7370034"/>
            <a:ext cx="461295" cy="413808"/>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rgbClr val="3F3F3F"/>
                </a:solidFill>
                <a:latin typeface="Arial" panose="020B0604020202020204" pitchFamily="34" charset="0"/>
                <a:ea typeface="Helvetica Neue"/>
                <a:cs typeface="Arial" panose="020B0604020202020204" pitchFamily="34" charset="0"/>
                <a:sym typeface="Helvetica Neue"/>
              </a:rPr>
              <a:t>16</a:t>
            </a:fld>
            <a:endParaRPr sz="1200" dirty="0">
              <a:solidFill>
                <a:srgbClr val="3F3F3F"/>
              </a:solidFill>
              <a:latin typeface="Arial" panose="020B0604020202020204" pitchFamily="34" charset="0"/>
              <a:ea typeface="Helvetica Neue"/>
              <a:cs typeface="Arial" panose="020B0604020202020204" pitchFamily="34" charset="0"/>
              <a:sym typeface="Helvetica Neue"/>
            </a:endParaRPr>
          </a:p>
        </p:txBody>
      </p:sp>
      <p:sp>
        <p:nvSpPr>
          <p:cNvPr id="3" name="TextBox 2">
            <a:extLst>
              <a:ext uri="{FF2B5EF4-FFF2-40B4-BE49-F238E27FC236}">
                <a16:creationId xmlns:a16="http://schemas.microsoft.com/office/drawing/2014/main" id="{9D2D6C61-2547-49B2-8738-1C8460FFB3D4}"/>
              </a:ext>
            </a:extLst>
          </p:cNvPr>
          <p:cNvSpPr txBox="1"/>
          <p:nvPr/>
        </p:nvSpPr>
        <p:spPr>
          <a:xfrm>
            <a:off x="9565481" y="2757488"/>
            <a:ext cx="557213" cy="107722"/>
          </a:xfrm>
          <a:prstGeom prst="rect">
            <a:avLst/>
          </a:prstGeom>
          <a:solidFill>
            <a:schemeClr val="bg1"/>
          </a:solidFill>
        </p:spPr>
        <p:txBody>
          <a:bodyPr wrap="square" rtlCol="0">
            <a:spAutoFit/>
          </a:bodyPr>
          <a:lstStyle/>
          <a:p>
            <a:endParaRPr lang="en-US" sz="100" dirty="0"/>
          </a:p>
        </p:txBody>
      </p:sp>
      <p:pic>
        <p:nvPicPr>
          <p:cNvPr id="2" name="Picture 1">
            <a:extLst>
              <a:ext uri="{FF2B5EF4-FFF2-40B4-BE49-F238E27FC236}">
                <a16:creationId xmlns:a16="http://schemas.microsoft.com/office/drawing/2014/main" id="{F365A7D1-7457-A511-C648-4D9AFE7402B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6897" y="1719803"/>
            <a:ext cx="12792204" cy="5417556"/>
          </a:xfrm>
          <a:prstGeom prst="rect">
            <a:avLst/>
          </a:prstGeom>
        </p:spPr>
      </p:pic>
    </p:spTree>
    <p:extLst>
      <p:ext uri="{BB962C8B-B14F-4D97-AF65-F5344CB8AC3E}">
        <p14:creationId xmlns:p14="http://schemas.microsoft.com/office/powerpoint/2010/main" val="1816217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6"/>
          <p:cNvSpPr/>
          <p:nvPr/>
        </p:nvSpPr>
        <p:spPr>
          <a:xfrm>
            <a:off x="-1" y="7326642"/>
            <a:ext cx="13715999" cy="457200"/>
          </a:xfrm>
          <a:prstGeom prst="rect">
            <a:avLst/>
          </a:prstGeom>
          <a:solidFill>
            <a:srgbClr val="008189">
              <a:alpha val="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sp>
        <p:nvSpPr>
          <p:cNvPr id="324" name="Google Shape;324;p6"/>
          <p:cNvSpPr/>
          <p:nvPr/>
        </p:nvSpPr>
        <p:spPr>
          <a:xfrm>
            <a:off x="-2" y="-32356"/>
            <a:ext cx="13716000" cy="662940"/>
          </a:xfrm>
          <a:prstGeom prst="rect">
            <a:avLst/>
          </a:prstGeom>
          <a:gradFill>
            <a:gsLst>
              <a:gs pos="0">
                <a:srgbClr val="F5F7FC"/>
              </a:gs>
              <a:gs pos="100000">
                <a:srgbClr val="008189"/>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pic>
        <p:nvPicPr>
          <p:cNvPr id="325" name="Google Shape;325;p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5160" y="179070"/>
            <a:ext cx="1206500" cy="295107"/>
          </a:xfrm>
          <a:prstGeom prst="rect">
            <a:avLst/>
          </a:prstGeom>
          <a:noFill/>
          <a:ln>
            <a:noFill/>
          </a:ln>
        </p:spPr>
      </p:pic>
      <p:sp>
        <p:nvSpPr>
          <p:cNvPr id="326" name="Google Shape;326;p6"/>
          <p:cNvSpPr txBox="1"/>
          <p:nvPr/>
        </p:nvSpPr>
        <p:spPr>
          <a:xfrm>
            <a:off x="12136437" y="8458333"/>
            <a:ext cx="1917851"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Open Enrollment 2023</a:t>
            </a:r>
            <a:endParaRPr sz="1200" b="1"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p:txBody>
      </p:sp>
      <p:sp>
        <p:nvSpPr>
          <p:cNvPr id="327" name="Google Shape;327;p6"/>
          <p:cNvSpPr txBox="1">
            <a:spLocks noGrp="1"/>
          </p:cNvSpPr>
          <p:nvPr>
            <p:ph type="title"/>
          </p:nvPr>
        </p:nvSpPr>
        <p:spPr>
          <a:xfrm>
            <a:off x="510539" y="630584"/>
            <a:ext cx="10564157" cy="114322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4000"/>
              <a:buFont typeface="Helvetica Neue"/>
              <a:buNone/>
            </a:pPr>
            <a:r>
              <a:rPr lang="en-US" sz="3500" b="1" dirty="0">
                <a:solidFill>
                  <a:srgbClr val="3F3F3F"/>
                </a:solidFill>
                <a:latin typeface="Arial" panose="020B0604020202020204" pitchFamily="34" charset="0"/>
                <a:ea typeface="Helvetica Neue"/>
                <a:cs typeface="Arial" panose="020B0604020202020204" pitchFamily="34" charset="0"/>
                <a:sym typeface="Helvetica Neue"/>
              </a:rPr>
              <a:t>Tobacco Cessation</a:t>
            </a:r>
            <a:endParaRPr sz="3500" dirty="0"/>
          </a:p>
        </p:txBody>
      </p:sp>
      <p:sp>
        <p:nvSpPr>
          <p:cNvPr id="328" name="Google Shape;328;p6"/>
          <p:cNvSpPr txBox="1">
            <a:spLocks noGrp="1"/>
          </p:cNvSpPr>
          <p:nvPr>
            <p:ph type="sldNum" idx="12"/>
          </p:nvPr>
        </p:nvSpPr>
        <p:spPr>
          <a:xfrm>
            <a:off x="13095363" y="7370034"/>
            <a:ext cx="461295" cy="413808"/>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rgbClr val="3F3F3F"/>
                </a:solidFill>
                <a:latin typeface="Arial" panose="020B0604020202020204" pitchFamily="34" charset="0"/>
                <a:ea typeface="Helvetica Neue"/>
                <a:cs typeface="Arial" panose="020B0604020202020204" pitchFamily="34" charset="0"/>
                <a:sym typeface="Helvetica Neue"/>
              </a:rPr>
              <a:t>17</a:t>
            </a:fld>
            <a:endParaRPr sz="1200" dirty="0">
              <a:solidFill>
                <a:srgbClr val="3F3F3F"/>
              </a:solidFill>
              <a:latin typeface="Arial" panose="020B0604020202020204" pitchFamily="34" charset="0"/>
              <a:ea typeface="Helvetica Neue"/>
              <a:cs typeface="Arial" panose="020B0604020202020204" pitchFamily="34" charset="0"/>
              <a:sym typeface="Helvetica Neue"/>
            </a:endParaRPr>
          </a:p>
        </p:txBody>
      </p:sp>
      <p:sp>
        <p:nvSpPr>
          <p:cNvPr id="3" name="TextBox 2">
            <a:extLst>
              <a:ext uri="{FF2B5EF4-FFF2-40B4-BE49-F238E27FC236}">
                <a16:creationId xmlns:a16="http://schemas.microsoft.com/office/drawing/2014/main" id="{9D2D6C61-2547-49B2-8738-1C8460FFB3D4}"/>
              </a:ext>
            </a:extLst>
          </p:cNvPr>
          <p:cNvSpPr txBox="1"/>
          <p:nvPr/>
        </p:nvSpPr>
        <p:spPr>
          <a:xfrm>
            <a:off x="9565481" y="2757488"/>
            <a:ext cx="557213" cy="107722"/>
          </a:xfrm>
          <a:prstGeom prst="rect">
            <a:avLst/>
          </a:prstGeom>
          <a:solidFill>
            <a:schemeClr val="bg1"/>
          </a:solidFill>
        </p:spPr>
        <p:txBody>
          <a:bodyPr wrap="square" rtlCol="0">
            <a:spAutoFit/>
          </a:bodyPr>
          <a:lstStyle/>
          <a:p>
            <a:endParaRPr lang="en-US" sz="100" dirty="0"/>
          </a:p>
        </p:txBody>
      </p:sp>
      <p:sp>
        <p:nvSpPr>
          <p:cNvPr id="9" name="TextBox 8">
            <a:extLst>
              <a:ext uri="{FF2B5EF4-FFF2-40B4-BE49-F238E27FC236}">
                <a16:creationId xmlns:a16="http://schemas.microsoft.com/office/drawing/2014/main" id="{4AA9D3FE-A538-88C7-C042-BFA293074730}"/>
              </a:ext>
            </a:extLst>
          </p:cNvPr>
          <p:cNvSpPr txBox="1"/>
          <p:nvPr/>
        </p:nvSpPr>
        <p:spPr>
          <a:xfrm>
            <a:off x="738231" y="1702965"/>
            <a:ext cx="9756397" cy="584775"/>
          </a:xfrm>
          <a:prstGeom prst="rect">
            <a:avLst/>
          </a:prstGeom>
          <a:noFill/>
        </p:spPr>
        <p:txBody>
          <a:bodyPr wrap="square" rtlCol="0">
            <a:spAutoFit/>
          </a:bodyPr>
          <a:lstStyle/>
          <a:p>
            <a:pPr marR="24470"/>
            <a:r>
              <a:rPr lang="en-US" sz="1800" b="0" i="0" u="none" strike="noStrike" baseline="0" dirty="0">
                <a:solidFill>
                  <a:srgbClr val="5B2481"/>
                </a:solidFill>
                <a:latin typeface="Lucida Sans" panose="020B0602030504020204" pitchFamily="34" charset="0"/>
              </a:rPr>
              <a:t>Quit for good  </a:t>
            </a:r>
            <a:r>
              <a:rPr lang="en-US" sz="1800" b="0" i="0" u="none" strike="noStrike" baseline="0" dirty="0">
                <a:solidFill>
                  <a:srgbClr val="58595B"/>
                </a:solidFill>
                <a:latin typeface="Arial" panose="020B0604020202020204" pitchFamily="34" charset="0"/>
              </a:rPr>
              <a:t>with a proven support plan</a:t>
            </a:r>
          </a:p>
          <a:p>
            <a:endParaRPr lang="en-US" dirty="0"/>
          </a:p>
        </p:txBody>
      </p:sp>
      <p:pic>
        <p:nvPicPr>
          <p:cNvPr id="11" name="Picture 10">
            <a:extLst>
              <a:ext uri="{FF2B5EF4-FFF2-40B4-BE49-F238E27FC236}">
                <a16:creationId xmlns:a16="http://schemas.microsoft.com/office/drawing/2014/main" id="{ED539818-E452-50C4-2647-96A8AF7F1E8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53381" y="1310676"/>
            <a:ext cx="4022698" cy="3109068"/>
          </a:xfrm>
          <a:prstGeom prst="rect">
            <a:avLst/>
          </a:prstGeom>
        </p:spPr>
      </p:pic>
      <p:sp>
        <p:nvSpPr>
          <p:cNvPr id="12" name="TextBox 11">
            <a:extLst>
              <a:ext uri="{FF2B5EF4-FFF2-40B4-BE49-F238E27FC236}">
                <a16:creationId xmlns:a16="http://schemas.microsoft.com/office/drawing/2014/main" id="{AFA62337-F05E-315C-1A2B-4F14E062E5F0}"/>
              </a:ext>
            </a:extLst>
          </p:cNvPr>
          <p:cNvSpPr txBox="1"/>
          <p:nvPr/>
        </p:nvSpPr>
        <p:spPr>
          <a:xfrm>
            <a:off x="645160" y="2865210"/>
            <a:ext cx="8222003" cy="1477328"/>
          </a:xfrm>
          <a:prstGeom prst="rect">
            <a:avLst/>
          </a:prstGeom>
          <a:noFill/>
        </p:spPr>
        <p:txBody>
          <a:bodyPr wrap="square" rtlCol="0">
            <a:spAutoFit/>
          </a:bodyPr>
          <a:lstStyle/>
          <a:p>
            <a:r>
              <a:rPr lang="en-US" sz="1800" b="0" i="0" u="none" strike="noStrike" baseline="0" dirty="0">
                <a:solidFill>
                  <a:srgbClr val="57585A"/>
                </a:solidFill>
                <a:latin typeface="Effra"/>
              </a:rPr>
              <a:t>Teladoc gives you the resources, support and accountability you’ll need to get </a:t>
            </a:r>
          </a:p>
          <a:p>
            <a:r>
              <a:rPr lang="en-US" sz="1800" b="0" i="0" u="none" strike="noStrike" baseline="0" dirty="0">
                <a:solidFill>
                  <a:srgbClr val="57585A"/>
                </a:solidFill>
                <a:latin typeface="Effra"/>
              </a:rPr>
              <a:t>through each day tobacco-free. </a:t>
            </a:r>
          </a:p>
          <a:p>
            <a:endParaRPr lang="en-US" sz="1800" dirty="0">
              <a:solidFill>
                <a:srgbClr val="57585A"/>
              </a:solidFill>
              <a:latin typeface="Effra"/>
            </a:endParaRPr>
          </a:p>
          <a:p>
            <a:r>
              <a:rPr lang="en-US" sz="1800" b="1" i="0" u="none" strike="noStrike" baseline="0" dirty="0">
                <a:solidFill>
                  <a:srgbClr val="5A2281"/>
                </a:solidFill>
                <a:latin typeface="Effra"/>
              </a:rPr>
              <a:t>To enroll in our free Tobacco Cessation program, simply request a General Medical visit </a:t>
            </a:r>
            <a:r>
              <a:rPr lang="en-US" sz="1800" b="0" i="0" u="none" strike="noStrike" baseline="0" dirty="0">
                <a:solidFill>
                  <a:srgbClr val="57585A"/>
                </a:solidFill>
                <a:latin typeface="Effra"/>
              </a:rPr>
              <a:t>and tell the doctor you’re interested in the program.</a:t>
            </a:r>
            <a:endParaRPr lang="en-US" dirty="0"/>
          </a:p>
        </p:txBody>
      </p:sp>
      <p:pic>
        <p:nvPicPr>
          <p:cNvPr id="14" name="Picture 13">
            <a:extLst>
              <a:ext uri="{FF2B5EF4-FFF2-40B4-BE49-F238E27FC236}">
                <a16:creationId xmlns:a16="http://schemas.microsoft.com/office/drawing/2014/main" id="{7FDCD3F7-FEB3-78ED-8BD4-68590A108B2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28140" y="4927807"/>
            <a:ext cx="10306050" cy="1847850"/>
          </a:xfrm>
          <a:prstGeom prst="rect">
            <a:avLst/>
          </a:prstGeom>
        </p:spPr>
      </p:pic>
    </p:spTree>
    <p:extLst>
      <p:ext uri="{BB962C8B-B14F-4D97-AF65-F5344CB8AC3E}">
        <p14:creationId xmlns:p14="http://schemas.microsoft.com/office/powerpoint/2010/main" val="1502750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2" name="Google Shape;502;p15"/>
          <p:cNvSpPr/>
          <p:nvPr/>
        </p:nvSpPr>
        <p:spPr>
          <a:xfrm>
            <a:off x="-1" y="7326642"/>
            <a:ext cx="13715999" cy="457200"/>
          </a:xfrm>
          <a:prstGeom prst="rect">
            <a:avLst/>
          </a:prstGeom>
          <a:solidFill>
            <a:srgbClr val="008189">
              <a:alpha val="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sp>
        <p:nvSpPr>
          <p:cNvPr id="503" name="Google Shape;503;p15"/>
          <p:cNvSpPr/>
          <p:nvPr/>
        </p:nvSpPr>
        <p:spPr>
          <a:xfrm>
            <a:off x="-2" y="-32356"/>
            <a:ext cx="13716000" cy="662940"/>
          </a:xfrm>
          <a:prstGeom prst="rect">
            <a:avLst/>
          </a:prstGeom>
          <a:gradFill>
            <a:gsLst>
              <a:gs pos="0">
                <a:srgbClr val="F5F7FC"/>
              </a:gs>
              <a:gs pos="100000">
                <a:srgbClr val="008189"/>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pic>
        <p:nvPicPr>
          <p:cNvPr id="504" name="Google Shape;504;p1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5160" y="179070"/>
            <a:ext cx="1206500" cy="295107"/>
          </a:xfrm>
          <a:prstGeom prst="rect">
            <a:avLst/>
          </a:prstGeom>
          <a:noFill/>
          <a:ln>
            <a:noFill/>
          </a:ln>
        </p:spPr>
      </p:pic>
      <p:sp>
        <p:nvSpPr>
          <p:cNvPr id="505" name="Google Shape;505;p15"/>
          <p:cNvSpPr txBox="1"/>
          <p:nvPr/>
        </p:nvSpPr>
        <p:spPr>
          <a:xfrm>
            <a:off x="12136437" y="8458333"/>
            <a:ext cx="1917851"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Open Enrollment 2023</a:t>
            </a:r>
            <a:endParaRPr sz="1200" b="1"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p:txBody>
      </p:sp>
      <p:sp>
        <p:nvSpPr>
          <p:cNvPr id="506" name="Google Shape;506;p15"/>
          <p:cNvSpPr txBox="1">
            <a:spLocks noGrp="1"/>
          </p:cNvSpPr>
          <p:nvPr>
            <p:ph type="title"/>
          </p:nvPr>
        </p:nvSpPr>
        <p:spPr>
          <a:xfrm>
            <a:off x="429460" y="668895"/>
            <a:ext cx="10072933" cy="64579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4000"/>
              <a:buFont typeface="Helvetica Neue"/>
              <a:buNone/>
            </a:pPr>
            <a:r>
              <a:rPr lang="en-US" sz="3500" b="1" dirty="0">
                <a:solidFill>
                  <a:srgbClr val="3F3F3F"/>
                </a:solidFill>
                <a:latin typeface="Arial" panose="020B0604020202020204" pitchFamily="34" charset="0"/>
                <a:ea typeface="Helvetica Neue"/>
                <a:cs typeface="Arial" panose="020B0604020202020204" pitchFamily="34" charset="0"/>
                <a:sym typeface="Helvetica Neue"/>
              </a:rPr>
              <a:t>Teladoc Health and Resources</a:t>
            </a:r>
            <a:endParaRPr sz="3500" dirty="0"/>
          </a:p>
        </p:txBody>
      </p:sp>
      <p:sp>
        <p:nvSpPr>
          <p:cNvPr id="507" name="Google Shape;507;p15"/>
          <p:cNvSpPr txBox="1">
            <a:spLocks noGrp="1"/>
          </p:cNvSpPr>
          <p:nvPr>
            <p:ph type="sldNum" idx="12"/>
          </p:nvPr>
        </p:nvSpPr>
        <p:spPr>
          <a:xfrm>
            <a:off x="13095363" y="7370034"/>
            <a:ext cx="461295" cy="413808"/>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rgbClr val="3F3F3F"/>
                </a:solidFill>
                <a:latin typeface="Arial" panose="020B0604020202020204" pitchFamily="34" charset="0"/>
                <a:ea typeface="Helvetica Neue"/>
                <a:cs typeface="Arial" panose="020B0604020202020204" pitchFamily="34" charset="0"/>
                <a:sym typeface="Helvetica Neue"/>
              </a:rPr>
              <a:t>18</a:t>
            </a:fld>
            <a:endParaRPr sz="1200" dirty="0">
              <a:solidFill>
                <a:srgbClr val="3F3F3F"/>
              </a:solidFill>
              <a:latin typeface="Arial" panose="020B0604020202020204" pitchFamily="34" charset="0"/>
              <a:ea typeface="Helvetica Neue"/>
              <a:cs typeface="Arial" panose="020B0604020202020204" pitchFamily="34" charset="0"/>
              <a:sym typeface="Helvetica Neue"/>
            </a:endParaRPr>
          </a:p>
        </p:txBody>
      </p:sp>
      <p:sp>
        <p:nvSpPr>
          <p:cNvPr id="508" name="Google Shape;508;p15"/>
          <p:cNvSpPr/>
          <p:nvPr/>
        </p:nvSpPr>
        <p:spPr>
          <a:xfrm>
            <a:off x="191599" y="1651362"/>
            <a:ext cx="3036000" cy="5479835"/>
          </a:xfrm>
          <a:prstGeom prst="roundRect">
            <a:avLst>
              <a:gd name="adj" fmla="val 9684"/>
            </a:avLst>
          </a:prstGeom>
          <a:solidFill>
            <a:srgbClr val="F2F2F2"/>
          </a:solidFill>
          <a:ln>
            <a:noFill/>
          </a:ln>
        </p:spPr>
        <p:txBody>
          <a:bodyPr spcFirstLastPara="1" wrap="square" lIns="109725" tIns="45700" rIns="109725" bIns="45700" anchor="t" anchorCtr="0">
            <a:spAutoFit/>
          </a:bodyPr>
          <a:lstStyle/>
          <a:p>
            <a:pPr marL="0" marR="0" lvl="0" indent="0" algn="l" rtl="0">
              <a:lnSpc>
                <a:spcPct val="122222"/>
              </a:lnSpc>
              <a:spcBef>
                <a:spcPts val="0"/>
              </a:spcBef>
              <a:spcAft>
                <a:spcPts val="0"/>
              </a:spcAft>
              <a:buClr>
                <a:srgbClr val="000000"/>
              </a:buClr>
              <a:buSzPts val="1800"/>
              <a:buFont typeface="Arial"/>
              <a:buNone/>
            </a:pPr>
            <a:endParaRPr sz="18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p>
            <a:pPr marL="0" marR="0" lvl="0" indent="0" algn="l" rtl="0">
              <a:lnSpc>
                <a:spcPct val="61111"/>
              </a:lnSpc>
              <a:spcBef>
                <a:spcPts val="300"/>
              </a:spcBef>
              <a:spcAft>
                <a:spcPts val="0"/>
              </a:spcAft>
              <a:buClr>
                <a:srgbClr val="000000"/>
              </a:buClr>
              <a:buSzPts val="1800"/>
              <a:buFont typeface="Arial"/>
              <a:buNone/>
            </a:pPr>
            <a:endParaRPr sz="18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p>
            <a:pPr marL="0" marR="0" lvl="0" indent="0" algn="l" rtl="0">
              <a:lnSpc>
                <a:spcPct val="127777"/>
              </a:lnSpc>
              <a:spcBef>
                <a:spcPts val="0"/>
              </a:spcBef>
              <a:spcAft>
                <a:spcPts val="0"/>
              </a:spcAft>
              <a:buClr>
                <a:srgbClr val="000000"/>
              </a:buClr>
              <a:buSzPts val="1400"/>
              <a:buFont typeface="Arial"/>
              <a:buNone/>
            </a:pPr>
            <a:r>
              <a:rPr lang="en-US" sz="1700" b="1"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BRMS/Anthem Blue Cross members have access to Teladoc.</a:t>
            </a:r>
            <a:endParaRPr sz="1700" b="0" i="0" u="none" strike="noStrike" cap="none" dirty="0">
              <a:solidFill>
                <a:srgbClr val="000000"/>
              </a:solidFill>
              <a:latin typeface="Arial"/>
              <a:ea typeface="Arial"/>
              <a:cs typeface="Arial"/>
              <a:sym typeface="Arial"/>
            </a:endParaRPr>
          </a:p>
          <a:p>
            <a:pPr marL="14183" marR="0" lvl="0" indent="0" algn="l" rtl="0">
              <a:spcBef>
                <a:spcPts val="0"/>
              </a:spcBef>
              <a:spcAft>
                <a:spcPts val="0"/>
              </a:spcAft>
              <a:buClr>
                <a:srgbClr val="000000"/>
              </a:buClr>
              <a:buSzPts val="1400"/>
              <a:buFont typeface="Arial"/>
              <a:buNone/>
            </a:pPr>
            <a:endParaRPr lang="en-US" sz="17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p>
            <a:pPr marL="14183" marR="0" lvl="0" indent="0" algn="l" rtl="0">
              <a:lnSpc>
                <a:spcPct val="127777"/>
              </a:lnSpc>
              <a:spcBef>
                <a:spcPts val="0"/>
              </a:spcBef>
              <a:spcAft>
                <a:spcPts val="0"/>
              </a:spcAft>
              <a:buClr>
                <a:srgbClr val="000000"/>
              </a:buClr>
              <a:buSzPts val="1400"/>
              <a:buFont typeface="Arial"/>
              <a:buNone/>
            </a:pPr>
            <a:r>
              <a:rPr lang="en-US" sz="17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Telemedicine is convenient way to access qualified doctors. It is an affordable alternative to costly urgent care and emergency room visits when you need care now.</a:t>
            </a:r>
            <a:endParaRPr sz="1700" b="0" i="0" u="none" strike="noStrike" cap="none" dirty="0">
              <a:solidFill>
                <a:srgbClr val="000000"/>
              </a:solidFill>
              <a:latin typeface="Arial"/>
              <a:ea typeface="Arial"/>
              <a:cs typeface="Arial"/>
              <a:sym typeface="Arial"/>
            </a:endParaRPr>
          </a:p>
          <a:p>
            <a:pPr marL="14183" marR="0" lvl="0" indent="0" algn="l" rtl="0">
              <a:lnSpc>
                <a:spcPct val="127777"/>
              </a:lnSpc>
              <a:spcBef>
                <a:spcPts val="0"/>
              </a:spcBef>
              <a:spcAft>
                <a:spcPts val="0"/>
              </a:spcAft>
              <a:buClr>
                <a:srgbClr val="000000"/>
              </a:buClr>
              <a:buSzPts val="1400"/>
              <a:buFont typeface="Arial"/>
              <a:buNone/>
            </a:pPr>
            <a:r>
              <a:rPr lang="en-US" sz="17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It also allows for private appointments from your home.</a:t>
            </a:r>
            <a:endParaRPr sz="17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p:txBody>
      </p:sp>
      <p:sp>
        <p:nvSpPr>
          <p:cNvPr id="509" name="Google Shape;509;p15"/>
          <p:cNvSpPr/>
          <p:nvPr/>
        </p:nvSpPr>
        <p:spPr>
          <a:xfrm>
            <a:off x="3196274" y="1646675"/>
            <a:ext cx="9976826" cy="2187439"/>
          </a:xfrm>
          <a:prstGeom prst="roundRect">
            <a:avLst>
              <a:gd name="adj" fmla="val 3682"/>
            </a:avLst>
          </a:prstGeom>
          <a:noFill/>
          <a:ln>
            <a:noFill/>
          </a:ln>
        </p:spPr>
        <p:txBody>
          <a:bodyPr spcFirstLastPara="1" wrap="square" lIns="91425" tIns="45700" rIns="91425" bIns="45700" anchor="t" anchorCtr="0">
            <a:spAutoFit/>
          </a:bodyPr>
          <a:lstStyle/>
          <a:p>
            <a:pPr marL="42758" marR="0" lvl="0" algn="l" rtl="0">
              <a:lnSpc>
                <a:spcPct val="122222"/>
              </a:lnSpc>
              <a:spcBef>
                <a:spcPts val="600"/>
              </a:spcBef>
              <a:spcAft>
                <a:spcPts val="0"/>
              </a:spcAft>
              <a:buClr>
                <a:srgbClr val="3F3F3F"/>
              </a:buClr>
              <a:buSzPts val="1550"/>
            </a:pPr>
            <a:r>
              <a:rPr lang="en-US" sz="1550" b="1" i="0" strike="noStrike" cap="none" dirty="0">
                <a:solidFill>
                  <a:srgbClr val="3F3F3F"/>
                </a:solidFill>
                <a:latin typeface="Arial" panose="020B0604020202020204" pitchFamily="34" charset="0"/>
                <a:ea typeface="Helvetica Neue"/>
                <a:cs typeface="Arial" panose="020B0604020202020204" pitchFamily="34" charset="0"/>
                <a:sym typeface="Helvetica Neue"/>
              </a:rPr>
              <a:t>Teladoc Health and Resources include</a:t>
            </a:r>
            <a:r>
              <a:rPr lang="en-US" sz="1550" b="0" i="0" strike="noStrike" cap="none" dirty="0">
                <a:solidFill>
                  <a:srgbClr val="3F3F3F"/>
                </a:solidFill>
                <a:latin typeface="Arial" panose="020B0604020202020204" pitchFamily="34" charset="0"/>
                <a:ea typeface="Helvetica Neue"/>
                <a:cs typeface="Arial" panose="020B0604020202020204" pitchFamily="34" charset="0"/>
                <a:sym typeface="Helvetica Neue"/>
              </a:rPr>
              <a:t>:</a:t>
            </a:r>
            <a:endParaRPr lang="en-US" sz="1550" b="0" i="0" strike="noStrike" cap="none" dirty="0">
              <a:solidFill>
                <a:srgbClr val="000000"/>
              </a:solidFill>
              <a:latin typeface="Arial"/>
              <a:ea typeface="Arial"/>
              <a:cs typeface="Arial"/>
              <a:sym typeface="Arial"/>
            </a:endParaRPr>
          </a:p>
          <a:p>
            <a:pPr marL="635000" marR="0" lvl="0" indent="-322263" algn="l" rtl="0">
              <a:lnSpc>
                <a:spcPct val="122222"/>
              </a:lnSpc>
              <a:spcBef>
                <a:spcPts val="600"/>
              </a:spcBef>
              <a:spcAft>
                <a:spcPts val="0"/>
              </a:spcAft>
              <a:buClr>
                <a:srgbClr val="3F3F3F"/>
              </a:buClr>
              <a:buSzPts val="1550"/>
              <a:buFont typeface="Arial"/>
              <a:buChar char="－"/>
            </a:pPr>
            <a:r>
              <a:rPr lang="en-US" sz="1550" b="1"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General Medical</a:t>
            </a:r>
            <a:r>
              <a:rPr lang="en-US" sz="155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 members have access to U.S. board-certified adult and pediatric doctors on demand by phone or video, they have easy access to the care they need from wherever they are.</a:t>
            </a:r>
          </a:p>
          <a:p>
            <a:pPr marL="312737" marR="0" lvl="0" algn="l" rtl="0">
              <a:lnSpc>
                <a:spcPct val="122222"/>
              </a:lnSpc>
              <a:spcBef>
                <a:spcPts val="600"/>
              </a:spcBef>
              <a:spcAft>
                <a:spcPts val="0"/>
              </a:spcAft>
              <a:buClr>
                <a:srgbClr val="3F3F3F"/>
              </a:buClr>
              <a:buSzPts val="1550"/>
            </a:pPr>
            <a:endParaRPr lang="en-US" sz="155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p>
            <a:pPr marL="635000" marR="0" lvl="0" indent="-322263" algn="l" rtl="0">
              <a:lnSpc>
                <a:spcPct val="122222"/>
              </a:lnSpc>
              <a:spcBef>
                <a:spcPts val="600"/>
              </a:spcBef>
              <a:spcAft>
                <a:spcPts val="0"/>
              </a:spcAft>
              <a:buClr>
                <a:srgbClr val="3F3F3F"/>
              </a:buClr>
              <a:buSzPts val="1550"/>
              <a:buFont typeface="Arial"/>
              <a:buChar char="－"/>
            </a:pPr>
            <a:r>
              <a:rPr lang="en-US" sz="1550" b="1" dirty="0">
                <a:solidFill>
                  <a:srgbClr val="3F3F3F"/>
                </a:solidFill>
                <a:latin typeface="Arial" panose="020B0604020202020204" pitchFamily="34" charset="0"/>
                <a:cs typeface="Arial" panose="020B0604020202020204" pitchFamily="34" charset="0"/>
                <a:sym typeface="Helvetica Neue"/>
              </a:rPr>
              <a:t>Mental Health</a:t>
            </a:r>
            <a:r>
              <a:rPr lang="en-US" sz="1550" dirty="0">
                <a:solidFill>
                  <a:srgbClr val="3F3F3F"/>
                </a:solidFill>
                <a:latin typeface="Arial" panose="020B0604020202020204" pitchFamily="34" charset="0"/>
                <a:cs typeface="Arial" panose="020B0604020202020204" pitchFamily="34" charset="0"/>
                <a:sym typeface="Helvetica Neue"/>
              </a:rPr>
              <a:t>: members conveniently speak with board-certified psychiatrists, licensed psychologists or therapists by video or phone from wherever they feel most comfortable. After time for first visit – 7 days</a:t>
            </a:r>
          </a:p>
        </p:txBody>
      </p:sp>
      <p:pic>
        <p:nvPicPr>
          <p:cNvPr id="510" name="Google Shape;510;p15" descr="teladoc"/>
          <p:cNvPicPr preferRelativeResize="0"/>
          <p:nvPr/>
        </p:nvPicPr>
        <p:blipFill rotWithShape="1">
          <a:blip r:embed="rId4">
            <a:alphaModFix/>
            <a:extLst>
              <a:ext uri="{28A0092B-C50C-407E-A947-70E740481C1C}">
                <a14:useLocalDpi xmlns:a14="http://schemas.microsoft.com/office/drawing/2010/main"/>
              </a:ext>
            </a:extLst>
          </a:blip>
          <a:srcRect/>
          <a:stretch/>
        </p:blipFill>
        <p:spPr>
          <a:xfrm>
            <a:off x="564948" y="1755412"/>
            <a:ext cx="2046705" cy="485058"/>
          </a:xfrm>
          <a:prstGeom prst="rect">
            <a:avLst/>
          </a:prstGeom>
          <a:noFill/>
          <a:ln>
            <a:noFill/>
          </a:ln>
        </p:spPr>
      </p:pic>
      <p:sp>
        <p:nvSpPr>
          <p:cNvPr id="511" name="Google Shape;511;p15"/>
          <p:cNvSpPr txBox="1"/>
          <p:nvPr/>
        </p:nvSpPr>
        <p:spPr>
          <a:xfrm>
            <a:off x="217900" y="7426850"/>
            <a:ext cx="12955200" cy="301800"/>
          </a:xfrm>
          <a:prstGeom prst="rect">
            <a:avLst/>
          </a:prstGeom>
          <a:noFill/>
          <a:ln>
            <a:noFill/>
          </a:ln>
        </p:spPr>
        <p:txBody>
          <a:bodyPr spcFirstLastPara="1" wrap="square" lIns="91425" tIns="27425" rIns="91425" bIns="27425" anchor="ctr" anchorCtr="0">
            <a:spAutoFit/>
          </a:bodyPr>
          <a:lstStyle/>
          <a:p>
            <a:pPr marL="0" marR="0" lvl="0" indent="0" algn="l" rtl="0">
              <a:lnSpc>
                <a:spcPct val="100000"/>
              </a:lnSpc>
              <a:spcBef>
                <a:spcPts val="0"/>
              </a:spcBef>
              <a:spcAft>
                <a:spcPts val="0"/>
              </a:spcAft>
              <a:buClr>
                <a:srgbClr val="000000"/>
              </a:buClr>
              <a:buSzPts val="1700"/>
              <a:buFont typeface="Arial"/>
              <a:buNone/>
            </a:pPr>
            <a:r>
              <a:rPr lang="en-US" sz="1600" b="0" i="1" u="none" strike="noStrike" cap="none" dirty="0">
                <a:solidFill>
                  <a:srgbClr val="262626"/>
                </a:solidFill>
                <a:latin typeface="Arial" panose="020B0604020202020204" pitchFamily="34" charset="0"/>
                <a:ea typeface="Helvetica Neue"/>
                <a:cs typeface="Arial" panose="020B0604020202020204" pitchFamily="34" charset="0"/>
                <a:sym typeface="Helvetica Neue"/>
              </a:rPr>
              <a:t>☞</a:t>
            </a:r>
            <a:r>
              <a:rPr lang="en-US" sz="1600" b="1" i="1" u="none" strike="noStrike" cap="none" dirty="0">
                <a:solidFill>
                  <a:srgbClr val="262626"/>
                </a:solidFill>
                <a:latin typeface="Arial" panose="020B0604020202020204" pitchFamily="34" charset="0"/>
                <a:ea typeface="Helvetica Neue"/>
                <a:cs typeface="Arial" panose="020B0604020202020204" pitchFamily="34" charset="0"/>
                <a:sym typeface="Helvetica Neue"/>
              </a:rPr>
              <a:t> </a:t>
            </a:r>
            <a:r>
              <a:rPr lang="en-US" sz="1600" b="1" i="1" u="none" strike="noStrike" cap="none" dirty="0">
                <a:solidFill>
                  <a:srgbClr val="3F3F3F"/>
                </a:solidFill>
                <a:latin typeface="Arial" panose="020B0604020202020204" pitchFamily="34" charset="0"/>
                <a:ea typeface="Helvetica Neue"/>
                <a:cs typeface="Arial" panose="020B0604020202020204" pitchFamily="34" charset="0"/>
                <a:sym typeface="Helvetica Neue"/>
              </a:rPr>
              <a:t>Natus offers programs and resources that can help </a:t>
            </a:r>
            <a:r>
              <a:rPr lang="en-US" sz="1600" b="1" i="1" u="none" strike="noStrike" cap="none" dirty="0">
                <a:solidFill>
                  <a:schemeClr val="tx1">
                    <a:lumMod val="75000"/>
                    <a:lumOff val="25000"/>
                  </a:schemeClr>
                </a:solidFill>
                <a:latin typeface="Arial" panose="020B0604020202020204" pitchFamily="34" charset="0"/>
                <a:ea typeface="Helvetica Neue"/>
                <a:cs typeface="Arial" panose="020B0604020202020204" pitchFamily="34" charset="0"/>
                <a:sym typeface="Helvetica Neue"/>
              </a:rPr>
              <a:t>with anxiety, depression </a:t>
            </a:r>
            <a:r>
              <a:rPr lang="en-US" sz="1600" b="1" i="1" u="none" strike="noStrike" cap="none" dirty="0">
                <a:solidFill>
                  <a:srgbClr val="3F3F3F"/>
                </a:solidFill>
                <a:latin typeface="Arial" panose="020B0604020202020204" pitchFamily="34" charset="0"/>
                <a:ea typeface="Helvetica Neue"/>
                <a:cs typeface="Arial" panose="020B0604020202020204" pitchFamily="34" charset="0"/>
                <a:sym typeface="Helvetica Neue"/>
              </a:rPr>
              <a:t>or other issues related to your emotional well-being</a:t>
            </a:r>
            <a:r>
              <a:rPr lang="en-US" sz="1500" b="1" i="1" u="none" strike="noStrike" cap="none" dirty="0">
                <a:solidFill>
                  <a:srgbClr val="3F3F3F"/>
                </a:solidFill>
                <a:latin typeface="Arial" panose="020B0604020202020204" pitchFamily="34" charset="0"/>
                <a:ea typeface="Helvetica Neue"/>
                <a:cs typeface="Arial" panose="020B0604020202020204" pitchFamily="34" charset="0"/>
                <a:sym typeface="Helvetica Neue"/>
              </a:rPr>
              <a:t>.</a:t>
            </a:r>
            <a:endParaRPr sz="1500" b="0" i="0" u="none" strike="noStrike" cap="none" dirty="0">
              <a:solidFill>
                <a:srgbClr val="000000"/>
              </a:solidFill>
              <a:latin typeface="Arial"/>
              <a:ea typeface="Arial"/>
              <a:cs typeface="Arial"/>
              <a:sym typeface="Arial"/>
            </a:endParaRPr>
          </a:p>
        </p:txBody>
      </p:sp>
      <p:pic>
        <p:nvPicPr>
          <p:cNvPr id="12" name="Picture 11">
            <a:extLst>
              <a:ext uri="{FF2B5EF4-FFF2-40B4-BE49-F238E27FC236}">
                <a16:creationId xmlns:a16="http://schemas.microsoft.com/office/drawing/2014/main" id="{111E83CF-FD1F-3863-6EB6-E311BCAC89E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46393" y="4349737"/>
            <a:ext cx="3278008" cy="1759773"/>
          </a:xfrm>
          <a:prstGeom prst="rect">
            <a:avLst/>
          </a:prstGeom>
        </p:spPr>
      </p:pic>
      <p:sp>
        <p:nvSpPr>
          <p:cNvPr id="3" name="object 9">
            <a:extLst>
              <a:ext uri="{FF2B5EF4-FFF2-40B4-BE49-F238E27FC236}">
                <a16:creationId xmlns:a16="http://schemas.microsoft.com/office/drawing/2014/main" id="{12FE4AE2-B990-5156-9F63-4DD50A55510D}"/>
              </a:ext>
            </a:extLst>
          </p:cNvPr>
          <p:cNvSpPr/>
          <p:nvPr/>
        </p:nvSpPr>
        <p:spPr>
          <a:xfrm>
            <a:off x="3707204" y="4976058"/>
            <a:ext cx="2727325" cy="0"/>
          </a:xfrm>
          <a:custGeom>
            <a:avLst/>
            <a:gdLst/>
            <a:ahLst/>
            <a:cxnLst/>
            <a:rect l="l" t="t" r="r" b="b"/>
            <a:pathLst>
              <a:path w="2727325">
                <a:moveTo>
                  <a:pt x="0" y="0"/>
                </a:moveTo>
                <a:lnTo>
                  <a:pt x="2727198" y="0"/>
                </a:lnTo>
              </a:path>
            </a:pathLst>
          </a:custGeom>
          <a:ln w="9525">
            <a:solidFill>
              <a:srgbClr val="878A8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4" name="object 15">
            <a:extLst>
              <a:ext uri="{FF2B5EF4-FFF2-40B4-BE49-F238E27FC236}">
                <a16:creationId xmlns:a16="http://schemas.microsoft.com/office/drawing/2014/main" id="{9BEAF2F1-2245-161B-71F9-4F0B7D75CFF2}"/>
              </a:ext>
            </a:extLst>
          </p:cNvPr>
          <p:cNvSpPr txBox="1"/>
          <p:nvPr/>
        </p:nvSpPr>
        <p:spPr>
          <a:xfrm>
            <a:off x="3785817" y="5127569"/>
            <a:ext cx="2552065" cy="566822"/>
          </a:xfrm>
          <a:prstGeom prst="rect">
            <a:avLst/>
          </a:prstGeom>
        </p:spPr>
        <p:txBody>
          <a:bodyPr vert="horz" wrap="square" lIns="0" tIns="12700" rIns="0" bIns="0" rtlCol="0">
            <a:spAutoFit/>
          </a:bodyPr>
          <a:lstStyle/>
          <a:p>
            <a:pPr marL="12700" marR="5080">
              <a:spcBef>
                <a:spcPts val="100"/>
              </a:spcBef>
              <a:buClrTx/>
              <a:buFontTx/>
              <a:buNone/>
            </a:pPr>
            <a:r>
              <a:rPr sz="1800" dirty="0">
                <a:solidFill>
                  <a:sysClr val="windowText" lastClr="000000"/>
                </a:solidFill>
                <a:latin typeface="Century Gothic"/>
                <a:cs typeface="Century Gothic"/>
              </a:rPr>
              <a:t>Offered</a:t>
            </a:r>
            <a:r>
              <a:rPr sz="1800" spc="-10" dirty="0">
                <a:solidFill>
                  <a:sysClr val="windowText" lastClr="000000"/>
                </a:solidFill>
                <a:latin typeface="Century Gothic"/>
                <a:cs typeface="Century Gothic"/>
              </a:rPr>
              <a:t> </a:t>
            </a:r>
            <a:r>
              <a:rPr sz="1800" dirty="0">
                <a:solidFill>
                  <a:sysClr val="windowText" lastClr="000000"/>
                </a:solidFill>
                <a:latin typeface="Century Gothic"/>
                <a:cs typeface="Century Gothic"/>
              </a:rPr>
              <a:t>7</a:t>
            </a:r>
            <a:r>
              <a:rPr sz="1800" spc="-15" dirty="0">
                <a:solidFill>
                  <a:sysClr val="windowText" lastClr="000000"/>
                </a:solidFill>
                <a:latin typeface="Century Gothic"/>
                <a:cs typeface="Century Gothic"/>
              </a:rPr>
              <a:t> </a:t>
            </a:r>
            <a:r>
              <a:rPr sz="1800" dirty="0">
                <a:solidFill>
                  <a:sysClr val="windowText" lastClr="000000"/>
                </a:solidFill>
                <a:latin typeface="Century Gothic"/>
                <a:cs typeface="Century Gothic"/>
              </a:rPr>
              <a:t>days</a:t>
            </a:r>
            <a:r>
              <a:rPr sz="1800" spc="-15" dirty="0">
                <a:solidFill>
                  <a:sysClr val="windowText" lastClr="000000"/>
                </a:solidFill>
                <a:latin typeface="Century Gothic"/>
                <a:cs typeface="Century Gothic"/>
              </a:rPr>
              <a:t> </a:t>
            </a:r>
            <a:r>
              <a:rPr sz="1800" dirty="0">
                <a:solidFill>
                  <a:sysClr val="windowText" lastClr="000000"/>
                </a:solidFill>
                <a:latin typeface="Century Gothic"/>
                <a:cs typeface="Century Gothic"/>
              </a:rPr>
              <a:t>a</a:t>
            </a:r>
            <a:r>
              <a:rPr sz="1800" spc="-15" dirty="0">
                <a:solidFill>
                  <a:sysClr val="windowText" lastClr="000000"/>
                </a:solidFill>
                <a:latin typeface="Century Gothic"/>
                <a:cs typeface="Century Gothic"/>
              </a:rPr>
              <a:t> </a:t>
            </a:r>
            <a:r>
              <a:rPr sz="1800" spc="-20" dirty="0">
                <a:solidFill>
                  <a:sysClr val="windowText" lastClr="000000"/>
                </a:solidFill>
                <a:latin typeface="Century Gothic"/>
                <a:cs typeface="Century Gothic"/>
              </a:rPr>
              <a:t>week </a:t>
            </a:r>
            <a:r>
              <a:rPr sz="1800" dirty="0">
                <a:solidFill>
                  <a:sysClr val="windowText" lastClr="000000"/>
                </a:solidFill>
                <a:latin typeface="Century Gothic"/>
                <a:cs typeface="Century Gothic"/>
              </a:rPr>
              <a:t>by</a:t>
            </a:r>
            <a:r>
              <a:rPr sz="1800" spc="-15" dirty="0">
                <a:solidFill>
                  <a:sysClr val="windowText" lastClr="000000"/>
                </a:solidFill>
                <a:latin typeface="Century Gothic"/>
                <a:cs typeface="Century Gothic"/>
              </a:rPr>
              <a:t> </a:t>
            </a:r>
            <a:r>
              <a:rPr sz="1800" dirty="0">
                <a:solidFill>
                  <a:sysClr val="windowText" lastClr="000000"/>
                </a:solidFill>
                <a:latin typeface="Century Gothic"/>
                <a:cs typeface="Century Gothic"/>
              </a:rPr>
              <a:t>phone</a:t>
            </a:r>
            <a:r>
              <a:rPr sz="1800" spc="-15" dirty="0">
                <a:solidFill>
                  <a:sysClr val="windowText" lastClr="000000"/>
                </a:solidFill>
                <a:latin typeface="Century Gothic"/>
                <a:cs typeface="Century Gothic"/>
              </a:rPr>
              <a:t> </a:t>
            </a:r>
            <a:r>
              <a:rPr sz="1800" dirty="0">
                <a:solidFill>
                  <a:sysClr val="windowText" lastClr="000000"/>
                </a:solidFill>
                <a:latin typeface="Century Gothic"/>
                <a:cs typeface="Century Gothic"/>
              </a:rPr>
              <a:t>or</a:t>
            </a:r>
            <a:r>
              <a:rPr sz="1800" spc="-5" dirty="0">
                <a:solidFill>
                  <a:sysClr val="windowText" lastClr="000000"/>
                </a:solidFill>
                <a:latin typeface="Century Gothic"/>
                <a:cs typeface="Century Gothic"/>
              </a:rPr>
              <a:t> </a:t>
            </a:r>
            <a:r>
              <a:rPr sz="1800" spc="-10" dirty="0">
                <a:solidFill>
                  <a:sysClr val="windowText" lastClr="000000"/>
                </a:solidFill>
                <a:latin typeface="Century Gothic"/>
                <a:cs typeface="Century Gothic"/>
              </a:rPr>
              <a:t>video</a:t>
            </a:r>
            <a:endParaRPr sz="1800" dirty="0">
              <a:solidFill>
                <a:sysClr val="windowText" lastClr="000000"/>
              </a:solidFill>
              <a:latin typeface="Century Gothic"/>
              <a:cs typeface="Century Gothic"/>
            </a:endParaRPr>
          </a:p>
        </p:txBody>
      </p:sp>
      <p:sp>
        <p:nvSpPr>
          <p:cNvPr id="5" name="object 17">
            <a:extLst>
              <a:ext uri="{FF2B5EF4-FFF2-40B4-BE49-F238E27FC236}">
                <a16:creationId xmlns:a16="http://schemas.microsoft.com/office/drawing/2014/main" id="{739F0C52-9C4A-B322-1241-B53E1472F1CA}"/>
              </a:ext>
            </a:extLst>
          </p:cNvPr>
          <p:cNvSpPr/>
          <p:nvPr/>
        </p:nvSpPr>
        <p:spPr>
          <a:xfrm>
            <a:off x="6845532" y="4953506"/>
            <a:ext cx="2727325" cy="0"/>
          </a:xfrm>
          <a:custGeom>
            <a:avLst/>
            <a:gdLst/>
            <a:ahLst/>
            <a:cxnLst/>
            <a:rect l="l" t="t" r="r" b="b"/>
            <a:pathLst>
              <a:path w="2727325">
                <a:moveTo>
                  <a:pt x="0" y="0"/>
                </a:moveTo>
                <a:lnTo>
                  <a:pt x="2727198" y="0"/>
                </a:lnTo>
              </a:path>
            </a:pathLst>
          </a:custGeom>
          <a:ln w="9525">
            <a:solidFill>
              <a:srgbClr val="878A8D"/>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sp>
        <p:nvSpPr>
          <p:cNvPr id="6" name="object 18">
            <a:extLst>
              <a:ext uri="{FF2B5EF4-FFF2-40B4-BE49-F238E27FC236}">
                <a16:creationId xmlns:a16="http://schemas.microsoft.com/office/drawing/2014/main" id="{C9717AC1-AF78-4AC0-65B8-18BC8B9E6EE3}"/>
              </a:ext>
            </a:extLst>
          </p:cNvPr>
          <p:cNvSpPr txBox="1"/>
          <p:nvPr/>
        </p:nvSpPr>
        <p:spPr>
          <a:xfrm>
            <a:off x="6937860" y="5097396"/>
            <a:ext cx="2820035" cy="1122680"/>
          </a:xfrm>
          <a:prstGeom prst="rect">
            <a:avLst/>
          </a:prstGeom>
        </p:spPr>
        <p:txBody>
          <a:bodyPr vert="horz" wrap="square" lIns="0" tIns="12700" rIns="0" bIns="0" rtlCol="0">
            <a:spAutoFit/>
          </a:bodyPr>
          <a:lstStyle/>
          <a:p>
            <a:pPr marL="12700" marR="5080">
              <a:spcBef>
                <a:spcPts val="100"/>
              </a:spcBef>
              <a:buClrTx/>
              <a:buFontTx/>
              <a:buNone/>
            </a:pPr>
            <a:r>
              <a:rPr sz="1800" dirty="0">
                <a:solidFill>
                  <a:sysClr val="windowText" lastClr="000000"/>
                </a:solidFill>
                <a:latin typeface="Century Gothic"/>
                <a:cs typeface="Century Gothic"/>
              </a:rPr>
              <a:t>Network</a:t>
            </a:r>
            <a:r>
              <a:rPr sz="1800" spc="5" dirty="0">
                <a:solidFill>
                  <a:sysClr val="windowText" lastClr="000000"/>
                </a:solidFill>
                <a:latin typeface="Century Gothic"/>
                <a:cs typeface="Century Gothic"/>
              </a:rPr>
              <a:t> </a:t>
            </a:r>
            <a:r>
              <a:rPr sz="1800" dirty="0">
                <a:solidFill>
                  <a:sysClr val="windowText" lastClr="000000"/>
                </a:solidFill>
                <a:latin typeface="Century Gothic"/>
                <a:cs typeface="Century Gothic"/>
              </a:rPr>
              <a:t>of </a:t>
            </a:r>
            <a:r>
              <a:rPr sz="1800" spc="-10" dirty="0">
                <a:solidFill>
                  <a:sysClr val="windowText" lastClr="000000"/>
                </a:solidFill>
                <a:latin typeface="Century Gothic"/>
                <a:cs typeface="Century Gothic"/>
              </a:rPr>
              <a:t>board- </a:t>
            </a:r>
            <a:r>
              <a:rPr sz="1800" dirty="0">
                <a:solidFill>
                  <a:sysClr val="windowText" lastClr="000000"/>
                </a:solidFill>
                <a:latin typeface="Century Gothic"/>
                <a:cs typeface="Century Gothic"/>
              </a:rPr>
              <a:t>certified</a:t>
            </a:r>
            <a:r>
              <a:rPr sz="1800" spc="-25" dirty="0">
                <a:solidFill>
                  <a:sysClr val="windowText" lastClr="000000"/>
                </a:solidFill>
                <a:latin typeface="Century Gothic"/>
                <a:cs typeface="Century Gothic"/>
              </a:rPr>
              <a:t> </a:t>
            </a:r>
            <a:r>
              <a:rPr sz="1800" dirty="0">
                <a:solidFill>
                  <a:sysClr val="windowText" lastClr="000000"/>
                </a:solidFill>
                <a:latin typeface="Century Gothic"/>
                <a:cs typeface="Century Gothic"/>
              </a:rPr>
              <a:t>psychiatrists</a:t>
            </a:r>
            <a:r>
              <a:rPr sz="1800" spc="-30" dirty="0">
                <a:solidFill>
                  <a:sysClr val="windowText" lastClr="000000"/>
                </a:solidFill>
                <a:latin typeface="Century Gothic"/>
                <a:cs typeface="Century Gothic"/>
              </a:rPr>
              <a:t> </a:t>
            </a:r>
            <a:r>
              <a:rPr sz="1800" spc="-25" dirty="0">
                <a:solidFill>
                  <a:sysClr val="windowText" lastClr="000000"/>
                </a:solidFill>
                <a:latin typeface="Century Gothic"/>
                <a:cs typeface="Century Gothic"/>
              </a:rPr>
              <a:t>and </a:t>
            </a:r>
            <a:r>
              <a:rPr sz="1800" dirty="0">
                <a:solidFill>
                  <a:sysClr val="windowText" lastClr="000000"/>
                </a:solidFill>
                <a:latin typeface="Century Gothic"/>
                <a:cs typeface="Century Gothic"/>
              </a:rPr>
              <a:t>psychologists</a:t>
            </a:r>
            <a:r>
              <a:rPr sz="1800" spc="-40" dirty="0">
                <a:solidFill>
                  <a:sysClr val="windowText" lastClr="000000"/>
                </a:solidFill>
                <a:latin typeface="Century Gothic"/>
                <a:cs typeface="Century Gothic"/>
              </a:rPr>
              <a:t> </a:t>
            </a:r>
            <a:r>
              <a:rPr sz="1800" spc="-25" dirty="0">
                <a:solidFill>
                  <a:sysClr val="windowText" lastClr="000000"/>
                </a:solidFill>
                <a:latin typeface="Century Gothic"/>
                <a:cs typeface="Century Gothic"/>
              </a:rPr>
              <a:t>and </a:t>
            </a:r>
            <a:r>
              <a:rPr sz="1800" dirty="0">
                <a:solidFill>
                  <a:sysClr val="windowText" lastClr="000000"/>
                </a:solidFill>
                <a:latin typeface="Century Gothic"/>
                <a:cs typeface="Century Gothic"/>
              </a:rPr>
              <a:t>licensed</a:t>
            </a:r>
            <a:r>
              <a:rPr sz="1800" spc="-15" dirty="0">
                <a:solidFill>
                  <a:sysClr val="windowText" lastClr="000000"/>
                </a:solidFill>
                <a:latin typeface="Century Gothic"/>
                <a:cs typeface="Century Gothic"/>
              </a:rPr>
              <a:t> </a:t>
            </a:r>
            <a:r>
              <a:rPr sz="1800" spc="-10" dirty="0">
                <a:solidFill>
                  <a:sysClr val="windowText" lastClr="000000"/>
                </a:solidFill>
                <a:latin typeface="Century Gothic"/>
                <a:cs typeface="Century Gothic"/>
              </a:rPr>
              <a:t>therapists</a:t>
            </a:r>
            <a:endParaRPr sz="1800" dirty="0">
              <a:solidFill>
                <a:sysClr val="windowText" lastClr="000000"/>
              </a:solidFill>
              <a:latin typeface="Century Gothic"/>
              <a:cs typeface="Century Gothic"/>
            </a:endParaRPr>
          </a:p>
        </p:txBody>
      </p:sp>
      <p:pic>
        <p:nvPicPr>
          <p:cNvPr id="7" name="object 19">
            <a:extLst>
              <a:ext uri="{FF2B5EF4-FFF2-40B4-BE49-F238E27FC236}">
                <a16:creationId xmlns:a16="http://schemas.microsoft.com/office/drawing/2014/main" id="{1CEB11AE-7813-EEA5-BB5D-180C32018E1C}"/>
              </a:ext>
            </a:extLst>
          </p:cNvPr>
          <p:cNvPicPr/>
          <p:nvPr/>
        </p:nvPicPr>
        <p:blipFill>
          <a:blip r:embed="rId6" cstate="screen">
            <a:extLst>
              <a:ext uri="{28A0092B-C50C-407E-A947-70E740481C1C}">
                <a14:useLocalDpi xmlns:a14="http://schemas.microsoft.com/office/drawing/2010/main"/>
              </a:ext>
            </a:extLst>
          </a:blip>
          <a:stretch>
            <a:fillRect/>
          </a:stretch>
        </p:blipFill>
        <p:spPr>
          <a:xfrm>
            <a:off x="3725253" y="4250289"/>
            <a:ext cx="552893" cy="575930"/>
          </a:xfrm>
          <a:prstGeom prst="rect">
            <a:avLst/>
          </a:prstGeom>
        </p:spPr>
      </p:pic>
      <p:pic>
        <p:nvPicPr>
          <p:cNvPr id="8" name="object 21">
            <a:extLst>
              <a:ext uri="{FF2B5EF4-FFF2-40B4-BE49-F238E27FC236}">
                <a16:creationId xmlns:a16="http://schemas.microsoft.com/office/drawing/2014/main" id="{BE60A497-3706-3155-B7AC-9A2070A4BD0F}"/>
              </a:ext>
            </a:extLst>
          </p:cNvPr>
          <p:cNvPicPr/>
          <p:nvPr/>
        </p:nvPicPr>
        <p:blipFill>
          <a:blip r:embed="rId7" cstate="screen">
            <a:extLst>
              <a:ext uri="{28A0092B-C50C-407E-A947-70E740481C1C}">
                <a14:useLocalDpi xmlns:a14="http://schemas.microsoft.com/office/drawing/2010/main"/>
              </a:ext>
            </a:extLst>
          </a:blip>
          <a:stretch>
            <a:fillRect/>
          </a:stretch>
        </p:blipFill>
        <p:spPr>
          <a:xfrm>
            <a:off x="6932183" y="4289351"/>
            <a:ext cx="598635" cy="45588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6"/>
          <p:cNvSpPr/>
          <p:nvPr/>
        </p:nvSpPr>
        <p:spPr>
          <a:xfrm>
            <a:off x="-1" y="7326642"/>
            <a:ext cx="13715999" cy="457200"/>
          </a:xfrm>
          <a:prstGeom prst="rect">
            <a:avLst/>
          </a:prstGeom>
          <a:solidFill>
            <a:srgbClr val="008189">
              <a:alpha val="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sp>
        <p:nvSpPr>
          <p:cNvPr id="324" name="Google Shape;324;p6"/>
          <p:cNvSpPr/>
          <p:nvPr/>
        </p:nvSpPr>
        <p:spPr>
          <a:xfrm>
            <a:off x="-2" y="-32356"/>
            <a:ext cx="13716000" cy="662940"/>
          </a:xfrm>
          <a:prstGeom prst="rect">
            <a:avLst/>
          </a:prstGeom>
          <a:gradFill>
            <a:gsLst>
              <a:gs pos="0">
                <a:srgbClr val="F5F7FC"/>
              </a:gs>
              <a:gs pos="100000">
                <a:srgbClr val="008189"/>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pic>
        <p:nvPicPr>
          <p:cNvPr id="325" name="Google Shape;325;p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5160" y="179070"/>
            <a:ext cx="1206500" cy="295107"/>
          </a:xfrm>
          <a:prstGeom prst="rect">
            <a:avLst/>
          </a:prstGeom>
          <a:noFill/>
          <a:ln>
            <a:noFill/>
          </a:ln>
        </p:spPr>
      </p:pic>
      <p:sp>
        <p:nvSpPr>
          <p:cNvPr id="326" name="Google Shape;326;p6"/>
          <p:cNvSpPr txBox="1"/>
          <p:nvPr/>
        </p:nvSpPr>
        <p:spPr>
          <a:xfrm>
            <a:off x="12136437" y="8458333"/>
            <a:ext cx="1917851"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Open Enrollment 2023</a:t>
            </a:r>
            <a:endParaRPr sz="1200" b="1"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p:txBody>
      </p:sp>
      <p:sp>
        <p:nvSpPr>
          <p:cNvPr id="327" name="Google Shape;327;p6"/>
          <p:cNvSpPr txBox="1">
            <a:spLocks noGrp="1"/>
          </p:cNvSpPr>
          <p:nvPr>
            <p:ph type="title"/>
          </p:nvPr>
        </p:nvSpPr>
        <p:spPr>
          <a:xfrm>
            <a:off x="510539" y="630584"/>
            <a:ext cx="10564157" cy="114322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4000"/>
              <a:buFont typeface="Helvetica Neue"/>
              <a:buNone/>
            </a:pPr>
            <a:r>
              <a:rPr lang="en-US" sz="3500" b="1" dirty="0">
                <a:solidFill>
                  <a:srgbClr val="3F3F3F"/>
                </a:solidFill>
                <a:latin typeface="Arial" panose="020B0604020202020204" pitchFamily="34" charset="0"/>
                <a:ea typeface="Helvetica Neue"/>
                <a:cs typeface="Arial" panose="020B0604020202020204" pitchFamily="34" charset="0"/>
                <a:sym typeface="Helvetica Neue"/>
              </a:rPr>
              <a:t>Transition</a:t>
            </a:r>
            <a:endParaRPr sz="3500" dirty="0"/>
          </a:p>
        </p:txBody>
      </p:sp>
      <p:sp>
        <p:nvSpPr>
          <p:cNvPr id="328" name="Google Shape;328;p6"/>
          <p:cNvSpPr txBox="1">
            <a:spLocks noGrp="1"/>
          </p:cNvSpPr>
          <p:nvPr>
            <p:ph type="sldNum" idx="12"/>
          </p:nvPr>
        </p:nvSpPr>
        <p:spPr>
          <a:xfrm>
            <a:off x="13095363" y="7370034"/>
            <a:ext cx="461295" cy="413808"/>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rgbClr val="3F3F3F"/>
                </a:solidFill>
                <a:latin typeface="Arial" panose="020B0604020202020204" pitchFamily="34" charset="0"/>
                <a:ea typeface="Helvetica Neue"/>
                <a:cs typeface="Arial" panose="020B0604020202020204" pitchFamily="34" charset="0"/>
                <a:sym typeface="Helvetica Neue"/>
              </a:rPr>
              <a:t>19</a:t>
            </a:fld>
            <a:endParaRPr sz="1200" dirty="0">
              <a:solidFill>
                <a:srgbClr val="3F3F3F"/>
              </a:solidFill>
              <a:latin typeface="Arial" panose="020B0604020202020204" pitchFamily="34" charset="0"/>
              <a:ea typeface="Helvetica Neue"/>
              <a:cs typeface="Arial" panose="020B0604020202020204" pitchFamily="34" charset="0"/>
              <a:sym typeface="Helvetica Neue"/>
            </a:endParaRPr>
          </a:p>
        </p:txBody>
      </p:sp>
      <p:sp>
        <p:nvSpPr>
          <p:cNvPr id="3" name="TextBox 2">
            <a:extLst>
              <a:ext uri="{FF2B5EF4-FFF2-40B4-BE49-F238E27FC236}">
                <a16:creationId xmlns:a16="http://schemas.microsoft.com/office/drawing/2014/main" id="{9D2D6C61-2547-49B2-8738-1C8460FFB3D4}"/>
              </a:ext>
            </a:extLst>
          </p:cNvPr>
          <p:cNvSpPr txBox="1"/>
          <p:nvPr/>
        </p:nvSpPr>
        <p:spPr>
          <a:xfrm>
            <a:off x="9565481" y="2757488"/>
            <a:ext cx="557213" cy="107722"/>
          </a:xfrm>
          <a:prstGeom prst="rect">
            <a:avLst/>
          </a:prstGeom>
          <a:solidFill>
            <a:schemeClr val="bg1"/>
          </a:solidFill>
        </p:spPr>
        <p:txBody>
          <a:bodyPr wrap="square" rtlCol="0">
            <a:spAutoFit/>
          </a:bodyPr>
          <a:lstStyle/>
          <a:p>
            <a:endParaRPr lang="en-US" sz="100" dirty="0"/>
          </a:p>
        </p:txBody>
      </p:sp>
      <p:graphicFrame>
        <p:nvGraphicFramePr>
          <p:cNvPr id="5" name="Diagram 4">
            <a:extLst>
              <a:ext uri="{FF2B5EF4-FFF2-40B4-BE49-F238E27FC236}">
                <a16:creationId xmlns:a16="http://schemas.microsoft.com/office/drawing/2014/main" id="{F0CA084D-B0EB-654A-2D51-53F9A9E23D2B}"/>
              </a:ext>
            </a:extLst>
          </p:cNvPr>
          <p:cNvGraphicFramePr/>
          <p:nvPr>
            <p:extLst>
              <p:ext uri="{D42A27DB-BD31-4B8C-83A1-F6EECF244321}">
                <p14:modId xmlns:p14="http://schemas.microsoft.com/office/powerpoint/2010/main" val="2720902625"/>
              </p:ext>
            </p:extLst>
          </p:nvPr>
        </p:nvGraphicFramePr>
        <p:xfrm>
          <a:off x="864675" y="1671257"/>
          <a:ext cx="7996692" cy="56553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549257FA-F92A-C9D2-8491-157EFC4F5EB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422094" y="5214289"/>
            <a:ext cx="1978801" cy="672952"/>
          </a:xfrm>
          <a:prstGeom prst="rect">
            <a:avLst/>
          </a:prstGeom>
        </p:spPr>
      </p:pic>
      <p:pic>
        <p:nvPicPr>
          <p:cNvPr id="12" name="Picture 11">
            <a:extLst>
              <a:ext uri="{FF2B5EF4-FFF2-40B4-BE49-F238E27FC236}">
                <a16:creationId xmlns:a16="http://schemas.microsoft.com/office/drawing/2014/main" id="{30B20A9C-4F34-7747-4C76-B841E71FD2E7}"/>
              </a:ext>
            </a:extLst>
          </p:cNvPr>
          <p:cNvPicPr>
            <a:picLocks noChangeAspect="1"/>
          </p:cNvPicPr>
          <p:nvPr/>
        </p:nvPicPr>
        <p:blipFill>
          <a:blip r:embed="rId10" cstate="email">
            <a:extLst>
              <a:ext uri="{BEBA8EAE-BF5A-486C-A8C5-ECC9F3942E4B}">
                <a14:imgProps xmlns:a14="http://schemas.microsoft.com/office/drawing/2010/main">
                  <a14:imgLayer r:embed="rId11">
                    <a14:imgEffect>
                      <a14:backgroundRemoval t="5906" b="94488" l="4418" r="94378">
                        <a14:foregroundMark x1="37349" y1="16142" x2="13655" y2="57874"/>
                        <a14:foregroundMark x1="13655" y1="57874" x2="22892" y2="78346"/>
                        <a14:foregroundMark x1="22892" y1="78346" x2="56225" y2="83071"/>
                        <a14:foregroundMark x1="56225" y1="83071" x2="80321" y2="63780"/>
                        <a14:foregroundMark x1="80321" y1="63780" x2="77108" y2="39764"/>
                        <a14:foregroundMark x1="77108" y1="39764" x2="59839" y2="23228"/>
                        <a14:foregroundMark x1="59839" y1="23228" x2="36145" y2="16535"/>
                        <a14:foregroundMark x1="36145" y1="16535" x2="32129" y2="16142"/>
                        <a14:foregroundMark x1="18474" y1="18504" x2="92771" y2="70472"/>
                        <a14:foregroundMark x1="34538" y1="87795" x2="37751" y2="45276"/>
                        <a14:foregroundMark x1="84337" y1="24803" x2="85944" y2="84646"/>
                        <a14:foregroundMark x1="80723" y1="10630" x2="26104" y2="11024"/>
                        <a14:foregroundMark x1="21687" y1="12598" x2="4819" y2="49606"/>
                        <a14:foregroundMark x1="4819" y1="49606" x2="14056" y2="85433"/>
                        <a14:foregroundMark x1="20080" y1="87795" x2="74699" y2="91339"/>
                        <a14:foregroundMark x1="56627" y1="6299" x2="56627" y2="6693"/>
                        <a14:foregroundMark x1="94779" y1="53150" x2="94779" y2="53150"/>
                        <a14:foregroundMark x1="57028" y1="94488" x2="57028" y2="94488"/>
                        <a14:foregroundMark x1="34940" y1="38189" x2="42570" y2="60236"/>
                      </a14:backgroundRemoval>
                    </a14:imgEffect>
                  </a14:imgLayer>
                </a14:imgProps>
              </a:ext>
              <a:ext uri="{28A0092B-C50C-407E-A947-70E740481C1C}">
                <a14:useLocalDpi xmlns:a14="http://schemas.microsoft.com/office/drawing/2010/main"/>
              </a:ext>
            </a:extLst>
          </a:blip>
          <a:stretch>
            <a:fillRect/>
          </a:stretch>
        </p:blipFill>
        <p:spPr>
          <a:xfrm>
            <a:off x="4081123" y="1958633"/>
            <a:ext cx="1302462" cy="1328616"/>
          </a:xfrm>
          <a:prstGeom prst="rect">
            <a:avLst/>
          </a:prstGeom>
        </p:spPr>
      </p:pic>
      <p:pic>
        <p:nvPicPr>
          <p:cNvPr id="16" name="Graphic 15" descr="Medicine outline">
            <a:extLst>
              <a:ext uri="{FF2B5EF4-FFF2-40B4-BE49-F238E27FC236}">
                <a16:creationId xmlns:a16="http://schemas.microsoft.com/office/drawing/2014/main" id="{C9B2FFAD-ADB2-5C50-FF36-C7EEC6AD8E42}"/>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7188627" y="2293315"/>
            <a:ext cx="1143790" cy="1143790"/>
          </a:xfrm>
          <a:prstGeom prst="rect">
            <a:avLst/>
          </a:prstGeom>
        </p:spPr>
      </p:pic>
      <p:sp>
        <p:nvSpPr>
          <p:cNvPr id="17" name="TextBox 16">
            <a:extLst>
              <a:ext uri="{FF2B5EF4-FFF2-40B4-BE49-F238E27FC236}">
                <a16:creationId xmlns:a16="http://schemas.microsoft.com/office/drawing/2014/main" id="{70085D9B-24AA-C547-4C93-97288A4C2274}"/>
              </a:ext>
            </a:extLst>
          </p:cNvPr>
          <p:cNvSpPr txBox="1"/>
          <p:nvPr/>
        </p:nvSpPr>
        <p:spPr>
          <a:xfrm>
            <a:off x="6566475" y="1960294"/>
            <a:ext cx="2388093" cy="338554"/>
          </a:xfrm>
          <a:prstGeom prst="rect">
            <a:avLst/>
          </a:prstGeom>
          <a:noFill/>
        </p:spPr>
        <p:txBody>
          <a:bodyPr wrap="square" rtlCol="0">
            <a:spAutoFit/>
          </a:bodyPr>
          <a:lstStyle/>
          <a:p>
            <a:pPr algn="ctr"/>
            <a:r>
              <a:rPr lang="en-US" sz="1600" b="1" dirty="0">
                <a:solidFill>
                  <a:schemeClr val="bg1"/>
                </a:solidFill>
              </a:rPr>
              <a:t>December 2023</a:t>
            </a:r>
          </a:p>
        </p:txBody>
      </p:sp>
      <p:sp>
        <p:nvSpPr>
          <p:cNvPr id="18" name="TextBox 17">
            <a:extLst>
              <a:ext uri="{FF2B5EF4-FFF2-40B4-BE49-F238E27FC236}">
                <a16:creationId xmlns:a16="http://schemas.microsoft.com/office/drawing/2014/main" id="{AE1A1E0A-E9D4-F334-0752-FA3BDF1E8637}"/>
              </a:ext>
            </a:extLst>
          </p:cNvPr>
          <p:cNvSpPr txBox="1"/>
          <p:nvPr/>
        </p:nvSpPr>
        <p:spPr>
          <a:xfrm>
            <a:off x="2422094" y="4783322"/>
            <a:ext cx="1978801" cy="338554"/>
          </a:xfrm>
          <a:prstGeom prst="rect">
            <a:avLst/>
          </a:prstGeom>
          <a:noFill/>
        </p:spPr>
        <p:txBody>
          <a:bodyPr wrap="square" rtlCol="0">
            <a:spAutoFit/>
          </a:bodyPr>
          <a:lstStyle/>
          <a:p>
            <a:pPr algn="ctr"/>
            <a:r>
              <a:rPr lang="en-US" sz="1600" b="1" dirty="0">
                <a:solidFill>
                  <a:schemeClr val="bg1"/>
                </a:solidFill>
              </a:rPr>
              <a:t>January 2024</a:t>
            </a:r>
          </a:p>
        </p:txBody>
      </p:sp>
      <p:pic>
        <p:nvPicPr>
          <p:cNvPr id="20" name="Picture 19">
            <a:extLst>
              <a:ext uri="{FF2B5EF4-FFF2-40B4-BE49-F238E27FC236}">
                <a16:creationId xmlns:a16="http://schemas.microsoft.com/office/drawing/2014/main" id="{2FB45B74-F314-66DD-15D2-01BC0FED3711}"/>
              </a:ext>
            </a:extLst>
          </p:cNvPr>
          <p:cNvPicPr>
            <a:picLocks noChangeAspect="1"/>
          </p:cNvPicPr>
          <p:nvPr/>
        </p:nvPicPr>
        <p:blipFill>
          <a:blip r:embed="rId14" cstate="email">
            <a:extLst>
              <a:ext uri="{BEBA8EAE-BF5A-486C-A8C5-ECC9F3942E4B}">
                <a14:imgProps xmlns:a14="http://schemas.microsoft.com/office/drawing/2010/main">
                  <a14:imgLayer r:embed="rId15">
                    <a14:imgEffect>
                      <a14:backgroundRemoval t="4762" b="95671" l="3306" r="92149">
                        <a14:foregroundMark x1="33471" y1="19048" x2="16942" y2="54545"/>
                        <a14:foregroundMark x1="16942" y1="54545" x2="35537" y2="87013"/>
                        <a14:foregroundMark x1="59091" y1="86147" x2="64050" y2="16883"/>
                        <a14:foregroundMark x1="73140" y1="11688" x2="89669" y2="48918"/>
                        <a14:foregroundMark x1="89669" y1="48918" x2="89256" y2="51948"/>
                        <a14:foregroundMark x1="82231" y1="52381" x2="28926" y2="45455"/>
                        <a14:foregroundMark x1="28926" y1="45455" x2="11570" y2="37229"/>
                        <a14:foregroundMark x1="48760" y1="13853" x2="69421" y2="64502"/>
                        <a14:foregroundMark x1="69421" y1="64502" x2="69008" y2="64069"/>
                        <a14:foregroundMark x1="68182" y1="8658" x2="44628" y2="18182"/>
                        <a14:foregroundMark x1="82231" y1="19481" x2="57851" y2="56710"/>
                        <a14:foregroundMark x1="42562" y1="26840" x2="40496" y2="80087"/>
                        <a14:foregroundMark x1="40496" y1="80087" x2="40496" y2="80519"/>
                        <a14:foregroundMark x1="4545" y1="48052" x2="4545" y2="48052"/>
                        <a14:foregroundMark x1="36777" y1="86147" x2="57851" y2="88312"/>
                        <a14:foregroundMark x1="51653" y1="95671" x2="51653" y2="95671"/>
                        <a14:foregroundMark x1="48760" y1="62771" x2="58264" y2="73593"/>
                        <a14:foregroundMark x1="55785" y1="4762" x2="55785" y2="4762"/>
                        <a14:foregroundMark x1="92149" y1="43723" x2="92149" y2="43723"/>
                        <a14:foregroundMark x1="31405" y1="72294" x2="35950" y2="60606"/>
                      </a14:backgroundRemoval>
                    </a14:imgEffect>
                  </a14:imgLayer>
                </a14:imgProps>
              </a:ext>
              <a:ext uri="{28A0092B-C50C-407E-A947-70E740481C1C}">
                <a14:useLocalDpi xmlns:a14="http://schemas.microsoft.com/office/drawing/2010/main"/>
              </a:ext>
            </a:extLst>
          </a:blip>
          <a:stretch>
            <a:fillRect/>
          </a:stretch>
        </p:blipFill>
        <p:spPr>
          <a:xfrm>
            <a:off x="1402926" y="2051046"/>
            <a:ext cx="1271266" cy="1213481"/>
          </a:xfrm>
          <a:prstGeom prst="rect">
            <a:avLst/>
          </a:prstGeom>
        </p:spPr>
      </p:pic>
      <p:pic>
        <p:nvPicPr>
          <p:cNvPr id="22" name="Graphic 21" descr="Pregnant lady outline">
            <a:extLst>
              <a:ext uri="{FF2B5EF4-FFF2-40B4-BE49-F238E27FC236}">
                <a16:creationId xmlns:a16="http://schemas.microsoft.com/office/drawing/2014/main" id="{57494662-1546-9D25-9684-7F5454C38562}"/>
              </a:ext>
            </a:extLst>
          </p:cNvPr>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5150828" y="5145644"/>
            <a:ext cx="914400" cy="914400"/>
          </a:xfrm>
          <a:prstGeom prst="rect">
            <a:avLst/>
          </a:prstGeom>
        </p:spPr>
      </p:pic>
      <p:pic>
        <p:nvPicPr>
          <p:cNvPr id="24" name="Graphic 23" descr="Heart with pulse outline">
            <a:extLst>
              <a:ext uri="{FF2B5EF4-FFF2-40B4-BE49-F238E27FC236}">
                <a16:creationId xmlns:a16="http://schemas.microsoft.com/office/drawing/2014/main" id="{DEEE2C41-C7CD-D2E7-DE86-5C7B6FD7CBAA}"/>
              </a:ext>
            </a:extLst>
          </p:cNvPr>
          <p:cNvPicPr>
            <a:picLocks noChangeAspect="1"/>
          </p:cNvPicPr>
          <p:nvPr/>
        </p:nvPicPr>
        <p:blipFill>
          <a:blip r:embed="rId18">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5792754" y="4812244"/>
            <a:ext cx="914400" cy="914400"/>
          </a:xfrm>
          <a:prstGeom prst="rect">
            <a:avLst/>
          </a:prstGeom>
        </p:spPr>
      </p:pic>
      <p:pic>
        <p:nvPicPr>
          <p:cNvPr id="26" name="Graphic 25" descr="Doctor female outline">
            <a:extLst>
              <a:ext uri="{FF2B5EF4-FFF2-40B4-BE49-F238E27FC236}">
                <a16:creationId xmlns:a16="http://schemas.microsoft.com/office/drawing/2014/main" id="{2BF2ECC6-91FC-7885-2C1F-0F1277C6FFA4}"/>
              </a:ext>
            </a:extLst>
          </p:cNvPr>
          <p:cNvPicPr>
            <a:picLocks noChangeAspect="1"/>
          </p:cNvPicPr>
          <p:nvPr/>
        </p:nvPicPr>
        <p:blipFill>
          <a:blip r:embed="rId20">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6489648" y="5128152"/>
            <a:ext cx="914400" cy="914400"/>
          </a:xfrm>
          <a:prstGeom prst="rect">
            <a:avLst/>
          </a:prstGeom>
        </p:spPr>
      </p:pic>
      <p:pic>
        <p:nvPicPr>
          <p:cNvPr id="28" name="Picture 27" descr="Hourglass and a calendar">
            <a:extLst>
              <a:ext uri="{FF2B5EF4-FFF2-40B4-BE49-F238E27FC236}">
                <a16:creationId xmlns:a16="http://schemas.microsoft.com/office/drawing/2014/main" id="{902ED043-62F1-ED5B-4072-D27F01ACB98A}"/>
              </a:ext>
            </a:extLst>
          </p:cNvPr>
          <p:cNvPicPr>
            <a:picLocks noChangeAspect="1"/>
          </p:cNvPicPr>
          <p:nvPr/>
        </p:nvPicPr>
        <p:blipFill rotWithShape="1">
          <a:blip r:embed="rId22" cstate="screen">
            <a:extLst>
              <a:ext uri="{28A0092B-C50C-407E-A947-70E740481C1C}">
                <a14:useLocalDpi xmlns:a14="http://schemas.microsoft.com/office/drawing/2010/main"/>
              </a:ext>
            </a:extLst>
          </a:blip>
          <a:srcRect/>
          <a:stretch/>
        </p:blipFill>
        <p:spPr>
          <a:xfrm>
            <a:off x="9902494" y="630584"/>
            <a:ext cx="3813505" cy="6696058"/>
          </a:xfrm>
          <a:prstGeom prst="rect">
            <a:avLst/>
          </a:prstGeom>
        </p:spPr>
      </p:pic>
    </p:spTree>
    <p:extLst>
      <p:ext uri="{BB962C8B-B14F-4D97-AF65-F5344CB8AC3E}">
        <p14:creationId xmlns:p14="http://schemas.microsoft.com/office/powerpoint/2010/main" val="1587420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4" name="Google Shape;234;p2"/>
          <p:cNvSpPr/>
          <p:nvPr/>
        </p:nvSpPr>
        <p:spPr>
          <a:xfrm>
            <a:off x="-1" y="7326642"/>
            <a:ext cx="13715999" cy="457200"/>
          </a:xfrm>
          <a:prstGeom prst="rect">
            <a:avLst/>
          </a:prstGeom>
          <a:solidFill>
            <a:srgbClr val="008189">
              <a:alpha val="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sp>
        <p:nvSpPr>
          <p:cNvPr id="235" name="Google Shape;235;p2"/>
          <p:cNvSpPr/>
          <p:nvPr/>
        </p:nvSpPr>
        <p:spPr>
          <a:xfrm>
            <a:off x="-2" y="-32356"/>
            <a:ext cx="13716000" cy="662940"/>
          </a:xfrm>
          <a:prstGeom prst="rect">
            <a:avLst/>
          </a:prstGeom>
          <a:gradFill>
            <a:gsLst>
              <a:gs pos="0">
                <a:srgbClr val="F5F7FC"/>
              </a:gs>
              <a:gs pos="100000">
                <a:srgbClr val="008189"/>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pic>
        <p:nvPicPr>
          <p:cNvPr id="236" name="Google Shape;236;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5160" y="179070"/>
            <a:ext cx="1206500" cy="295107"/>
          </a:xfrm>
          <a:prstGeom prst="rect">
            <a:avLst/>
          </a:prstGeom>
          <a:noFill/>
          <a:ln>
            <a:noFill/>
          </a:ln>
        </p:spPr>
      </p:pic>
      <p:sp>
        <p:nvSpPr>
          <p:cNvPr id="237" name="Google Shape;237;p2"/>
          <p:cNvSpPr txBox="1"/>
          <p:nvPr/>
        </p:nvSpPr>
        <p:spPr>
          <a:xfrm>
            <a:off x="12136437" y="8458333"/>
            <a:ext cx="1917851"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Open Enrollment 2023</a:t>
            </a:r>
            <a:endParaRPr sz="1200" b="1"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p:txBody>
      </p:sp>
      <p:sp>
        <p:nvSpPr>
          <p:cNvPr id="238" name="Google Shape;238;p2"/>
          <p:cNvSpPr txBox="1">
            <a:spLocks noGrp="1"/>
          </p:cNvSpPr>
          <p:nvPr>
            <p:ph type="title"/>
          </p:nvPr>
        </p:nvSpPr>
        <p:spPr>
          <a:xfrm>
            <a:off x="496570" y="637794"/>
            <a:ext cx="10072933" cy="83961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4000"/>
              <a:buFont typeface="Helvetica Neue"/>
              <a:buNone/>
            </a:pPr>
            <a:r>
              <a:rPr lang="en-US" sz="3500" b="1" dirty="0">
                <a:solidFill>
                  <a:srgbClr val="3F3F3F"/>
                </a:solidFill>
                <a:latin typeface="Arial" panose="020B0604020202020204" pitchFamily="34" charset="0"/>
                <a:cs typeface="Arial" panose="020B0604020202020204" pitchFamily="34" charset="0"/>
                <a:sym typeface="Helvetica Neue"/>
              </a:rPr>
              <a:t>Welcome to Open Enrollment 2024</a:t>
            </a:r>
            <a:endParaRPr sz="3500" b="1" dirty="0"/>
          </a:p>
        </p:txBody>
      </p:sp>
      <p:sp>
        <p:nvSpPr>
          <p:cNvPr id="239" name="Google Shape;239;p2"/>
          <p:cNvSpPr txBox="1">
            <a:spLocks noGrp="1"/>
          </p:cNvSpPr>
          <p:nvPr>
            <p:ph type="sldNum" idx="12"/>
          </p:nvPr>
        </p:nvSpPr>
        <p:spPr>
          <a:xfrm>
            <a:off x="13095363" y="7370034"/>
            <a:ext cx="461295" cy="413808"/>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rgbClr val="3F3F3F"/>
                </a:solidFill>
                <a:latin typeface="Arial" panose="020B0604020202020204" pitchFamily="34" charset="0"/>
                <a:ea typeface="Helvetica Neue"/>
                <a:cs typeface="Arial" panose="020B0604020202020204" pitchFamily="34" charset="0"/>
                <a:sym typeface="Helvetica Neue"/>
              </a:rPr>
              <a:t>2</a:t>
            </a:fld>
            <a:endParaRPr sz="1200" dirty="0">
              <a:solidFill>
                <a:srgbClr val="3F3F3F"/>
              </a:solidFill>
              <a:latin typeface="Arial" panose="020B0604020202020204" pitchFamily="34" charset="0"/>
              <a:ea typeface="Helvetica Neue"/>
              <a:cs typeface="Arial" panose="020B0604020202020204" pitchFamily="34" charset="0"/>
              <a:sym typeface="Helvetica Neue"/>
            </a:endParaRPr>
          </a:p>
        </p:txBody>
      </p:sp>
      <p:sp>
        <p:nvSpPr>
          <p:cNvPr id="2" name="TextBox 1">
            <a:extLst>
              <a:ext uri="{FF2B5EF4-FFF2-40B4-BE49-F238E27FC236}">
                <a16:creationId xmlns:a16="http://schemas.microsoft.com/office/drawing/2014/main" id="{38FF26FA-3786-55CE-EBFA-AF0508843538}"/>
              </a:ext>
            </a:extLst>
          </p:cNvPr>
          <p:cNvSpPr txBox="1"/>
          <p:nvPr/>
        </p:nvSpPr>
        <p:spPr>
          <a:xfrm>
            <a:off x="645160" y="1571625"/>
            <a:ext cx="12261215" cy="5478423"/>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dirty="0"/>
              <a:t>During the Open Enrollment presentation, you’ll learn about Natus’ ongoing commitment to your good health.  You’ll also learn about changes we’ve made to key partnerships that we believe will better position us to provide competitive and affordable benefits long-term.</a:t>
            </a:r>
          </a:p>
          <a:p>
            <a:pPr marL="285750" indent="-285750">
              <a:spcBef>
                <a:spcPts val="1200"/>
              </a:spcBef>
              <a:buFont typeface="Arial" panose="020B0604020202020204" pitchFamily="34" charset="0"/>
              <a:buChar char="•"/>
            </a:pPr>
            <a:r>
              <a:rPr lang="en-US" dirty="0"/>
              <a:t>It’s no secret that the exploding costs of health care are putting enormous pressure on companies and participants.  For 2024, plan costs are increasing by an average of ~15%...that’s simply not sustainable for most plan sponsors over the long haul.  </a:t>
            </a:r>
          </a:p>
          <a:p>
            <a:pPr marL="285750" indent="-285750">
              <a:spcBef>
                <a:spcPts val="1200"/>
              </a:spcBef>
              <a:buFont typeface="Arial" panose="020B0604020202020204" pitchFamily="34" charset="0"/>
              <a:buChar char="•"/>
            </a:pPr>
            <a:r>
              <a:rPr lang="en-US" dirty="0"/>
              <a:t>It’s also no secret that there are really two ways to deal with these rising costs…reduce or eliminate benefits OR improve the overall health of plan participants.  Uncontrolled chronic conditions and catastrophic health emergencies drive significant claims costs – investing just a fraction of those dollars in prevention pays huge dividends for YOU and for Natus.</a:t>
            </a:r>
          </a:p>
          <a:p>
            <a:pPr marL="285750" indent="-285750">
              <a:spcBef>
                <a:spcPts val="1200"/>
              </a:spcBef>
              <a:buFont typeface="Arial" panose="020B0604020202020204" pitchFamily="34" charset="0"/>
              <a:buChar char="•"/>
            </a:pPr>
            <a:r>
              <a:rPr lang="en-US" dirty="0"/>
              <a:t>While it’s easy to focus on just the “money” question around benefits, there’s something much larger at play in 2024 for Natus…we’re hoping to change lives!</a:t>
            </a:r>
          </a:p>
          <a:p>
            <a:pPr marL="285750" indent="-285750">
              <a:spcBef>
                <a:spcPts val="1200"/>
              </a:spcBef>
              <a:buFont typeface="Arial" panose="020B0604020202020204" pitchFamily="34" charset="0"/>
              <a:buChar char="•"/>
            </a:pPr>
            <a:r>
              <a:rPr lang="en-US" dirty="0"/>
              <a:t>If you’re on the BRMS/Anthem Blue Cross Plan, we’ll introduce you to our expanded partnership with Peak Health, a tool designed to empower each team member along their “good health” journey.  Imagine one family that </a:t>
            </a:r>
            <a:r>
              <a:rPr lang="en-US" i="1" dirty="0"/>
              <a:t>doesn’t</a:t>
            </a:r>
            <a:r>
              <a:rPr lang="en-US" dirty="0"/>
              <a:t> unexpectedly lose a Father or Mother…one co-worker who </a:t>
            </a:r>
            <a:r>
              <a:rPr lang="en-US" i="1" dirty="0"/>
              <a:t>doesn’t</a:t>
            </a:r>
            <a:r>
              <a:rPr lang="en-US" dirty="0"/>
              <a:t> lose mobility or independence due to a debilitating health event…one friend who is able to reclaim their vitality and rewrite the narrative of their life by better managing a chronic illness or condition – those are just some of the possible outcomes of engaging in YOUR health WITH Peak Health.</a:t>
            </a:r>
          </a:p>
          <a:p>
            <a:pPr marL="285750" indent="-285750">
              <a:spcBef>
                <a:spcPts val="1200"/>
              </a:spcBef>
              <a:buFont typeface="Arial" panose="020B0604020202020204" pitchFamily="34" charset="0"/>
              <a:buChar char="•"/>
            </a:pPr>
            <a:r>
              <a:rPr lang="en-US" dirty="0"/>
              <a:t>We’re so sure that focusing on better health will be a game-changer, we’ve built incentives into the 2024 BRMS/Anthem Plans for those who engage in the program.  You’ll learn more about Peak Health throughout this presentation.  </a:t>
            </a:r>
          </a:p>
          <a:p>
            <a:pPr marL="285750" indent="-285750">
              <a:spcBef>
                <a:spcPts val="1200"/>
              </a:spcBef>
              <a:buFont typeface="Arial" panose="020B0604020202020204" pitchFamily="34" charset="0"/>
              <a:buChar char="•"/>
            </a:pPr>
            <a:r>
              <a:rPr lang="en-US" dirty="0"/>
              <a:t>For those on Dean Health or Kaiser plans, we’ll look to provide “good health” options based on our Peak Health learnings…but we also encourage you to begin your own “good health” journey today!</a:t>
            </a:r>
          </a:p>
          <a:p>
            <a:pPr marL="285750" indent="-285750">
              <a:spcBef>
                <a:spcPts val="1200"/>
              </a:spcBef>
              <a:buFont typeface="Arial" panose="020B0604020202020204" pitchFamily="34" charset="0"/>
              <a:buChar char="•"/>
            </a:pPr>
            <a:r>
              <a:rPr lang="en-US" dirty="0"/>
              <a:t>Thank you for all you do to make Natus a great place to work and a leader in the healthcare industry.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gf7c9646958_0_272"/>
          <p:cNvSpPr/>
          <p:nvPr/>
        </p:nvSpPr>
        <p:spPr>
          <a:xfrm>
            <a:off x="-2" y="7345450"/>
            <a:ext cx="13716000" cy="457200"/>
          </a:xfrm>
          <a:prstGeom prst="rect">
            <a:avLst/>
          </a:prstGeom>
          <a:solidFill>
            <a:srgbClr val="008189">
              <a:alpha val="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sp>
        <p:nvSpPr>
          <p:cNvPr id="533" name="Google Shape;533;gf7c9646958_0_272"/>
          <p:cNvSpPr/>
          <p:nvPr/>
        </p:nvSpPr>
        <p:spPr>
          <a:xfrm>
            <a:off x="-2" y="-32356"/>
            <a:ext cx="13716000" cy="663000"/>
          </a:xfrm>
          <a:prstGeom prst="rect">
            <a:avLst/>
          </a:prstGeom>
          <a:gradFill>
            <a:gsLst>
              <a:gs pos="0">
                <a:srgbClr val="F5F7FC"/>
              </a:gs>
              <a:gs pos="100000">
                <a:srgbClr val="008189"/>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pic>
        <p:nvPicPr>
          <p:cNvPr id="534" name="Google Shape;534;gf7c9646958_0_27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5160" y="179070"/>
            <a:ext cx="1206501" cy="295107"/>
          </a:xfrm>
          <a:prstGeom prst="rect">
            <a:avLst/>
          </a:prstGeom>
          <a:noFill/>
          <a:ln>
            <a:noFill/>
          </a:ln>
        </p:spPr>
      </p:pic>
      <p:sp>
        <p:nvSpPr>
          <p:cNvPr id="535" name="Google Shape;535;gf7c9646958_0_272"/>
          <p:cNvSpPr txBox="1"/>
          <p:nvPr/>
        </p:nvSpPr>
        <p:spPr>
          <a:xfrm>
            <a:off x="12136437" y="8458333"/>
            <a:ext cx="19179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Open Enrollment 2023</a:t>
            </a:r>
            <a:endParaRPr sz="1200" b="1"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p:txBody>
      </p:sp>
      <p:sp>
        <p:nvSpPr>
          <p:cNvPr id="536" name="Google Shape;536;gf7c9646958_0_272"/>
          <p:cNvSpPr txBox="1">
            <a:spLocks noGrp="1"/>
          </p:cNvSpPr>
          <p:nvPr>
            <p:ph type="title"/>
          </p:nvPr>
        </p:nvSpPr>
        <p:spPr>
          <a:xfrm>
            <a:off x="496570" y="857250"/>
            <a:ext cx="10072800" cy="839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4000"/>
              <a:buFont typeface="Helvetica Neue"/>
              <a:buNone/>
            </a:pPr>
            <a:r>
              <a:rPr lang="en-US" sz="3500" b="1" dirty="0">
                <a:solidFill>
                  <a:srgbClr val="3F3F3F"/>
                </a:solidFill>
                <a:latin typeface="Arial" panose="020B0604020202020204" pitchFamily="34" charset="0"/>
                <a:ea typeface="Helvetica Neue"/>
                <a:cs typeface="Arial" panose="020B0604020202020204" pitchFamily="34" charset="0"/>
                <a:sym typeface="Helvetica Neue"/>
              </a:rPr>
              <a:t>Health Savings Account - Inspira</a:t>
            </a:r>
            <a:endParaRPr sz="3500" dirty="0"/>
          </a:p>
        </p:txBody>
      </p:sp>
      <p:sp>
        <p:nvSpPr>
          <p:cNvPr id="537" name="Google Shape;537;gf7c9646958_0_272"/>
          <p:cNvSpPr txBox="1">
            <a:spLocks noGrp="1"/>
          </p:cNvSpPr>
          <p:nvPr>
            <p:ph type="sldNum" idx="12"/>
          </p:nvPr>
        </p:nvSpPr>
        <p:spPr>
          <a:xfrm>
            <a:off x="13095363" y="7370034"/>
            <a:ext cx="461400" cy="413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350"/>
              <a:buFont typeface="Arial"/>
              <a:buNone/>
            </a:pPr>
            <a:fld id="{00000000-1234-1234-1234-123412341234}" type="slidenum">
              <a:rPr lang="en-US"/>
              <a:t>20</a:t>
            </a:fld>
            <a:endParaRPr dirty="0"/>
          </a:p>
        </p:txBody>
      </p:sp>
      <p:sp>
        <p:nvSpPr>
          <p:cNvPr id="538" name="Google Shape;538;gf7c9646958_0_272"/>
          <p:cNvSpPr/>
          <p:nvPr/>
        </p:nvSpPr>
        <p:spPr>
          <a:xfrm>
            <a:off x="551160" y="1907885"/>
            <a:ext cx="3092700" cy="4683416"/>
          </a:xfrm>
          <a:prstGeom prst="roundRect">
            <a:avLst>
              <a:gd name="adj" fmla="val 9684"/>
            </a:avLst>
          </a:prstGeom>
          <a:solidFill>
            <a:srgbClr val="F2F2F2"/>
          </a:solidFill>
          <a:ln>
            <a:noFill/>
          </a:ln>
        </p:spPr>
        <p:txBody>
          <a:bodyPr spcFirstLastPara="1" wrap="square" lIns="91425" tIns="45700" rIns="91425" bIns="45700" anchor="t" anchorCtr="0">
            <a:noAutofit/>
          </a:bodyPr>
          <a:lstStyle/>
          <a:p>
            <a:pPr marL="0" marR="0" lvl="0" indent="0" algn="l" rtl="0">
              <a:lnSpc>
                <a:spcPct val="129410"/>
              </a:lnSpc>
              <a:spcBef>
                <a:spcPts val="0"/>
              </a:spcBef>
              <a:spcAft>
                <a:spcPts val="0"/>
              </a:spcAft>
              <a:buClr>
                <a:srgbClr val="000000"/>
              </a:buClr>
              <a:buSzPts val="1700"/>
              <a:buFont typeface="Arial"/>
              <a:buNone/>
            </a:pPr>
            <a:endParaRPr sz="17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p>
            <a:pPr marL="350837" marR="0" lvl="0" indent="-284162" algn="ctr" rtl="0">
              <a:lnSpc>
                <a:spcPct val="100000"/>
              </a:lnSpc>
              <a:spcBef>
                <a:spcPts val="300"/>
              </a:spcBef>
              <a:spcAft>
                <a:spcPts val="0"/>
              </a:spcAft>
              <a:buClr>
                <a:srgbClr val="000000"/>
              </a:buClr>
              <a:buSzPts val="800"/>
              <a:buFont typeface="Arial"/>
              <a:buNone/>
            </a:pPr>
            <a:endParaRPr sz="800" b="1" i="0" u="none" strike="noStrike" cap="none" dirty="0">
              <a:solidFill>
                <a:srgbClr val="008C99"/>
              </a:solidFill>
              <a:latin typeface="Arial" panose="020B0604020202020204" pitchFamily="34" charset="0"/>
              <a:ea typeface="Helvetica Neue"/>
              <a:cs typeface="Arial" panose="020B0604020202020204" pitchFamily="34" charset="0"/>
              <a:sym typeface="Helvetica Neue"/>
            </a:endParaRPr>
          </a:p>
          <a:p>
            <a:pPr marL="350837" marR="0" lvl="0" indent="-284162" algn="ctr" rtl="0">
              <a:lnSpc>
                <a:spcPct val="100000"/>
              </a:lnSpc>
              <a:spcBef>
                <a:spcPts val="591"/>
              </a:spcBef>
              <a:spcAft>
                <a:spcPts val="0"/>
              </a:spcAft>
              <a:buClr>
                <a:srgbClr val="000000"/>
              </a:buClr>
              <a:buSzPts val="1100"/>
              <a:buFont typeface="Arial"/>
              <a:buNone/>
            </a:pPr>
            <a:endParaRPr sz="800" b="1" i="0" u="none" strike="noStrike" cap="none" dirty="0">
              <a:solidFill>
                <a:srgbClr val="008C99"/>
              </a:solidFill>
              <a:latin typeface="Arial" panose="020B0604020202020204" pitchFamily="34" charset="0"/>
              <a:ea typeface="Helvetica Neue"/>
              <a:cs typeface="Arial" panose="020B0604020202020204" pitchFamily="34" charset="0"/>
              <a:sym typeface="Helvetica Neue"/>
            </a:endParaRPr>
          </a:p>
          <a:p>
            <a:pPr marL="350837" marR="0" lvl="0" indent="-284162" algn="ctr" rtl="0">
              <a:lnSpc>
                <a:spcPct val="110000"/>
              </a:lnSpc>
              <a:spcBef>
                <a:spcPts val="0"/>
              </a:spcBef>
              <a:spcAft>
                <a:spcPts val="0"/>
              </a:spcAft>
              <a:buClr>
                <a:srgbClr val="000000"/>
              </a:buClr>
              <a:buSzPts val="1600"/>
              <a:buFont typeface="Arial"/>
              <a:buNone/>
            </a:pPr>
            <a:r>
              <a:rPr lang="en-US" sz="1600" b="1" i="0" u="none" strike="noStrike" cap="none" dirty="0">
                <a:solidFill>
                  <a:srgbClr val="008C99"/>
                </a:solidFill>
                <a:latin typeface="Arial" panose="020B0604020202020204" pitchFamily="34" charset="0"/>
                <a:ea typeface="Helvetica Neue"/>
                <a:cs typeface="Arial" panose="020B0604020202020204" pitchFamily="34" charset="0"/>
                <a:sym typeface="Helvetica Neue"/>
              </a:rPr>
              <a:t>Why HSA?  </a:t>
            </a:r>
            <a:endParaRPr sz="1600" b="0" i="0" u="none" strike="noStrike" cap="none" dirty="0">
              <a:solidFill>
                <a:srgbClr val="000000"/>
              </a:solidFill>
              <a:latin typeface="Arial"/>
              <a:ea typeface="Arial"/>
              <a:cs typeface="Arial"/>
              <a:sym typeface="Arial"/>
            </a:endParaRPr>
          </a:p>
          <a:p>
            <a:pPr marL="350837" marR="0" lvl="0" indent="-284162" algn="ctr" rtl="0">
              <a:lnSpc>
                <a:spcPct val="110000"/>
              </a:lnSpc>
              <a:spcBef>
                <a:spcPts val="900"/>
              </a:spcBef>
              <a:spcAft>
                <a:spcPts val="0"/>
              </a:spcAft>
              <a:buClr>
                <a:srgbClr val="000000"/>
              </a:buClr>
              <a:buSzPts val="1600"/>
              <a:buFont typeface="Arial"/>
              <a:buNone/>
            </a:pPr>
            <a:r>
              <a:rPr lang="en-US" sz="1600" b="1" i="0" u="none" strike="noStrike" cap="none" dirty="0">
                <a:solidFill>
                  <a:srgbClr val="008C99"/>
                </a:solidFill>
                <a:latin typeface="Arial" panose="020B0604020202020204" pitchFamily="34" charset="0"/>
                <a:ea typeface="Helvetica Neue"/>
                <a:cs typeface="Arial" panose="020B0604020202020204" pitchFamily="34" charset="0"/>
                <a:sym typeface="Helvetica Neue"/>
              </a:rPr>
              <a:t>Triple Tax Benefits</a:t>
            </a:r>
            <a:endParaRPr sz="1600" b="0" i="0" u="none" strike="noStrike" cap="none" dirty="0">
              <a:solidFill>
                <a:srgbClr val="000000"/>
              </a:solidFill>
              <a:latin typeface="Arial"/>
              <a:ea typeface="Arial"/>
              <a:cs typeface="Arial"/>
              <a:sym typeface="Arial"/>
            </a:endParaRPr>
          </a:p>
          <a:p>
            <a:pPr marL="350837" marR="0" lvl="1" indent="-277812" algn="l" rtl="0">
              <a:lnSpc>
                <a:spcPct val="137500"/>
              </a:lnSpc>
              <a:spcBef>
                <a:spcPts val="900"/>
              </a:spcBef>
              <a:spcAft>
                <a:spcPts val="0"/>
              </a:spcAft>
              <a:buClr>
                <a:srgbClr val="3F3F3F"/>
              </a:buClr>
              <a:buSzPts val="1500"/>
              <a:buFont typeface="Noto Sans Symbols"/>
              <a:buChar char="✔"/>
            </a:pPr>
            <a:r>
              <a:rPr lang="en-US" sz="15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Contributions to an HSA (from both you and Natus) are tax-free*</a:t>
            </a:r>
            <a:endParaRPr sz="1500" b="0" i="0" u="none" strike="noStrike" cap="none" dirty="0">
              <a:solidFill>
                <a:srgbClr val="000000"/>
              </a:solidFill>
              <a:latin typeface="Arial"/>
              <a:ea typeface="Arial"/>
              <a:cs typeface="Arial"/>
              <a:sym typeface="Arial"/>
            </a:endParaRPr>
          </a:p>
          <a:p>
            <a:pPr marL="350837" marR="0" lvl="1" indent="-277812" algn="l" rtl="0">
              <a:lnSpc>
                <a:spcPct val="137500"/>
              </a:lnSpc>
              <a:spcBef>
                <a:spcPts val="600"/>
              </a:spcBef>
              <a:spcAft>
                <a:spcPts val="0"/>
              </a:spcAft>
              <a:buClr>
                <a:srgbClr val="3F3F3F"/>
              </a:buClr>
              <a:buSzPts val="1500"/>
              <a:buFont typeface="Noto Sans Symbols"/>
              <a:buChar char="✔"/>
            </a:pPr>
            <a:r>
              <a:rPr lang="en-US" sz="15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Interest and investment earnings on the account are tax-free*</a:t>
            </a:r>
            <a:endParaRPr sz="1500" b="0" i="0" u="none" strike="noStrike" cap="none" dirty="0">
              <a:solidFill>
                <a:srgbClr val="000000"/>
              </a:solidFill>
              <a:latin typeface="Arial"/>
              <a:ea typeface="Arial"/>
              <a:cs typeface="Arial"/>
              <a:sym typeface="Arial"/>
            </a:endParaRPr>
          </a:p>
          <a:p>
            <a:pPr marL="350837" marR="0" lvl="1" indent="-277812" algn="l" rtl="0">
              <a:lnSpc>
                <a:spcPct val="137500"/>
              </a:lnSpc>
              <a:spcBef>
                <a:spcPts val="600"/>
              </a:spcBef>
              <a:spcAft>
                <a:spcPts val="0"/>
              </a:spcAft>
              <a:buClr>
                <a:srgbClr val="3F3F3F"/>
              </a:buClr>
              <a:buSzPts val="1500"/>
              <a:buFont typeface="Noto Sans Symbols"/>
              <a:buChar char="✔"/>
            </a:pPr>
            <a:r>
              <a:rPr lang="en-US" sz="15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Funds withdrawn from the account for qualified expenses are tax-free*</a:t>
            </a:r>
            <a:endParaRPr sz="1500" b="0" i="0" u="none" strike="noStrike" cap="none" dirty="0">
              <a:solidFill>
                <a:srgbClr val="000000"/>
              </a:solidFill>
              <a:latin typeface="Arial"/>
              <a:ea typeface="Arial"/>
              <a:cs typeface="Arial"/>
              <a:sym typeface="Arial"/>
            </a:endParaRPr>
          </a:p>
        </p:txBody>
      </p:sp>
      <p:sp>
        <p:nvSpPr>
          <p:cNvPr id="539" name="Google Shape;539;gf7c9646958_0_272"/>
          <p:cNvSpPr/>
          <p:nvPr/>
        </p:nvSpPr>
        <p:spPr>
          <a:xfrm>
            <a:off x="3928075" y="1822150"/>
            <a:ext cx="6834000" cy="4968900"/>
          </a:xfrm>
          <a:prstGeom prst="roundRect">
            <a:avLst>
              <a:gd name="adj" fmla="val 3682"/>
            </a:avLst>
          </a:prstGeom>
          <a:noFill/>
          <a:ln>
            <a:noFill/>
          </a:ln>
        </p:spPr>
        <p:txBody>
          <a:bodyPr spcFirstLastPara="1" wrap="square" lIns="91425" tIns="45700" rIns="91425" bIns="45700" anchor="t" anchorCtr="0">
            <a:noAutofit/>
          </a:bodyPr>
          <a:lstStyle/>
          <a:p>
            <a:pPr marL="0" marR="0" lvl="0" indent="0" algn="l" rtl="0">
              <a:lnSpc>
                <a:spcPct val="125000"/>
              </a:lnSpc>
              <a:spcBef>
                <a:spcPts val="0"/>
              </a:spcBef>
              <a:spcAft>
                <a:spcPts val="0"/>
              </a:spcAft>
              <a:buClr>
                <a:srgbClr val="000000"/>
              </a:buClr>
              <a:buSzPts val="1600"/>
              <a:buFont typeface="Arial"/>
              <a:buNone/>
            </a:pPr>
            <a:r>
              <a:rPr lang="en-US" sz="1600" b="1" i="0" u="none" strike="noStrike" cap="none" dirty="0">
                <a:solidFill>
                  <a:srgbClr val="008189"/>
                </a:solidFill>
                <a:latin typeface="Arial" panose="020B0604020202020204" pitchFamily="34" charset="0"/>
                <a:ea typeface="Helvetica Neue"/>
                <a:cs typeface="Arial" panose="020B0604020202020204" pitchFamily="34" charset="0"/>
                <a:sym typeface="Helvetica Neue"/>
              </a:rPr>
              <a:t>How does the Health Savings Account (HSA) work?</a:t>
            </a:r>
            <a:endParaRPr sz="1600" b="1" i="0" u="none" strike="noStrike" cap="none" dirty="0">
              <a:solidFill>
                <a:srgbClr val="008189"/>
              </a:solidFill>
              <a:latin typeface="Arial" panose="020B0604020202020204" pitchFamily="34" charset="0"/>
              <a:ea typeface="Helvetica Neue"/>
              <a:cs typeface="Arial" panose="020B0604020202020204" pitchFamily="34" charset="0"/>
              <a:sym typeface="Helvetica Neue"/>
            </a:endParaRPr>
          </a:p>
          <a:p>
            <a:pPr marL="293090" marR="0" lvl="0" indent="-283565" algn="l" rtl="0">
              <a:lnSpc>
                <a:spcPct val="125000"/>
              </a:lnSpc>
              <a:spcBef>
                <a:spcPts val="600"/>
              </a:spcBef>
              <a:spcAft>
                <a:spcPts val="0"/>
              </a:spcAft>
              <a:buClr>
                <a:srgbClr val="3F3F3F"/>
              </a:buClr>
              <a:buSzPts val="1450"/>
              <a:buFont typeface="Arial"/>
              <a:buChar char="•"/>
            </a:pPr>
            <a:r>
              <a:rPr lang="en-US" sz="145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HSA is a tax advantaged </a:t>
            </a:r>
            <a:r>
              <a:rPr lang="en-US" sz="1450" b="0" i="0" u="none" strike="noStrike" cap="none" dirty="0">
                <a:solidFill>
                  <a:srgbClr val="008C99"/>
                </a:solidFill>
                <a:latin typeface="Arial" panose="020B0604020202020204" pitchFamily="34" charset="0"/>
                <a:ea typeface="Helvetica Neue"/>
                <a:cs typeface="Arial" panose="020B0604020202020204" pitchFamily="34" charset="0"/>
                <a:sym typeface="Helvetica Neue"/>
              </a:rPr>
              <a:t>employee-owned</a:t>
            </a:r>
            <a:r>
              <a:rPr lang="en-US" sz="145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 savings account that can be used to pay for qualified medical, dental or vision expenses not covered by the health plans</a:t>
            </a:r>
            <a:endParaRPr sz="1450" b="0" i="0" u="none" strike="noStrike" cap="none" dirty="0">
              <a:solidFill>
                <a:srgbClr val="000000"/>
              </a:solidFill>
              <a:latin typeface="Arial"/>
              <a:ea typeface="Arial"/>
              <a:cs typeface="Arial"/>
              <a:sym typeface="Arial"/>
            </a:endParaRPr>
          </a:p>
          <a:p>
            <a:pPr marL="293090" marR="0" lvl="0" indent="-283565" algn="l" rtl="0">
              <a:lnSpc>
                <a:spcPct val="125000"/>
              </a:lnSpc>
              <a:spcBef>
                <a:spcPts val="600"/>
              </a:spcBef>
              <a:spcAft>
                <a:spcPts val="0"/>
              </a:spcAft>
              <a:buClr>
                <a:srgbClr val="3F3F3F"/>
              </a:buClr>
              <a:buSzPts val="1450"/>
              <a:buFont typeface="Arial"/>
              <a:buChar char="•"/>
            </a:pPr>
            <a:r>
              <a:rPr lang="en-US" sz="1450" b="0" i="0" u="none" strike="noStrike" cap="none" dirty="0">
                <a:solidFill>
                  <a:srgbClr val="008189"/>
                </a:solidFill>
                <a:latin typeface="Arial" panose="020B0604020202020204" pitchFamily="34" charset="0"/>
                <a:ea typeface="Helvetica Neue"/>
                <a:cs typeface="Arial" panose="020B0604020202020204" pitchFamily="34" charset="0"/>
                <a:sym typeface="Helvetica Neue"/>
              </a:rPr>
              <a:t>An HSA account must be paired with a high-deductible health plan</a:t>
            </a:r>
            <a:endParaRPr sz="1450" b="0" i="0" u="none" strike="noStrike" cap="none" dirty="0">
              <a:solidFill>
                <a:srgbClr val="000000"/>
              </a:solidFill>
              <a:latin typeface="Arial"/>
              <a:ea typeface="Arial"/>
              <a:cs typeface="Arial"/>
              <a:sym typeface="Arial"/>
            </a:endParaRPr>
          </a:p>
          <a:p>
            <a:pPr marL="293090" marR="0" lvl="0" indent="-283565" algn="l" rtl="0">
              <a:lnSpc>
                <a:spcPct val="125000"/>
              </a:lnSpc>
              <a:spcBef>
                <a:spcPts val="600"/>
              </a:spcBef>
              <a:spcAft>
                <a:spcPts val="0"/>
              </a:spcAft>
              <a:buClr>
                <a:srgbClr val="3F3F3F"/>
              </a:buClr>
              <a:buSzPts val="1450"/>
              <a:buFont typeface="Arial"/>
              <a:buChar char="•"/>
            </a:pPr>
            <a:r>
              <a:rPr lang="en-US" sz="145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An HSA account is easy to use – it works like a debit card that is linked to the funds in your account</a:t>
            </a:r>
            <a:endParaRPr sz="1450" b="0" i="0" u="none" strike="noStrike" cap="none" dirty="0">
              <a:solidFill>
                <a:srgbClr val="000000"/>
              </a:solidFill>
              <a:latin typeface="Arial"/>
              <a:ea typeface="Arial"/>
              <a:cs typeface="Arial"/>
              <a:sym typeface="Arial"/>
            </a:endParaRPr>
          </a:p>
          <a:p>
            <a:pPr marL="293090" marR="0" lvl="0" indent="-283565" algn="l" rtl="0">
              <a:lnSpc>
                <a:spcPct val="125000"/>
              </a:lnSpc>
              <a:spcBef>
                <a:spcPts val="600"/>
              </a:spcBef>
              <a:spcAft>
                <a:spcPts val="0"/>
              </a:spcAft>
              <a:buClr>
                <a:srgbClr val="3F3F3F"/>
              </a:buClr>
              <a:buSzPts val="1450"/>
              <a:buFont typeface="Arial"/>
              <a:buChar char="•"/>
            </a:pPr>
            <a:r>
              <a:rPr lang="en-US" sz="145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Natus makes significant contributions to employee’s HSA account each January and July</a:t>
            </a:r>
            <a:endParaRPr sz="1450" b="0" i="0" u="none" strike="noStrike" cap="none" dirty="0">
              <a:solidFill>
                <a:srgbClr val="000000"/>
              </a:solidFill>
              <a:latin typeface="Arial"/>
              <a:ea typeface="Arial"/>
              <a:cs typeface="Arial"/>
              <a:sym typeface="Arial"/>
            </a:endParaRPr>
          </a:p>
          <a:p>
            <a:pPr marL="293090" marR="0" lvl="1" indent="-283565" algn="l" rtl="0">
              <a:lnSpc>
                <a:spcPct val="125000"/>
              </a:lnSpc>
              <a:spcBef>
                <a:spcPts val="600"/>
              </a:spcBef>
              <a:spcAft>
                <a:spcPts val="0"/>
              </a:spcAft>
              <a:buClr>
                <a:srgbClr val="3F3F3F"/>
              </a:buClr>
              <a:buSzPts val="1450"/>
              <a:buFont typeface="Arial"/>
              <a:buChar char="•"/>
            </a:pPr>
            <a:r>
              <a:rPr lang="en-US" sz="1450" b="0" i="0" u="none" strike="noStrike" cap="none" dirty="0">
                <a:solidFill>
                  <a:srgbClr val="008C99"/>
                </a:solidFill>
                <a:latin typeface="Arial" panose="020B0604020202020204" pitchFamily="34" charset="0"/>
                <a:ea typeface="Helvetica Neue"/>
                <a:cs typeface="Arial" panose="020B0604020202020204" pitchFamily="34" charset="0"/>
                <a:sym typeface="Helvetica Neue"/>
              </a:rPr>
              <a:t>HSA funds roll over each year</a:t>
            </a:r>
            <a:r>
              <a:rPr lang="en-US" sz="145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 allowing you to build a savings account for health care expenses or for retirement</a:t>
            </a:r>
            <a:endParaRPr sz="1450" b="0" i="0" u="none" strike="noStrike" cap="none" dirty="0">
              <a:solidFill>
                <a:srgbClr val="000000"/>
              </a:solidFill>
              <a:latin typeface="Arial"/>
              <a:ea typeface="Arial"/>
              <a:cs typeface="Arial"/>
              <a:sym typeface="Arial"/>
            </a:endParaRPr>
          </a:p>
          <a:p>
            <a:pPr marL="573573" marR="0" lvl="1" indent="-270957" algn="l" rtl="0">
              <a:lnSpc>
                <a:spcPct val="125000"/>
              </a:lnSpc>
              <a:spcBef>
                <a:spcPts val="600"/>
              </a:spcBef>
              <a:spcAft>
                <a:spcPts val="0"/>
              </a:spcAft>
              <a:buClr>
                <a:srgbClr val="3F3F3F"/>
              </a:buClr>
              <a:buSzPts val="1450"/>
              <a:buFont typeface="Arial"/>
              <a:buChar char="－"/>
            </a:pPr>
            <a:r>
              <a:rPr lang="en-US" sz="145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Once your HSA balance reaches $1,000, you are offered the opportunity to invest these funds and let them grow tax-free</a:t>
            </a:r>
            <a:endParaRPr sz="1450" b="0" i="0" u="none" strike="noStrike" cap="none" dirty="0">
              <a:solidFill>
                <a:srgbClr val="000000"/>
              </a:solidFill>
              <a:latin typeface="Arial"/>
              <a:ea typeface="Arial"/>
              <a:cs typeface="Arial"/>
              <a:sym typeface="Arial"/>
            </a:endParaRPr>
          </a:p>
          <a:p>
            <a:pPr marL="573573" marR="0" lvl="1" indent="-270957" algn="l" rtl="0">
              <a:lnSpc>
                <a:spcPct val="125000"/>
              </a:lnSpc>
              <a:spcBef>
                <a:spcPts val="600"/>
              </a:spcBef>
              <a:spcAft>
                <a:spcPts val="0"/>
              </a:spcAft>
              <a:buClr>
                <a:srgbClr val="3F3F3F"/>
              </a:buClr>
              <a:buSzPts val="1450"/>
              <a:buFont typeface="Arial"/>
              <a:buChar char="－"/>
            </a:pPr>
            <a:r>
              <a:rPr lang="en-US" sz="145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After age 65, you can spend HSA money on unqualified expenses without paying a tax penalty, but are subject to applicable income taxes</a:t>
            </a:r>
            <a:endParaRPr sz="1450" b="0" i="0" u="none" strike="noStrike" cap="none" dirty="0">
              <a:solidFill>
                <a:srgbClr val="000000"/>
              </a:solidFill>
              <a:latin typeface="Arial"/>
              <a:ea typeface="Arial"/>
              <a:cs typeface="Arial"/>
              <a:sym typeface="Arial"/>
            </a:endParaRPr>
          </a:p>
        </p:txBody>
      </p:sp>
      <p:pic>
        <p:nvPicPr>
          <p:cNvPr id="540" name="Google Shape;540;gf7c9646958_0_272" descr="Piggy Bank"/>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851660" y="1907885"/>
            <a:ext cx="686588" cy="686588"/>
          </a:xfrm>
          <a:prstGeom prst="rect">
            <a:avLst/>
          </a:prstGeom>
          <a:noFill/>
          <a:ln>
            <a:noFill/>
          </a:ln>
        </p:spPr>
      </p:pic>
      <p:sp>
        <p:nvSpPr>
          <p:cNvPr id="541" name="Google Shape;541;gf7c9646958_0_272"/>
          <p:cNvSpPr txBox="1"/>
          <p:nvPr/>
        </p:nvSpPr>
        <p:spPr>
          <a:xfrm>
            <a:off x="496570" y="6791050"/>
            <a:ext cx="1007280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b="1" i="1" u="none" strike="noStrike" cap="none" dirty="0">
                <a:solidFill>
                  <a:srgbClr val="3F3F3F"/>
                </a:solidFill>
                <a:latin typeface="Arial" panose="020B0604020202020204" pitchFamily="34" charset="0"/>
                <a:ea typeface="Helvetica Neue"/>
                <a:cs typeface="Arial" panose="020B0604020202020204" pitchFamily="34" charset="0"/>
                <a:sym typeface="Helvetica Neue"/>
              </a:rPr>
              <a:t>* HSA funds are not taxed at a federal income tax level when used appropriately for qualified expenses. Most states recognize HSA funds as tax-free with few exceptions. Consult a tax advisor for more information</a:t>
            </a:r>
            <a:r>
              <a:rPr lang="en-US" b="0" i="1" u="none" strike="noStrike" cap="none" dirty="0">
                <a:solidFill>
                  <a:srgbClr val="3F3F3F"/>
                </a:solidFill>
                <a:latin typeface="Arial" panose="020B0604020202020204" pitchFamily="34" charset="0"/>
                <a:ea typeface="Helvetica Neue"/>
                <a:cs typeface="Arial" panose="020B0604020202020204" pitchFamily="34" charset="0"/>
                <a:sym typeface="Helvetica Neue"/>
              </a:rPr>
              <a:t>. </a:t>
            </a:r>
            <a:endParaRPr b="0" i="0" u="none" strike="noStrike" cap="none" dirty="0">
              <a:solidFill>
                <a:srgbClr val="3F3F3F"/>
              </a:solidFill>
              <a:latin typeface="Arial"/>
              <a:ea typeface="Arial"/>
              <a:cs typeface="Arial"/>
              <a:sym typeface="Arial"/>
            </a:endParaRPr>
          </a:p>
        </p:txBody>
      </p:sp>
      <p:pic>
        <p:nvPicPr>
          <p:cNvPr id="542" name="Google Shape;542;gf7c9646958_0_272"/>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846675" y="634575"/>
            <a:ext cx="2869326" cy="6729574"/>
          </a:xfrm>
          <a:prstGeom prst="rect">
            <a:avLst/>
          </a:prstGeom>
          <a:noFill/>
          <a:ln>
            <a:noFill/>
          </a:ln>
        </p:spPr>
      </p:pic>
      <p:pic>
        <p:nvPicPr>
          <p:cNvPr id="2" name="Picture 1">
            <a:extLst>
              <a:ext uri="{FF2B5EF4-FFF2-40B4-BE49-F238E27FC236}">
                <a16:creationId xmlns:a16="http://schemas.microsoft.com/office/drawing/2014/main" id="{BC4EA099-FAFC-EC71-0A63-BADB9FAE8D2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91650" y="630644"/>
            <a:ext cx="2277721" cy="95792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21"/>
          <p:cNvSpPr/>
          <p:nvPr/>
        </p:nvSpPr>
        <p:spPr>
          <a:xfrm>
            <a:off x="-1" y="7326642"/>
            <a:ext cx="13715999" cy="457200"/>
          </a:xfrm>
          <a:prstGeom prst="rect">
            <a:avLst/>
          </a:prstGeom>
          <a:solidFill>
            <a:srgbClr val="008189">
              <a:alpha val="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sp>
        <p:nvSpPr>
          <p:cNvPr id="549" name="Google Shape;549;p21"/>
          <p:cNvSpPr/>
          <p:nvPr/>
        </p:nvSpPr>
        <p:spPr>
          <a:xfrm>
            <a:off x="-2" y="-32356"/>
            <a:ext cx="13716000" cy="662940"/>
          </a:xfrm>
          <a:prstGeom prst="rect">
            <a:avLst/>
          </a:prstGeom>
          <a:gradFill>
            <a:gsLst>
              <a:gs pos="0">
                <a:srgbClr val="F5F7FC"/>
              </a:gs>
              <a:gs pos="100000">
                <a:srgbClr val="008189"/>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pic>
        <p:nvPicPr>
          <p:cNvPr id="550" name="Google Shape;550;p2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5160" y="179070"/>
            <a:ext cx="1206500" cy="295107"/>
          </a:xfrm>
          <a:prstGeom prst="rect">
            <a:avLst/>
          </a:prstGeom>
          <a:noFill/>
          <a:ln>
            <a:noFill/>
          </a:ln>
        </p:spPr>
      </p:pic>
      <p:sp>
        <p:nvSpPr>
          <p:cNvPr id="551" name="Google Shape;551;p21"/>
          <p:cNvSpPr txBox="1"/>
          <p:nvPr/>
        </p:nvSpPr>
        <p:spPr>
          <a:xfrm>
            <a:off x="12136437" y="8458333"/>
            <a:ext cx="1917851"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Open Enrollment 2023</a:t>
            </a:r>
            <a:endParaRPr sz="1200" b="1"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p:txBody>
      </p:sp>
      <p:sp>
        <p:nvSpPr>
          <p:cNvPr id="552" name="Google Shape;552;p21"/>
          <p:cNvSpPr txBox="1">
            <a:spLocks noGrp="1"/>
          </p:cNvSpPr>
          <p:nvPr>
            <p:ph type="sldNum" idx="12"/>
          </p:nvPr>
        </p:nvSpPr>
        <p:spPr>
          <a:xfrm>
            <a:off x="13095363" y="7370034"/>
            <a:ext cx="461295" cy="413808"/>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rgbClr val="3F3F3F"/>
                </a:solidFill>
                <a:latin typeface="Arial" panose="020B0604020202020204" pitchFamily="34" charset="0"/>
                <a:ea typeface="Helvetica Neue"/>
                <a:cs typeface="Arial" panose="020B0604020202020204" pitchFamily="34" charset="0"/>
                <a:sym typeface="Helvetica Neue"/>
              </a:rPr>
              <a:t>21</a:t>
            </a:fld>
            <a:endParaRPr sz="1200" dirty="0">
              <a:solidFill>
                <a:srgbClr val="3F3F3F"/>
              </a:solidFill>
              <a:latin typeface="Arial" panose="020B0604020202020204" pitchFamily="34" charset="0"/>
              <a:ea typeface="Helvetica Neue"/>
              <a:cs typeface="Arial" panose="020B0604020202020204" pitchFamily="34" charset="0"/>
              <a:sym typeface="Helvetica Neue"/>
            </a:endParaRPr>
          </a:p>
        </p:txBody>
      </p:sp>
      <p:sp>
        <p:nvSpPr>
          <p:cNvPr id="553" name="Google Shape;553;p21"/>
          <p:cNvSpPr/>
          <p:nvPr/>
        </p:nvSpPr>
        <p:spPr>
          <a:xfrm>
            <a:off x="496567" y="1696946"/>
            <a:ext cx="9782100" cy="2151190"/>
          </a:xfrm>
          <a:prstGeom prst="rect">
            <a:avLst/>
          </a:prstGeom>
          <a:noFill/>
          <a:ln>
            <a:noFill/>
          </a:ln>
        </p:spPr>
        <p:txBody>
          <a:bodyPr spcFirstLastPara="1" wrap="square" lIns="91425" tIns="45700" rIns="91425" bIns="45700" anchor="t" anchorCtr="0">
            <a:spAutoFit/>
          </a:bodyPr>
          <a:lstStyle/>
          <a:p>
            <a:pPr marL="301625" marR="0" lvl="0" indent="-288925" algn="l" rtl="0">
              <a:lnSpc>
                <a:spcPct val="132333"/>
              </a:lnSpc>
              <a:spcBef>
                <a:spcPts val="0"/>
              </a:spcBef>
              <a:spcAft>
                <a:spcPts val="0"/>
              </a:spcAft>
              <a:buClr>
                <a:srgbClr val="3F3F3F"/>
              </a:buClr>
              <a:buSzPts val="1600"/>
              <a:buFont typeface="Arial"/>
              <a:buChar char="•"/>
            </a:pPr>
            <a:r>
              <a:rPr lang="en-US" sz="18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Natus makes a </a:t>
            </a:r>
            <a:r>
              <a:rPr lang="en-US" sz="1800" b="0" i="0" u="none" strike="noStrike" cap="none" dirty="0">
                <a:solidFill>
                  <a:srgbClr val="008C99"/>
                </a:solidFill>
                <a:latin typeface="Arial" panose="020B0604020202020204" pitchFamily="34" charset="0"/>
                <a:ea typeface="Helvetica Neue"/>
                <a:cs typeface="Arial" panose="020B0604020202020204" pitchFamily="34" charset="0"/>
                <a:sym typeface="Helvetica Neue"/>
              </a:rPr>
              <a:t>contribution </a:t>
            </a:r>
            <a:r>
              <a:rPr lang="en-US" sz="1800" b="0" i="0" u="none" strike="noStrike" cap="none" dirty="0">
                <a:solidFill>
                  <a:srgbClr val="3A3838"/>
                </a:solidFill>
                <a:latin typeface="Arial" panose="020B0604020202020204" pitchFamily="34" charset="0"/>
                <a:ea typeface="Helvetica Neue"/>
                <a:cs typeface="Arial" panose="020B0604020202020204" pitchFamily="34" charset="0"/>
                <a:sym typeface="Helvetica Neue"/>
              </a:rPr>
              <a:t>to employee </a:t>
            </a:r>
            <a:r>
              <a:rPr lang="en-US" sz="18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HSA accounts </a:t>
            </a:r>
            <a:r>
              <a:rPr lang="en-US" sz="1800" b="0" i="0" u="none" strike="noStrike" cap="none" dirty="0">
                <a:solidFill>
                  <a:srgbClr val="008C99"/>
                </a:solidFill>
                <a:latin typeface="Arial" panose="020B0604020202020204" pitchFamily="34" charset="0"/>
                <a:ea typeface="Helvetica Neue"/>
                <a:cs typeface="Arial" panose="020B0604020202020204" pitchFamily="34" charset="0"/>
                <a:sym typeface="Helvetica Neue"/>
              </a:rPr>
              <a:t>each January and July</a:t>
            </a:r>
            <a:endParaRPr sz="1800" b="0" i="0" u="none" strike="noStrike" cap="none" dirty="0">
              <a:solidFill>
                <a:srgbClr val="000000"/>
              </a:solidFill>
              <a:latin typeface="Arial"/>
              <a:ea typeface="Arial"/>
              <a:cs typeface="Arial"/>
              <a:sym typeface="Arial"/>
            </a:endParaRPr>
          </a:p>
          <a:p>
            <a:pPr marL="294666" marR="0" lvl="0" indent="-281966" algn="l" rtl="0">
              <a:lnSpc>
                <a:spcPct val="132333"/>
              </a:lnSpc>
              <a:spcBef>
                <a:spcPts val="596"/>
              </a:spcBef>
              <a:spcAft>
                <a:spcPts val="0"/>
              </a:spcAft>
              <a:buClr>
                <a:srgbClr val="3F3F3F"/>
              </a:buClr>
              <a:buSzPts val="1600"/>
              <a:buFont typeface="Arial"/>
              <a:buChar char="•"/>
            </a:pPr>
            <a:r>
              <a:rPr lang="en-US" sz="1800" b="1"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HSA</a:t>
            </a:r>
            <a:r>
              <a:rPr lang="en-US" sz="18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 contributions are subject to the IRS limit</a:t>
            </a:r>
          </a:p>
          <a:p>
            <a:pPr marL="294666" marR="0" lvl="0" indent="-281966" algn="l" rtl="0">
              <a:lnSpc>
                <a:spcPct val="132333"/>
              </a:lnSpc>
              <a:spcBef>
                <a:spcPts val="596"/>
              </a:spcBef>
              <a:spcAft>
                <a:spcPts val="0"/>
              </a:spcAft>
              <a:buClr>
                <a:srgbClr val="3F3F3F"/>
              </a:buClr>
              <a:buSzPts val="1600"/>
              <a:buFont typeface="Arial"/>
              <a:buChar char="•"/>
            </a:pPr>
            <a:r>
              <a:rPr lang="en-US" sz="1800" dirty="0">
                <a:solidFill>
                  <a:srgbClr val="3F3F3F"/>
                </a:solidFill>
                <a:latin typeface="Arial" panose="020B0604020202020204" pitchFamily="34" charset="0"/>
                <a:ea typeface="Helvetica Neue"/>
                <a:cs typeface="Arial" panose="020B0604020202020204" pitchFamily="34" charset="0"/>
                <a:sym typeface="Helvetica Neue"/>
              </a:rPr>
              <a:t>Participants cannot have disqualifying coverage such as other non-HDHP health plan, spouse’s FSA plan, Medicare etc. </a:t>
            </a:r>
            <a:endParaRPr lang="en-US" sz="18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p>
            <a:pPr marL="294666" marR="0" lvl="0" indent="-281966" algn="l" rtl="0">
              <a:lnSpc>
                <a:spcPct val="132333"/>
              </a:lnSpc>
              <a:spcBef>
                <a:spcPts val="596"/>
              </a:spcBef>
              <a:spcAft>
                <a:spcPts val="0"/>
              </a:spcAft>
              <a:buClr>
                <a:srgbClr val="3F3F3F"/>
              </a:buClr>
              <a:buSzPts val="1600"/>
              <a:buFont typeface="Arial"/>
              <a:buChar char="•"/>
            </a:pPr>
            <a:endParaRPr sz="1800" b="0" i="0" u="none" strike="noStrike" cap="none" dirty="0">
              <a:solidFill>
                <a:srgbClr val="000000"/>
              </a:solidFill>
              <a:latin typeface="Arial"/>
              <a:ea typeface="Arial"/>
              <a:cs typeface="Arial"/>
              <a:sym typeface="Arial"/>
            </a:endParaRPr>
          </a:p>
        </p:txBody>
      </p:sp>
      <p:graphicFrame>
        <p:nvGraphicFramePr>
          <p:cNvPr id="554" name="Google Shape;554;p21"/>
          <p:cNvGraphicFramePr/>
          <p:nvPr>
            <p:extLst>
              <p:ext uri="{D42A27DB-BD31-4B8C-83A1-F6EECF244321}">
                <p14:modId xmlns:p14="http://schemas.microsoft.com/office/powerpoint/2010/main" val="1507256548"/>
              </p:ext>
            </p:extLst>
          </p:nvPr>
        </p:nvGraphicFramePr>
        <p:xfrm>
          <a:off x="338174" y="3572356"/>
          <a:ext cx="9782100" cy="2932700"/>
        </p:xfrm>
        <a:graphic>
          <a:graphicData uri="http://schemas.openxmlformats.org/drawingml/2006/table">
            <a:tbl>
              <a:tblPr>
                <a:noFill/>
                <a:tableStyleId>{73CAAD16-73E2-42C1-A7CB-E879031D2368}</a:tableStyleId>
              </a:tblPr>
              <a:tblGrid>
                <a:gridCol w="3283212">
                  <a:extLst>
                    <a:ext uri="{9D8B030D-6E8A-4147-A177-3AD203B41FA5}">
                      <a16:colId xmlns:a16="http://schemas.microsoft.com/office/drawing/2014/main" val="20000"/>
                    </a:ext>
                  </a:extLst>
                </a:gridCol>
                <a:gridCol w="1935382">
                  <a:extLst>
                    <a:ext uri="{9D8B030D-6E8A-4147-A177-3AD203B41FA5}">
                      <a16:colId xmlns:a16="http://schemas.microsoft.com/office/drawing/2014/main" val="20001"/>
                    </a:ext>
                  </a:extLst>
                </a:gridCol>
                <a:gridCol w="2281753">
                  <a:extLst>
                    <a:ext uri="{9D8B030D-6E8A-4147-A177-3AD203B41FA5}">
                      <a16:colId xmlns:a16="http://schemas.microsoft.com/office/drawing/2014/main" val="20002"/>
                    </a:ext>
                  </a:extLst>
                </a:gridCol>
                <a:gridCol w="2281753">
                  <a:extLst>
                    <a:ext uri="{9D8B030D-6E8A-4147-A177-3AD203B41FA5}">
                      <a16:colId xmlns:a16="http://schemas.microsoft.com/office/drawing/2014/main" val="20003"/>
                    </a:ext>
                  </a:extLst>
                </a:gridCol>
              </a:tblGrid>
              <a:tr h="606200">
                <a:tc>
                  <a:txBody>
                    <a:bodyPr/>
                    <a:lstStyle/>
                    <a:p>
                      <a:pPr marL="0" marR="0" lvl="0" indent="0" algn="l" rtl="0">
                        <a:lnSpc>
                          <a:spcPct val="100000"/>
                        </a:lnSpc>
                        <a:spcBef>
                          <a:spcPts val="0"/>
                        </a:spcBef>
                        <a:spcAft>
                          <a:spcPts val="0"/>
                        </a:spcAft>
                        <a:buClr>
                          <a:schemeClr val="lt1"/>
                        </a:buClr>
                        <a:buSzPts val="1800"/>
                        <a:buFont typeface="Helvetica Neue"/>
                        <a:buNone/>
                      </a:pPr>
                      <a:r>
                        <a:rPr lang="en-US" sz="1800" b="1" u="none" strike="noStrike" cap="none" dirty="0">
                          <a:solidFill>
                            <a:schemeClr val="lt1"/>
                          </a:solidFill>
                          <a:latin typeface="Arial" panose="020B0604020202020204" pitchFamily="34" charset="0"/>
                          <a:ea typeface="Helvetica Neue"/>
                          <a:cs typeface="Arial" panose="020B0604020202020204" pitchFamily="34" charset="0"/>
                          <a:sym typeface="Helvetica Neue"/>
                        </a:rPr>
                        <a:t>Annual Contribution by Tier</a:t>
                      </a:r>
                      <a:endParaRPr sz="1800" b="1" u="none" strike="noStrike" cap="none" dirty="0">
                        <a:solidFill>
                          <a:schemeClr val="lt1"/>
                        </a:solidFill>
                        <a:latin typeface="Arial" panose="020B0604020202020204" pitchFamily="34" charset="0"/>
                        <a:ea typeface="Helvetica Neue"/>
                        <a:cs typeface="Arial" panose="020B0604020202020204" pitchFamily="34" charset="0"/>
                        <a:sym typeface="Helvetica Neue"/>
                      </a:endParaRPr>
                    </a:p>
                  </a:txBody>
                  <a:tcPr marL="90775" marR="90775" marT="90775" marB="90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08C99"/>
                    </a:solidFill>
                  </a:tcPr>
                </a:tc>
                <a:tc>
                  <a:txBody>
                    <a:bodyPr/>
                    <a:lstStyle/>
                    <a:p>
                      <a:pPr marL="0" marR="0" lvl="0" indent="0" algn="ctr" rtl="0">
                        <a:lnSpc>
                          <a:spcPct val="100000"/>
                        </a:lnSpc>
                        <a:spcBef>
                          <a:spcPts val="0"/>
                        </a:spcBef>
                        <a:spcAft>
                          <a:spcPts val="0"/>
                        </a:spcAft>
                        <a:buClr>
                          <a:schemeClr val="lt1"/>
                        </a:buClr>
                        <a:buSzPts val="1800"/>
                        <a:buFont typeface="Helvetica Neue"/>
                        <a:buNone/>
                      </a:pPr>
                      <a:r>
                        <a:rPr lang="en-US" sz="1800" b="1" u="none" strike="noStrike" cap="none" dirty="0">
                          <a:solidFill>
                            <a:schemeClr val="lt1"/>
                          </a:solidFill>
                          <a:latin typeface="Arial" panose="020B0604020202020204" pitchFamily="34" charset="0"/>
                          <a:ea typeface="Helvetica Neue"/>
                          <a:cs typeface="Arial" panose="020B0604020202020204" pitchFamily="34" charset="0"/>
                          <a:sym typeface="Helvetica Neue"/>
                        </a:rPr>
                        <a:t>From Natus</a:t>
                      </a:r>
                      <a:endParaRPr sz="1800" b="1" u="none" strike="noStrike" cap="none" dirty="0">
                        <a:solidFill>
                          <a:schemeClr val="lt1"/>
                        </a:solidFill>
                        <a:latin typeface="Arial" panose="020B0604020202020204" pitchFamily="34" charset="0"/>
                        <a:ea typeface="Helvetica Neue"/>
                        <a:cs typeface="Arial" panose="020B0604020202020204" pitchFamily="34" charset="0"/>
                        <a:sym typeface="Helvetica Neue"/>
                      </a:endParaRPr>
                    </a:p>
                  </a:txBody>
                  <a:tcPr marL="90775" marR="90775" marT="90775" marB="90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08C99"/>
                    </a:solidFill>
                  </a:tcPr>
                </a:tc>
                <a:tc>
                  <a:txBody>
                    <a:bodyPr/>
                    <a:lstStyle/>
                    <a:p>
                      <a:pPr marL="0" marR="0" lvl="0" indent="0" algn="ctr" rtl="0">
                        <a:lnSpc>
                          <a:spcPct val="100000"/>
                        </a:lnSpc>
                        <a:spcBef>
                          <a:spcPts val="0"/>
                        </a:spcBef>
                        <a:spcAft>
                          <a:spcPts val="0"/>
                        </a:spcAft>
                        <a:buClr>
                          <a:schemeClr val="lt1"/>
                        </a:buClr>
                        <a:buSzPts val="1800"/>
                        <a:buFont typeface="Helvetica Neue"/>
                        <a:buNone/>
                      </a:pPr>
                      <a:r>
                        <a:rPr lang="en-US" sz="1800" b="1" u="none" strike="noStrike" cap="none" dirty="0">
                          <a:solidFill>
                            <a:schemeClr val="lt1"/>
                          </a:solidFill>
                          <a:latin typeface="Arial" panose="020B0604020202020204" pitchFamily="34" charset="0"/>
                          <a:ea typeface="Helvetica Neue"/>
                          <a:cs typeface="Arial" panose="020B0604020202020204" pitchFamily="34" charset="0"/>
                          <a:sym typeface="Helvetica Neue"/>
                        </a:rPr>
                        <a:t>From Employee</a:t>
                      </a:r>
                      <a:endParaRPr sz="1800" b="1" u="none" strike="noStrike" cap="none" dirty="0">
                        <a:solidFill>
                          <a:schemeClr val="lt1"/>
                        </a:solidFill>
                        <a:latin typeface="Arial" panose="020B0604020202020204" pitchFamily="34" charset="0"/>
                        <a:ea typeface="Helvetica Neue"/>
                        <a:cs typeface="Arial" panose="020B0604020202020204" pitchFamily="34" charset="0"/>
                        <a:sym typeface="Helvetica Neue"/>
                      </a:endParaRPr>
                    </a:p>
                  </a:txBody>
                  <a:tcPr marL="90775" marR="90775" marT="90775" marB="90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008C99"/>
                    </a:solidFill>
                  </a:tcPr>
                </a:tc>
                <a:tc>
                  <a:txBody>
                    <a:bodyPr/>
                    <a:lstStyle/>
                    <a:p>
                      <a:pPr marL="0" marR="0" lvl="0" indent="0" algn="ctr" rtl="0">
                        <a:lnSpc>
                          <a:spcPct val="100000"/>
                        </a:lnSpc>
                        <a:spcBef>
                          <a:spcPts val="0"/>
                        </a:spcBef>
                        <a:spcAft>
                          <a:spcPts val="0"/>
                        </a:spcAft>
                        <a:buClr>
                          <a:schemeClr val="lt1"/>
                        </a:buClr>
                        <a:buSzPts val="1800"/>
                        <a:buFont typeface="Helvetica Neue"/>
                        <a:buNone/>
                      </a:pPr>
                      <a:r>
                        <a:rPr lang="en-US" sz="1800" b="1" u="none" strike="noStrike" cap="none" dirty="0">
                          <a:solidFill>
                            <a:schemeClr val="lt1"/>
                          </a:solidFill>
                          <a:latin typeface="Arial" panose="020B0604020202020204" pitchFamily="34" charset="0"/>
                          <a:ea typeface="Helvetica Neue"/>
                          <a:cs typeface="Arial" panose="020B0604020202020204" pitchFamily="34" charset="0"/>
                          <a:sym typeface="Helvetica Neue"/>
                        </a:rPr>
                        <a:t>2024 IRS Limit*</a:t>
                      </a:r>
                      <a:endParaRPr sz="1800" b="1" u="none" strike="noStrike" cap="none" dirty="0">
                        <a:solidFill>
                          <a:schemeClr val="lt1"/>
                        </a:solidFill>
                        <a:latin typeface="Arial" panose="020B0604020202020204" pitchFamily="34" charset="0"/>
                        <a:ea typeface="Helvetica Neue"/>
                        <a:cs typeface="Arial" panose="020B0604020202020204" pitchFamily="34" charset="0"/>
                        <a:sym typeface="Helvetica Neue"/>
                      </a:endParaRPr>
                    </a:p>
                  </a:txBody>
                  <a:tcPr marL="90775" marR="90775" marT="90775" marB="90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008C99"/>
                    </a:solidFill>
                  </a:tcPr>
                </a:tc>
                <a:extLst>
                  <a:ext uri="{0D108BD9-81ED-4DB2-BD59-A6C34878D82A}">
                    <a16:rowId xmlns:a16="http://schemas.microsoft.com/office/drawing/2014/main" val="10000"/>
                  </a:ext>
                </a:extLst>
              </a:tr>
              <a:tr h="581625">
                <a:tc>
                  <a:txBody>
                    <a:bodyPr/>
                    <a:lstStyle/>
                    <a:p>
                      <a:pPr marL="0" marR="0" lvl="0" indent="0" algn="l" rtl="0">
                        <a:lnSpc>
                          <a:spcPct val="91111"/>
                        </a:lnSpc>
                        <a:spcBef>
                          <a:spcPts val="0"/>
                        </a:spcBef>
                        <a:spcAft>
                          <a:spcPts val="0"/>
                        </a:spcAft>
                        <a:buClr>
                          <a:srgbClr val="000000"/>
                        </a:buClr>
                        <a:buSzPts val="1300"/>
                        <a:buFont typeface="Arial"/>
                        <a:buNone/>
                      </a:pPr>
                      <a:r>
                        <a:rPr lang="en-US" sz="1800" b="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  Employee Only</a:t>
                      </a:r>
                      <a:endParaRPr sz="1800" b="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txBody>
                  <a:tcPr marL="90775" marR="90775" marT="90775" marB="90775" anchor="ctr">
                    <a:lnL w="12700" cap="flat" cmpd="sng">
                      <a:solidFill>
                        <a:schemeClr val="lt1"/>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91111"/>
                        </a:lnSpc>
                        <a:spcBef>
                          <a:spcPts val="0"/>
                        </a:spcBef>
                        <a:spcAft>
                          <a:spcPts val="0"/>
                        </a:spcAft>
                        <a:buClr>
                          <a:srgbClr val="3F3F3F"/>
                        </a:buClr>
                        <a:buSzPts val="1800"/>
                        <a:buFont typeface="Arial"/>
                        <a:buNone/>
                      </a:pPr>
                      <a:r>
                        <a:rPr lang="en-US" sz="180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$1,000</a:t>
                      </a:r>
                      <a:endParaRPr sz="1800" u="none" strike="noStrike" cap="none" dirty="0"/>
                    </a:p>
                  </a:txBody>
                  <a:tcPr marL="90775" marR="90775" marT="90775" marB="90775" anchor="ctr">
                    <a:lnL w="12700" cap="flat" cmpd="sng">
                      <a:solidFill>
                        <a:srgbClr val="BFBFBF"/>
                      </a:solidFill>
                      <a:prstDash val="solid"/>
                      <a:round/>
                      <a:headEnd type="none" w="sm" len="sm"/>
                      <a:tailEnd type="none" w="sm" len="sm"/>
                    </a:lnL>
                    <a:lnR w="12700" cap="flat" cmpd="sng" algn="ctr">
                      <a:solidFill>
                        <a:srgbClr val="BFBFBF"/>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91111"/>
                        </a:lnSpc>
                        <a:spcBef>
                          <a:spcPts val="0"/>
                        </a:spcBef>
                        <a:spcAft>
                          <a:spcPts val="0"/>
                        </a:spcAft>
                        <a:buClr>
                          <a:srgbClr val="3F3F3F"/>
                        </a:buClr>
                        <a:buSzPts val="1800"/>
                        <a:buFont typeface="Arial"/>
                        <a:buNone/>
                      </a:pPr>
                      <a:r>
                        <a:rPr lang="en-US" sz="1800" b="0" i="0" u="none" strike="noStrike" cap="none" dirty="0">
                          <a:solidFill>
                            <a:srgbClr val="3F3F3F"/>
                          </a:solidFill>
                          <a:latin typeface="Arial" panose="020B0604020202020204" pitchFamily="34" charset="0"/>
                          <a:ea typeface="Calibri" panose="020F0502020204030204" pitchFamily="34" charset="0"/>
                          <a:sym typeface="Arial"/>
                        </a:rPr>
                        <a:t>Up to $3,150</a:t>
                      </a:r>
                    </a:p>
                  </a:txBody>
                  <a:tcPr marL="90805" marR="90805" marT="90805" marB="90805"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91111"/>
                        </a:lnSpc>
                        <a:spcBef>
                          <a:spcPts val="0"/>
                        </a:spcBef>
                        <a:spcAft>
                          <a:spcPts val="0"/>
                        </a:spcAft>
                        <a:buClr>
                          <a:srgbClr val="3F3F3F"/>
                        </a:buClr>
                        <a:buSzPts val="1800"/>
                        <a:buFont typeface="Arial"/>
                        <a:buNone/>
                      </a:pPr>
                      <a:r>
                        <a:rPr lang="en-US" sz="1800" b="0" i="0" u="none" strike="noStrike" cap="none" dirty="0">
                          <a:solidFill>
                            <a:srgbClr val="3F3F3F"/>
                          </a:solidFill>
                          <a:latin typeface="Arial" panose="020B0604020202020204" pitchFamily="34" charset="0"/>
                          <a:ea typeface="Calibri" panose="020F0502020204030204" pitchFamily="34" charset="0"/>
                          <a:sym typeface="Arial"/>
                        </a:rPr>
                        <a:t>$4,150</a:t>
                      </a:r>
                    </a:p>
                  </a:txBody>
                  <a:tcPr marL="90805" marR="90805" marT="90805" marB="90805" anchor="ctr">
                    <a:lnL w="12700" cap="flat" cmpd="sng">
                      <a:solidFill>
                        <a:srgbClr val="BFBFBF"/>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r h="581625">
                <a:tc>
                  <a:txBody>
                    <a:bodyPr/>
                    <a:lstStyle/>
                    <a:p>
                      <a:pPr marL="0" marR="0" lvl="0" indent="0" algn="l" rtl="0">
                        <a:lnSpc>
                          <a:spcPct val="91111"/>
                        </a:lnSpc>
                        <a:spcBef>
                          <a:spcPts val="0"/>
                        </a:spcBef>
                        <a:spcAft>
                          <a:spcPts val="0"/>
                        </a:spcAft>
                        <a:buClr>
                          <a:srgbClr val="000000"/>
                        </a:buClr>
                        <a:buSzPts val="1300"/>
                        <a:buFont typeface="Arial"/>
                        <a:buNone/>
                      </a:pPr>
                      <a:r>
                        <a:rPr lang="en-US" sz="1800" b="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  Employee + Spouse</a:t>
                      </a:r>
                      <a:endParaRPr sz="1800" b="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txBody>
                  <a:tcPr marL="90775" marR="90775" marT="90775" marB="90775" anchor="ctr">
                    <a:lnL w="12700" cap="flat" cmpd="sng">
                      <a:solidFill>
                        <a:schemeClr val="lt1"/>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91111"/>
                        </a:lnSpc>
                        <a:spcBef>
                          <a:spcPts val="0"/>
                        </a:spcBef>
                        <a:spcAft>
                          <a:spcPts val="0"/>
                        </a:spcAft>
                        <a:buClr>
                          <a:srgbClr val="3F3F3F"/>
                        </a:buClr>
                        <a:buSzPts val="1800"/>
                        <a:buFont typeface="Arial"/>
                        <a:buNone/>
                      </a:pPr>
                      <a:r>
                        <a:rPr lang="en-US" sz="180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$1,000</a:t>
                      </a:r>
                      <a:endParaRPr sz="1800" u="none" strike="noStrike" cap="none" dirty="0"/>
                    </a:p>
                  </a:txBody>
                  <a:tcPr marL="90775" marR="90775" marT="90775" marB="90775" anchor="ctr">
                    <a:lnL w="12700" cap="flat" cmpd="sng">
                      <a:solidFill>
                        <a:srgbClr val="BFBFBF"/>
                      </a:solidFill>
                      <a:prstDash val="solid"/>
                      <a:round/>
                      <a:headEnd type="none" w="sm" len="sm"/>
                      <a:tailEnd type="none" w="sm" len="sm"/>
                    </a:lnL>
                    <a:lnR w="12700" cap="flat" cmpd="sng" algn="ctr">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91111"/>
                        </a:lnSpc>
                        <a:spcBef>
                          <a:spcPts val="0"/>
                        </a:spcBef>
                        <a:spcAft>
                          <a:spcPts val="0"/>
                        </a:spcAft>
                        <a:buClr>
                          <a:srgbClr val="3F3F3F"/>
                        </a:buClr>
                        <a:buSzPts val="1800"/>
                        <a:buFont typeface="Arial"/>
                        <a:buNone/>
                      </a:pPr>
                      <a:r>
                        <a:rPr lang="en-US" sz="1800" b="0" i="0" u="none" strike="noStrike" cap="none" dirty="0">
                          <a:solidFill>
                            <a:srgbClr val="3F3F3F"/>
                          </a:solidFill>
                          <a:latin typeface="Arial" panose="020B0604020202020204" pitchFamily="34" charset="0"/>
                          <a:ea typeface="Calibri" panose="020F0502020204030204" pitchFamily="34" charset="0"/>
                          <a:sym typeface="Arial"/>
                        </a:rPr>
                        <a:t>Up to $7,300</a:t>
                      </a:r>
                    </a:p>
                  </a:txBody>
                  <a:tcPr marL="90805" marR="90805" marT="90805" marB="90805"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91111"/>
                        </a:lnSpc>
                        <a:spcBef>
                          <a:spcPts val="0"/>
                        </a:spcBef>
                        <a:spcAft>
                          <a:spcPts val="0"/>
                        </a:spcAft>
                        <a:buClr>
                          <a:srgbClr val="3F3F3F"/>
                        </a:buClr>
                        <a:buSzPts val="1800"/>
                        <a:buFont typeface="Arial"/>
                        <a:buNone/>
                      </a:pPr>
                      <a:r>
                        <a:rPr lang="en-US" sz="1800" b="0" i="0" u="none" strike="noStrike" cap="none" dirty="0">
                          <a:solidFill>
                            <a:srgbClr val="3F3F3F"/>
                          </a:solidFill>
                          <a:latin typeface="Arial" panose="020B0604020202020204" pitchFamily="34" charset="0"/>
                          <a:ea typeface="Calibri" panose="020F0502020204030204" pitchFamily="34" charset="0"/>
                          <a:sym typeface="Arial"/>
                        </a:rPr>
                        <a:t>$8,300</a:t>
                      </a:r>
                    </a:p>
                  </a:txBody>
                  <a:tcPr marL="90805" marR="90805" marT="90805" marB="90805" anchor="ctr">
                    <a:lnL w="12700" cap="flat" cmpd="sng">
                      <a:solidFill>
                        <a:srgbClr val="BFBFBF"/>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02"/>
                  </a:ext>
                </a:extLst>
              </a:tr>
              <a:tr h="581625">
                <a:tc>
                  <a:txBody>
                    <a:bodyPr/>
                    <a:lstStyle/>
                    <a:p>
                      <a:pPr marL="0" marR="0" lvl="0" indent="0" algn="l" rtl="0">
                        <a:lnSpc>
                          <a:spcPct val="91111"/>
                        </a:lnSpc>
                        <a:spcBef>
                          <a:spcPts val="0"/>
                        </a:spcBef>
                        <a:spcAft>
                          <a:spcPts val="0"/>
                        </a:spcAft>
                        <a:buClr>
                          <a:srgbClr val="000000"/>
                        </a:buClr>
                        <a:buSzPts val="1300"/>
                        <a:buFont typeface="Arial"/>
                        <a:buNone/>
                      </a:pPr>
                      <a:r>
                        <a:rPr lang="en-US" sz="1800" b="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  Employee + Child(ren)</a:t>
                      </a:r>
                      <a:endParaRPr sz="1800" b="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txBody>
                  <a:tcPr marL="90775" marR="90775" marT="90775" marB="90775" anchor="ctr">
                    <a:lnL w="12700" cap="flat" cmpd="sng">
                      <a:solidFill>
                        <a:schemeClr val="lt1"/>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91111"/>
                        </a:lnSpc>
                        <a:spcBef>
                          <a:spcPts val="0"/>
                        </a:spcBef>
                        <a:spcAft>
                          <a:spcPts val="0"/>
                        </a:spcAft>
                        <a:buClr>
                          <a:srgbClr val="3F3F3F"/>
                        </a:buClr>
                        <a:buSzPts val="1800"/>
                        <a:buFont typeface="Arial"/>
                        <a:buNone/>
                      </a:pPr>
                      <a:r>
                        <a:rPr lang="en-US" sz="180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$1,500</a:t>
                      </a:r>
                      <a:endParaRPr sz="1800" u="none" strike="noStrike" cap="none" dirty="0"/>
                    </a:p>
                  </a:txBody>
                  <a:tcPr marL="90775" marR="90775" marT="90775" marB="90775" anchor="ctr">
                    <a:lnL w="12700" cap="flat" cmpd="sng">
                      <a:solidFill>
                        <a:srgbClr val="BFBFBF"/>
                      </a:solidFill>
                      <a:prstDash val="solid"/>
                      <a:round/>
                      <a:headEnd type="none" w="sm" len="sm"/>
                      <a:tailEnd type="none" w="sm" len="sm"/>
                    </a:lnL>
                    <a:lnR w="12700" cap="flat" cmpd="sng" algn="ctr">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91111"/>
                        </a:lnSpc>
                        <a:spcBef>
                          <a:spcPts val="0"/>
                        </a:spcBef>
                        <a:spcAft>
                          <a:spcPts val="0"/>
                        </a:spcAft>
                        <a:buClr>
                          <a:srgbClr val="3F3F3F"/>
                        </a:buClr>
                        <a:buSzPts val="1800"/>
                        <a:buFont typeface="Arial"/>
                        <a:buNone/>
                      </a:pPr>
                      <a:r>
                        <a:rPr lang="en-US" sz="1800" b="0" i="0" u="none" strike="noStrike" cap="none" dirty="0">
                          <a:solidFill>
                            <a:srgbClr val="3F3F3F"/>
                          </a:solidFill>
                          <a:latin typeface="Arial" panose="020B0604020202020204" pitchFamily="34" charset="0"/>
                          <a:ea typeface="Calibri" panose="020F0502020204030204" pitchFamily="34" charset="0"/>
                          <a:sym typeface="Arial"/>
                        </a:rPr>
                        <a:t>Up to $6,800</a:t>
                      </a:r>
                    </a:p>
                  </a:txBody>
                  <a:tcPr marL="90805" marR="90805" marT="90805" marB="90805"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91111"/>
                        </a:lnSpc>
                        <a:spcBef>
                          <a:spcPts val="0"/>
                        </a:spcBef>
                        <a:spcAft>
                          <a:spcPts val="0"/>
                        </a:spcAft>
                        <a:buClr>
                          <a:srgbClr val="3F3F3F"/>
                        </a:buClr>
                        <a:buSzPts val="1800"/>
                        <a:buFont typeface="Arial"/>
                        <a:buNone/>
                      </a:pPr>
                      <a:r>
                        <a:rPr lang="en-US" sz="1800" b="0" i="0" u="none" strike="noStrike" cap="none" dirty="0">
                          <a:solidFill>
                            <a:srgbClr val="3F3F3F"/>
                          </a:solidFill>
                          <a:latin typeface="Arial" panose="020B0604020202020204" pitchFamily="34" charset="0"/>
                          <a:ea typeface="Calibri" panose="020F0502020204030204" pitchFamily="34" charset="0"/>
                          <a:sym typeface="Arial"/>
                        </a:rPr>
                        <a:t>$8,300</a:t>
                      </a:r>
                    </a:p>
                  </a:txBody>
                  <a:tcPr marL="90805" marR="90805" marT="90805" marB="90805" anchor="ctr">
                    <a:lnL w="12700" cap="flat" cmpd="sng">
                      <a:solidFill>
                        <a:srgbClr val="BFBFBF"/>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03"/>
                  </a:ext>
                </a:extLst>
              </a:tr>
              <a:tr h="581625">
                <a:tc>
                  <a:txBody>
                    <a:bodyPr/>
                    <a:lstStyle/>
                    <a:p>
                      <a:pPr marL="0" marR="0" lvl="0" indent="0" algn="l" rtl="0">
                        <a:lnSpc>
                          <a:spcPct val="91111"/>
                        </a:lnSpc>
                        <a:spcBef>
                          <a:spcPts val="0"/>
                        </a:spcBef>
                        <a:spcAft>
                          <a:spcPts val="0"/>
                        </a:spcAft>
                        <a:buClr>
                          <a:srgbClr val="000000"/>
                        </a:buClr>
                        <a:buSzPts val="1300"/>
                        <a:buFont typeface="Arial"/>
                        <a:buNone/>
                      </a:pPr>
                      <a:r>
                        <a:rPr lang="en-US" sz="1800" b="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  Employee + Family</a:t>
                      </a:r>
                      <a:endParaRPr sz="1800" b="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txBody>
                  <a:tcPr marL="90775" marR="90775" marT="90775" marB="90775" anchor="ctr">
                    <a:lnL w="12700" cap="flat" cmpd="sng">
                      <a:solidFill>
                        <a:schemeClr val="lt1"/>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chemeClr val="lt1"/>
                      </a:solidFill>
                      <a:prstDash val="solid"/>
                      <a:round/>
                      <a:headEnd type="none" w="sm" len="sm"/>
                      <a:tailEnd type="none" w="sm" len="sm"/>
                    </a:lnB>
                    <a:solidFill>
                      <a:srgbClr val="F2F2F2"/>
                    </a:solidFill>
                  </a:tcPr>
                </a:tc>
                <a:tc>
                  <a:txBody>
                    <a:bodyPr/>
                    <a:lstStyle/>
                    <a:p>
                      <a:pPr marL="0" marR="0" lvl="0" indent="0" algn="ctr" rtl="0">
                        <a:lnSpc>
                          <a:spcPct val="91111"/>
                        </a:lnSpc>
                        <a:spcBef>
                          <a:spcPts val="0"/>
                        </a:spcBef>
                        <a:spcAft>
                          <a:spcPts val="0"/>
                        </a:spcAft>
                        <a:buClr>
                          <a:srgbClr val="3F3F3F"/>
                        </a:buClr>
                        <a:buSzPts val="1800"/>
                        <a:buFont typeface="Arial"/>
                        <a:buNone/>
                      </a:pPr>
                      <a:r>
                        <a:rPr lang="en-US" sz="180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$1,500</a:t>
                      </a:r>
                      <a:endParaRPr sz="1800" u="none" strike="noStrike" cap="none" dirty="0"/>
                    </a:p>
                  </a:txBody>
                  <a:tcPr marL="90775" marR="90775" marT="90775" marB="90775" anchor="ctr">
                    <a:lnL w="12700" cap="flat" cmpd="sng">
                      <a:solidFill>
                        <a:srgbClr val="BFBFBF"/>
                      </a:solidFill>
                      <a:prstDash val="solid"/>
                      <a:round/>
                      <a:headEnd type="none" w="sm" len="sm"/>
                      <a:tailEnd type="none" w="sm" len="sm"/>
                    </a:lnL>
                    <a:lnR w="12700" cap="flat" cmpd="sng" algn="ctr">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chemeClr val="lt1"/>
                      </a:solidFill>
                      <a:prstDash val="solid"/>
                      <a:round/>
                      <a:headEnd type="none" w="sm" len="sm"/>
                      <a:tailEnd type="none" w="sm" len="sm"/>
                    </a:lnB>
                    <a:solidFill>
                      <a:srgbClr val="F2F2F2"/>
                    </a:solidFill>
                  </a:tcPr>
                </a:tc>
                <a:tc>
                  <a:txBody>
                    <a:bodyPr/>
                    <a:lstStyle/>
                    <a:p>
                      <a:pPr marL="0" marR="0" lvl="0" indent="0" algn="ctr" rtl="0">
                        <a:lnSpc>
                          <a:spcPct val="91111"/>
                        </a:lnSpc>
                        <a:spcBef>
                          <a:spcPts val="0"/>
                        </a:spcBef>
                        <a:spcAft>
                          <a:spcPts val="0"/>
                        </a:spcAft>
                        <a:buClr>
                          <a:srgbClr val="3F3F3F"/>
                        </a:buClr>
                        <a:buSzPts val="1800"/>
                        <a:buFont typeface="Arial"/>
                        <a:buNone/>
                      </a:pPr>
                      <a:r>
                        <a:rPr lang="en-US" sz="1800" b="0" i="0" u="none" strike="noStrike" cap="none" dirty="0">
                          <a:solidFill>
                            <a:srgbClr val="3F3F3F"/>
                          </a:solidFill>
                          <a:latin typeface="Arial" panose="020B0604020202020204" pitchFamily="34" charset="0"/>
                          <a:ea typeface="Calibri" panose="020F0502020204030204" pitchFamily="34" charset="0"/>
                          <a:sym typeface="Arial"/>
                        </a:rPr>
                        <a:t>Up to $6,800</a:t>
                      </a:r>
                    </a:p>
                  </a:txBody>
                  <a:tcPr marL="90805" marR="90805" marT="90805" marB="90805"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chemeClr val="lt1"/>
                      </a:solidFill>
                      <a:prstDash val="solid"/>
                      <a:round/>
                      <a:headEnd type="none" w="sm" len="sm"/>
                      <a:tailEnd type="none" w="sm" len="sm"/>
                    </a:lnB>
                    <a:solidFill>
                      <a:srgbClr val="F2F2F2"/>
                    </a:solidFill>
                  </a:tcPr>
                </a:tc>
                <a:tc>
                  <a:txBody>
                    <a:bodyPr/>
                    <a:lstStyle/>
                    <a:p>
                      <a:pPr marL="0" marR="0" lvl="0" indent="0" algn="ctr" rtl="0">
                        <a:lnSpc>
                          <a:spcPct val="91111"/>
                        </a:lnSpc>
                        <a:spcBef>
                          <a:spcPts val="0"/>
                        </a:spcBef>
                        <a:spcAft>
                          <a:spcPts val="0"/>
                        </a:spcAft>
                        <a:buClr>
                          <a:srgbClr val="3F3F3F"/>
                        </a:buClr>
                        <a:buSzPts val="1800"/>
                        <a:buFont typeface="Arial"/>
                        <a:buNone/>
                      </a:pPr>
                      <a:r>
                        <a:rPr lang="en-US" sz="1800" b="0" i="0" u="none" strike="noStrike" cap="none" dirty="0">
                          <a:solidFill>
                            <a:srgbClr val="3F3F3F"/>
                          </a:solidFill>
                          <a:latin typeface="Arial" panose="020B0604020202020204" pitchFamily="34" charset="0"/>
                          <a:ea typeface="Calibri" panose="020F0502020204030204" pitchFamily="34" charset="0"/>
                          <a:sym typeface="Arial"/>
                        </a:rPr>
                        <a:t>$8,300</a:t>
                      </a:r>
                    </a:p>
                  </a:txBody>
                  <a:tcPr marL="90805" marR="90805" marT="90805" marB="90805" anchor="ctr">
                    <a:lnL w="12700" cap="flat" cmpd="sng">
                      <a:solidFill>
                        <a:srgbClr val="BFBFBF"/>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val="10004"/>
                  </a:ext>
                </a:extLst>
              </a:tr>
            </a:tbl>
          </a:graphicData>
        </a:graphic>
      </p:graphicFrame>
      <p:sp>
        <p:nvSpPr>
          <p:cNvPr id="555" name="Google Shape;555;p21"/>
          <p:cNvSpPr/>
          <p:nvPr/>
        </p:nvSpPr>
        <p:spPr>
          <a:xfrm>
            <a:off x="338175" y="6623459"/>
            <a:ext cx="9782100" cy="707846"/>
          </a:xfrm>
          <a:prstGeom prst="rect">
            <a:avLst/>
          </a:prstGeom>
          <a:noFill/>
          <a:ln>
            <a:noFill/>
          </a:ln>
        </p:spPr>
        <p:txBody>
          <a:bodyPr spcFirstLastPara="1" wrap="square" lIns="91425" tIns="45700" rIns="91425" bIns="45700" anchor="t" anchorCtr="0">
            <a:spAutoFit/>
          </a:bodyPr>
          <a:lstStyle/>
          <a:p>
            <a:pPr marL="63500" marR="0" lvl="0" indent="-63500" algn="l" rtl="0">
              <a:lnSpc>
                <a:spcPct val="125000"/>
              </a:lnSpc>
              <a:spcBef>
                <a:spcPts val="0"/>
              </a:spcBef>
              <a:spcAft>
                <a:spcPts val="0"/>
              </a:spcAft>
              <a:buClr>
                <a:srgbClr val="000000"/>
              </a:buClr>
              <a:buSzPts val="1600"/>
              <a:buFont typeface="Arial"/>
              <a:buNone/>
            </a:pPr>
            <a:r>
              <a:rPr lang="en-US" sz="1600" b="0" i="1" u="none" strike="noStrike" cap="none" baseline="30000" dirty="0">
                <a:solidFill>
                  <a:srgbClr val="3F3F3F"/>
                </a:solidFill>
                <a:latin typeface="Arial" panose="020B0604020202020204" pitchFamily="34" charset="0"/>
                <a:ea typeface="Helvetica Neue"/>
                <a:cs typeface="Arial" panose="020B0604020202020204" pitchFamily="34" charset="0"/>
                <a:sym typeface="Helvetica Neue"/>
              </a:rPr>
              <a:t>*</a:t>
            </a:r>
            <a:r>
              <a:rPr lang="en-US" sz="1600" b="0" i="1" u="none" strike="noStrike" cap="none" dirty="0">
                <a:solidFill>
                  <a:srgbClr val="3F3F3F"/>
                </a:solidFill>
                <a:latin typeface="Arial" panose="020B0604020202020204" pitchFamily="34" charset="0"/>
                <a:ea typeface="Helvetica Neue"/>
                <a:cs typeface="Arial" panose="020B0604020202020204" pitchFamily="34" charset="0"/>
                <a:sym typeface="Helvetica Neue"/>
              </a:rPr>
              <a:t> </a:t>
            </a:r>
            <a:r>
              <a:rPr lang="en-US" sz="1600" b="1" i="1" u="none" strike="noStrike" cap="none" dirty="0">
                <a:solidFill>
                  <a:srgbClr val="309DA2"/>
                </a:solidFill>
                <a:latin typeface="Arial" panose="020B0604020202020204" pitchFamily="34" charset="0"/>
                <a:ea typeface="Helvetica Neue"/>
                <a:cs typeface="Arial" panose="020B0604020202020204" pitchFamily="34" charset="0"/>
                <a:sym typeface="Helvetica Neue"/>
              </a:rPr>
              <a:t>Individuals aged 55 or older are allowed to make a catch-up contribution of $1,000 over the 2024 IRS limit</a:t>
            </a:r>
            <a:r>
              <a:rPr lang="en-US" sz="1600" b="0" i="1" u="none" strike="noStrike" cap="none" dirty="0">
                <a:solidFill>
                  <a:srgbClr val="3F3F3F"/>
                </a:solidFill>
                <a:latin typeface="Arial" panose="020B0604020202020204" pitchFamily="34" charset="0"/>
                <a:ea typeface="Helvetica Neue"/>
                <a:cs typeface="Arial" panose="020B0604020202020204" pitchFamily="34" charset="0"/>
                <a:sym typeface="Helvetica Neue"/>
              </a:rPr>
              <a:t>. In addition, individuals enrolled in Medicare are not eligible to contribute to HSA. </a:t>
            </a:r>
            <a:endParaRPr sz="1600" b="0" i="0" u="none" strike="noStrike" cap="none" dirty="0">
              <a:solidFill>
                <a:srgbClr val="3F3F3F"/>
              </a:solidFill>
              <a:latin typeface="Arial"/>
              <a:ea typeface="Arial"/>
              <a:cs typeface="Arial"/>
              <a:sym typeface="Arial"/>
            </a:endParaRPr>
          </a:p>
        </p:txBody>
      </p:sp>
      <p:sp>
        <p:nvSpPr>
          <p:cNvPr id="557" name="Google Shape;557;p21"/>
          <p:cNvSpPr txBox="1">
            <a:spLocks noGrp="1"/>
          </p:cNvSpPr>
          <p:nvPr>
            <p:ph type="title"/>
          </p:nvPr>
        </p:nvSpPr>
        <p:spPr>
          <a:xfrm>
            <a:off x="496573" y="857250"/>
            <a:ext cx="5984100" cy="839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4000"/>
              <a:buFont typeface="Helvetica Neue"/>
              <a:buNone/>
            </a:pPr>
            <a:r>
              <a:rPr lang="en-US" sz="3500" b="1" dirty="0">
                <a:solidFill>
                  <a:srgbClr val="3F3F3F"/>
                </a:solidFill>
                <a:latin typeface="Arial" panose="020B0604020202020204" pitchFamily="34" charset="0"/>
                <a:ea typeface="Helvetica Neue"/>
                <a:cs typeface="Arial" panose="020B0604020202020204" pitchFamily="34" charset="0"/>
                <a:sym typeface="Helvetica Neue"/>
              </a:rPr>
              <a:t>Health Savings Account</a:t>
            </a:r>
            <a:endParaRPr sz="3500" dirty="0"/>
          </a:p>
        </p:txBody>
      </p:sp>
      <p:sp>
        <p:nvSpPr>
          <p:cNvPr id="3" name="TextBox 2">
            <a:extLst>
              <a:ext uri="{FF2B5EF4-FFF2-40B4-BE49-F238E27FC236}">
                <a16:creationId xmlns:a16="http://schemas.microsoft.com/office/drawing/2014/main" id="{8EF0C3B8-3B54-4C91-ABA2-3471B466D935}"/>
              </a:ext>
            </a:extLst>
          </p:cNvPr>
          <p:cNvSpPr txBox="1"/>
          <p:nvPr/>
        </p:nvSpPr>
        <p:spPr>
          <a:xfrm>
            <a:off x="10415588" y="1696946"/>
            <a:ext cx="3057525" cy="3662541"/>
          </a:xfrm>
          <a:prstGeom prst="rect">
            <a:avLst/>
          </a:prstGeom>
          <a:solidFill>
            <a:srgbClr val="008189">
              <a:alpha val="20000"/>
            </a:srgbClr>
          </a:solidFill>
        </p:spPr>
        <p:txBody>
          <a:bodyPr wrap="square" rtlCol="0">
            <a:spAutoFit/>
          </a:bodyPr>
          <a:lstStyle/>
          <a:p>
            <a:pPr algn="ctr"/>
            <a:r>
              <a:rPr lang="en-US" sz="1600" b="1" dirty="0"/>
              <a:t>Are you eligible for an HSA? </a:t>
            </a:r>
          </a:p>
          <a:p>
            <a:r>
              <a:rPr lang="en-US" sz="1200" dirty="0"/>
              <a:t>You’re eligible once you’re enrolled in a qualified high-deductible health plan, with a few exceptions. You may not have:</a:t>
            </a:r>
          </a:p>
          <a:p>
            <a:endParaRPr lang="en-US" sz="1200" dirty="0"/>
          </a:p>
          <a:p>
            <a:r>
              <a:rPr lang="en-US" sz="1200" dirty="0"/>
              <a:t>• Medicare or TRICARE®</a:t>
            </a:r>
          </a:p>
          <a:p>
            <a:r>
              <a:rPr lang="en-US" sz="1200" dirty="0"/>
              <a:t>• Other health coverage that pays out-of-pocket health care expenses before you meet your plan deductible</a:t>
            </a:r>
          </a:p>
          <a:p>
            <a:r>
              <a:rPr lang="en-US" sz="1200" dirty="0"/>
              <a:t>• A general-purpose health care flexible spending account or health reimbursement arrangement in the same year</a:t>
            </a:r>
          </a:p>
          <a:p>
            <a:r>
              <a:rPr lang="en-US" sz="1200" dirty="0"/>
              <a:t>•  Veterans Affairs medical benefits used in the last three months, unless the hospital care or medical services were for a service-connected disability</a:t>
            </a:r>
          </a:p>
          <a:p>
            <a:r>
              <a:rPr lang="en-US" sz="1200" dirty="0"/>
              <a:t>• Someone claim you as a dependent on their tax return</a:t>
            </a:r>
          </a:p>
        </p:txBody>
      </p:sp>
      <p:pic>
        <p:nvPicPr>
          <p:cNvPr id="2" name="Picture 1">
            <a:extLst>
              <a:ext uri="{FF2B5EF4-FFF2-40B4-BE49-F238E27FC236}">
                <a16:creationId xmlns:a16="http://schemas.microsoft.com/office/drawing/2014/main" id="{E61E963A-2AC8-30ED-2943-FA5A0C43A44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37280" y="624414"/>
            <a:ext cx="2341387" cy="98470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6"/>
          <p:cNvSpPr/>
          <p:nvPr/>
        </p:nvSpPr>
        <p:spPr>
          <a:xfrm>
            <a:off x="-1" y="7326642"/>
            <a:ext cx="13715999" cy="457200"/>
          </a:xfrm>
          <a:prstGeom prst="rect">
            <a:avLst/>
          </a:prstGeom>
          <a:solidFill>
            <a:srgbClr val="008189">
              <a:alpha val="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sp>
        <p:nvSpPr>
          <p:cNvPr id="324" name="Google Shape;324;p6"/>
          <p:cNvSpPr/>
          <p:nvPr/>
        </p:nvSpPr>
        <p:spPr>
          <a:xfrm>
            <a:off x="-2" y="-32356"/>
            <a:ext cx="13716000" cy="662940"/>
          </a:xfrm>
          <a:prstGeom prst="rect">
            <a:avLst/>
          </a:prstGeom>
          <a:gradFill>
            <a:gsLst>
              <a:gs pos="0">
                <a:srgbClr val="F5F7FC"/>
              </a:gs>
              <a:gs pos="100000">
                <a:srgbClr val="008189"/>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pic>
        <p:nvPicPr>
          <p:cNvPr id="325" name="Google Shape;325;p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5160" y="179070"/>
            <a:ext cx="1206500" cy="295107"/>
          </a:xfrm>
          <a:prstGeom prst="rect">
            <a:avLst/>
          </a:prstGeom>
          <a:noFill/>
          <a:ln>
            <a:noFill/>
          </a:ln>
        </p:spPr>
      </p:pic>
      <p:sp>
        <p:nvSpPr>
          <p:cNvPr id="326" name="Google Shape;326;p6"/>
          <p:cNvSpPr txBox="1"/>
          <p:nvPr/>
        </p:nvSpPr>
        <p:spPr>
          <a:xfrm>
            <a:off x="12136437" y="8458333"/>
            <a:ext cx="1917851"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Open Enrollment 2023</a:t>
            </a:r>
            <a:endParaRPr sz="1200" b="1"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p:txBody>
      </p:sp>
      <p:sp>
        <p:nvSpPr>
          <p:cNvPr id="327" name="Google Shape;327;p6"/>
          <p:cNvSpPr txBox="1">
            <a:spLocks noGrp="1"/>
          </p:cNvSpPr>
          <p:nvPr>
            <p:ph type="title"/>
          </p:nvPr>
        </p:nvSpPr>
        <p:spPr>
          <a:xfrm>
            <a:off x="507508" y="599921"/>
            <a:ext cx="10436338" cy="114322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4000"/>
              <a:buFont typeface="Helvetica Neue"/>
              <a:buNone/>
            </a:pPr>
            <a:r>
              <a:rPr lang="en-US" sz="3500" b="1" dirty="0">
                <a:solidFill>
                  <a:srgbClr val="3F3F3F"/>
                </a:solidFill>
                <a:latin typeface="Arial" panose="020B0604020202020204" pitchFamily="34" charset="0"/>
                <a:ea typeface="Helvetica Neue"/>
                <a:cs typeface="Arial" panose="020B0604020202020204" pitchFamily="34" charset="0"/>
                <a:sym typeface="Helvetica Neue"/>
              </a:rPr>
              <a:t>Kaiser</a:t>
            </a:r>
            <a:endParaRPr sz="3500" dirty="0"/>
          </a:p>
        </p:txBody>
      </p:sp>
      <p:sp>
        <p:nvSpPr>
          <p:cNvPr id="328" name="Google Shape;328;p6"/>
          <p:cNvSpPr txBox="1">
            <a:spLocks noGrp="1"/>
          </p:cNvSpPr>
          <p:nvPr>
            <p:ph type="sldNum" idx="12"/>
          </p:nvPr>
        </p:nvSpPr>
        <p:spPr>
          <a:xfrm>
            <a:off x="13095363" y="7370034"/>
            <a:ext cx="461295" cy="413808"/>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rgbClr val="3F3F3F"/>
                </a:solidFill>
                <a:latin typeface="Arial" panose="020B0604020202020204" pitchFamily="34" charset="0"/>
                <a:ea typeface="Helvetica Neue"/>
                <a:cs typeface="Arial" panose="020B0604020202020204" pitchFamily="34" charset="0"/>
                <a:sym typeface="Helvetica Neue"/>
              </a:rPr>
              <a:t>22</a:t>
            </a:fld>
            <a:endParaRPr sz="1200" dirty="0">
              <a:solidFill>
                <a:srgbClr val="3F3F3F"/>
              </a:solidFill>
              <a:latin typeface="Arial" panose="020B0604020202020204" pitchFamily="34" charset="0"/>
              <a:ea typeface="Helvetica Neue"/>
              <a:cs typeface="Arial" panose="020B0604020202020204" pitchFamily="34" charset="0"/>
              <a:sym typeface="Helvetica Neue"/>
            </a:endParaRPr>
          </a:p>
        </p:txBody>
      </p:sp>
      <p:graphicFrame>
        <p:nvGraphicFramePr>
          <p:cNvPr id="10" name="object 3">
            <a:extLst>
              <a:ext uri="{FF2B5EF4-FFF2-40B4-BE49-F238E27FC236}">
                <a16:creationId xmlns:a16="http://schemas.microsoft.com/office/drawing/2014/main" id="{D5E03D55-BB68-435D-AE19-7347115841A3}"/>
              </a:ext>
            </a:extLst>
          </p:cNvPr>
          <p:cNvGraphicFramePr>
            <a:graphicFrameLocks noGrp="1"/>
          </p:cNvGraphicFramePr>
          <p:nvPr>
            <p:extLst>
              <p:ext uri="{D42A27DB-BD31-4B8C-83A1-F6EECF244321}">
                <p14:modId xmlns:p14="http://schemas.microsoft.com/office/powerpoint/2010/main" val="1944989932"/>
              </p:ext>
            </p:extLst>
          </p:nvPr>
        </p:nvGraphicFramePr>
        <p:xfrm>
          <a:off x="645160" y="1314450"/>
          <a:ext cx="11103143" cy="5855784"/>
        </p:xfrm>
        <a:graphic>
          <a:graphicData uri="http://schemas.openxmlformats.org/drawingml/2006/table">
            <a:tbl>
              <a:tblPr firstRow="1" bandRow="1">
                <a:tableStyleId>{2D5ABB26-0587-4C30-8999-92F81FD0307C}</a:tableStyleId>
              </a:tblPr>
              <a:tblGrid>
                <a:gridCol w="3945679">
                  <a:extLst>
                    <a:ext uri="{9D8B030D-6E8A-4147-A177-3AD203B41FA5}">
                      <a16:colId xmlns:a16="http://schemas.microsoft.com/office/drawing/2014/main" val="20000"/>
                    </a:ext>
                  </a:extLst>
                </a:gridCol>
                <a:gridCol w="3455135">
                  <a:extLst>
                    <a:ext uri="{9D8B030D-6E8A-4147-A177-3AD203B41FA5}">
                      <a16:colId xmlns:a16="http://schemas.microsoft.com/office/drawing/2014/main" val="20001"/>
                    </a:ext>
                  </a:extLst>
                </a:gridCol>
                <a:gridCol w="3702329">
                  <a:extLst>
                    <a:ext uri="{9D8B030D-6E8A-4147-A177-3AD203B41FA5}">
                      <a16:colId xmlns:a16="http://schemas.microsoft.com/office/drawing/2014/main" val="20002"/>
                    </a:ext>
                  </a:extLst>
                </a:gridCol>
              </a:tblGrid>
              <a:tr h="257319">
                <a:tc rowSpan="2">
                  <a:txBody>
                    <a:bodyPr/>
                    <a:lstStyle/>
                    <a:p>
                      <a:pPr>
                        <a:lnSpc>
                          <a:spcPct val="100000"/>
                        </a:lnSpc>
                      </a:pPr>
                      <a:endParaRPr sz="1200" dirty="0">
                        <a:latin typeface="Times New Roman"/>
                        <a:cs typeface="Times New Roman"/>
                      </a:endParaRPr>
                    </a:p>
                  </a:txBody>
                  <a:tcPr marL="0" marR="0" marT="0" marB="0">
                    <a:lnB w="3175">
                      <a:solidFill>
                        <a:srgbClr val="008C9A"/>
                      </a:solidFill>
                      <a:prstDash val="solid"/>
                    </a:lnB>
                  </a:tcPr>
                </a:tc>
                <a:tc gridSpan="2">
                  <a:txBody>
                    <a:bodyPr/>
                    <a:lstStyle/>
                    <a:p>
                      <a:pPr marL="309245">
                        <a:lnSpc>
                          <a:spcPct val="100000"/>
                        </a:lnSpc>
                        <a:spcBef>
                          <a:spcPts val="185"/>
                        </a:spcBef>
                        <a:tabLst>
                          <a:tab pos="1995805" algn="l"/>
                        </a:tabLst>
                      </a:pPr>
                      <a:r>
                        <a:rPr lang="en-US" sz="1200" dirty="0">
                          <a:solidFill>
                            <a:srgbClr val="FFFFFF"/>
                          </a:solidFill>
                          <a:latin typeface="Calibri"/>
                          <a:cs typeface="Calibri"/>
                        </a:rPr>
                        <a:t>                 </a:t>
                      </a:r>
                      <a:r>
                        <a:rPr sz="1200" dirty="0">
                          <a:solidFill>
                            <a:srgbClr val="FFFFFF"/>
                          </a:solidFill>
                          <a:latin typeface="Calibri"/>
                          <a:cs typeface="Calibri"/>
                        </a:rPr>
                        <a:t>Kaiser HMO</a:t>
                      </a:r>
                      <a:r>
                        <a:rPr sz="1200" spc="-20" dirty="0">
                          <a:solidFill>
                            <a:srgbClr val="FFFFFF"/>
                          </a:solidFill>
                          <a:latin typeface="Calibri"/>
                          <a:cs typeface="Calibri"/>
                        </a:rPr>
                        <a:t> </a:t>
                      </a:r>
                      <a:r>
                        <a:rPr sz="1200" spc="15" dirty="0">
                          <a:solidFill>
                            <a:srgbClr val="FFFFFF"/>
                          </a:solidFill>
                          <a:latin typeface="Calibri"/>
                          <a:cs typeface="Calibri"/>
                        </a:rPr>
                        <a:t>in</a:t>
                      </a:r>
                      <a:r>
                        <a:rPr sz="1200" spc="-10" dirty="0">
                          <a:solidFill>
                            <a:srgbClr val="FFFFFF"/>
                          </a:solidFill>
                          <a:latin typeface="Calibri"/>
                          <a:cs typeface="Calibri"/>
                        </a:rPr>
                        <a:t> </a:t>
                      </a:r>
                      <a:r>
                        <a:rPr sz="1200" spc="5" dirty="0">
                          <a:solidFill>
                            <a:srgbClr val="FFFFFF"/>
                          </a:solidFill>
                          <a:latin typeface="Calibri"/>
                          <a:cs typeface="Calibri"/>
                        </a:rPr>
                        <a:t>California	</a:t>
                      </a:r>
                      <a:r>
                        <a:rPr lang="en-US" sz="1200" spc="5" dirty="0">
                          <a:solidFill>
                            <a:srgbClr val="FFFFFF"/>
                          </a:solidFill>
                          <a:latin typeface="Calibri"/>
                          <a:cs typeface="Calibri"/>
                        </a:rPr>
                        <a:t>                                             </a:t>
                      </a:r>
                      <a:r>
                        <a:rPr sz="1200" dirty="0">
                          <a:solidFill>
                            <a:srgbClr val="FFFFFF"/>
                          </a:solidFill>
                          <a:latin typeface="Calibri"/>
                          <a:cs typeface="Calibri"/>
                        </a:rPr>
                        <a:t>Kaiser HMO </a:t>
                      </a:r>
                      <a:r>
                        <a:rPr sz="1200" spc="15" dirty="0">
                          <a:solidFill>
                            <a:srgbClr val="FFFFFF"/>
                          </a:solidFill>
                          <a:latin typeface="Calibri"/>
                          <a:cs typeface="Calibri"/>
                        </a:rPr>
                        <a:t>in</a:t>
                      </a:r>
                      <a:r>
                        <a:rPr sz="1200" spc="-95" dirty="0">
                          <a:solidFill>
                            <a:srgbClr val="FFFFFF"/>
                          </a:solidFill>
                          <a:latin typeface="Calibri"/>
                          <a:cs typeface="Calibri"/>
                        </a:rPr>
                        <a:t> </a:t>
                      </a:r>
                      <a:r>
                        <a:rPr sz="1200" spc="10" dirty="0">
                          <a:solidFill>
                            <a:srgbClr val="FFFFFF"/>
                          </a:solidFill>
                          <a:latin typeface="Calibri"/>
                          <a:cs typeface="Calibri"/>
                        </a:rPr>
                        <a:t>Washington</a:t>
                      </a:r>
                      <a:endParaRPr sz="1200" dirty="0">
                        <a:latin typeface="Calibri"/>
                        <a:cs typeface="Calibri"/>
                      </a:endParaRPr>
                    </a:p>
                  </a:txBody>
                  <a:tcPr marL="0" marR="0" marT="23495" marB="0">
                    <a:solidFill>
                      <a:srgbClr val="008C9A"/>
                    </a:solidFill>
                  </a:tcPr>
                </a:tc>
                <a:tc hMerge="1">
                  <a:txBody>
                    <a:bodyPr/>
                    <a:lstStyle/>
                    <a:p>
                      <a:endParaRPr/>
                    </a:p>
                  </a:txBody>
                  <a:tcPr marL="0" marR="0" marT="0" marB="0"/>
                </a:tc>
                <a:extLst>
                  <a:ext uri="{0D108BD9-81ED-4DB2-BD59-A6C34878D82A}">
                    <a16:rowId xmlns:a16="http://schemas.microsoft.com/office/drawing/2014/main" val="10000"/>
                  </a:ext>
                </a:extLst>
              </a:tr>
              <a:tr h="257319">
                <a:tc vMerge="1">
                  <a:txBody>
                    <a:bodyPr/>
                    <a:lstStyle/>
                    <a:p>
                      <a:endParaRPr/>
                    </a:p>
                  </a:txBody>
                  <a:tcPr marL="0" marR="0" marT="0" marB="0">
                    <a:lnB w="3175">
                      <a:solidFill>
                        <a:srgbClr val="008C9A"/>
                      </a:solidFill>
                      <a:prstDash val="solid"/>
                    </a:lnB>
                  </a:tcPr>
                </a:tc>
                <a:tc>
                  <a:txBody>
                    <a:bodyPr/>
                    <a:lstStyle/>
                    <a:p>
                      <a:pPr algn="ctr">
                        <a:lnSpc>
                          <a:spcPct val="100000"/>
                        </a:lnSpc>
                        <a:spcBef>
                          <a:spcPts val="185"/>
                        </a:spcBef>
                      </a:pPr>
                      <a:r>
                        <a:rPr sz="1200" b="1" spc="5" dirty="0">
                          <a:latin typeface="Calibri"/>
                          <a:cs typeface="Calibri"/>
                        </a:rPr>
                        <a:t>In-network</a:t>
                      </a:r>
                      <a:r>
                        <a:rPr sz="1200" b="1" spc="-20" dirty="0">
                          <a:latin typeface="Calibri"/>
                          <a:cs typeface="Calibri"/>
                        </a:rPr>
                        <a:t> </a:t>
                      </a:r>
                      <a:r>
                        <a:rPr sz="1200" b="1" spc="15" dirty="0">
                          <a:latin typeface="Calibri"/>
                          <a:cs typeface="Calibri"/>
                        </a:rPr>
                        <a:t>only</a:t>
                      </a:r>
                      <a:endParaRPr sz="1200" b="1" dirty="0">
                        <a:latin typeface="Calibri"/>
                        <a:cs typeface="Calibri"/>
                      </a:endParaRPr>
                    </a:p>
                  </a:txBody>
                  <a:tcPr marL="0" marR="0" marT="23495" marB="0" anchor="ctr">
                    <a:lnL w="3175">
                      <a:solidFill>
                        <a:srgbClr val="008C9A"/>
                      </a:solidFill>
                      <a:prstDash val="solid"/>
                    </a:lnL>
                    <a:lnR w="3175">
                      <a:solidFill>
                        <a:srgbClr val="008C9A"/>
                      </a:solidFill>
                      <a:prstDash val="solid"/>
                    </a:lnR>
                    <a:lnB w="3175">
                      <a:solidFill>
                        <a:srgbClr val="008C9A"/>
                      </a:solidFill>
                      <a:prstDash val="solid"/>
                    </a:lnB>
                  </a:tcPr>
                </a:tc>
                <a:tc>
                  <a:txBody>
                    <a:bodyPr/>
                    <a:lstStyle/>
                    <a:p>
                      <a:pPr algn="ctr">
                        <a:lnSpc>
                          <a:spcPct val="100000"/>
                        </a:lnSpc>
                        <a:spcBef>
                          <a:spcPts val="185"/>
                        </a:spcBef>
                      </a:pPr>
                      <a:r>
                        <a:rPr sz="1200" b="1" spc="5" dirty="0">
                          <a:latin typeface="Calibri"/>
                          <a:cs typeface="Calibri"/>
                        </a:rPr>
                        <a:t>In-network</a:t>
                      </a:r>
                      <a:r>
                        <a:rPr sz="1200" b="1" spc="-20" dirty="0">
                          <a:latin typeface="Calibri"/>
                          <a:cs typeface="Calibri"/>
                        </a:rPr>
                        <a:t> </a:t>
                      </a:r>
                      <a:r>
                        <a:rPr sz="1200" b="1" spc="15" dirty="0">
                          <a:latin typeface="Calibri"/>
                          <a:cs typeface="Calibri"/>
                        </a:rPr>
                        <a:t>only</a:t>
                      </a:r>
                      <a:endParaRPr sz="1200" b="1" dirty="0">
                        <a:latin typeface="Calibri"/>
                        <a:cs typeface="Calibri"/>
                      </a:endParaRPr>
                    </a:p>
                  </a:txBody>
                  <a:tcPr marL="0" marR="0" marT="23495" marB="0" anchor="ctr">
                    <a:lnL w="3175">
                      <a:solidFill>
                        <a:srgbClr val="008C9A"/>
                      </a:solidFill>
                      <a:prstDash val="solid"/>
                    </a:lnL>
                    <a:lnR w="3175">
                      <a:solidFill>
                        <a:srgbClr val="008C9A"/>
                      </a:solidFill>
                      <a:prstDash val="solid"/>
                    </a:lnR>
                    <a:lnB w="3175">
                      <a:solidFill>
                        <a:srgbClr val="008C9A"/>
                      </a:solidFill>
                      <a:prstDash val="solid"/>
                    </a:lnB>
                  </a:tcPr>
                </a:tc>
                <a:extLst>
                  <a:ext uri="{0D108BD9-81ED-4DB2-BD59-A6C34878D82A}">
                    <a16:rowId xmlns:a16="http://schemas.microsoft.com/office/drawing/2014/main" val="10001"/>
                  </a:ext>
                </a:extLst>
              </a:tr>
              <a:tr h="253032">
                <a:tc>
                  <a:txBody>
                    <a:bodyPr/>
                    <a:lstStyle/>
                    <a:p>
                      <a:pPr marL="50165">
                        <a:lnSpc>
                          <a:spcPct val="100000"/>
                        </a:lnSpc>
                        <a:spcBef>
                          <a:spcPts val="175"/>
                        </a:spcBef>
                      </a:pPr>
                      <a:r>
                        <a:rPr sz="1200" b="1" spc="5" dirty="0">
                          <a:latin typeface="Calibri"/>
                          <a:cs typeface="Calibri"/>
                        </a:rPr>
                        <a:t>Network</a:t>
                      </a:r>
                      <a:endParaRPr sz="1200" b="1" dirty="0">
                        <a:latin typeface="Calibri"/>
                        <a:cs typeface="Calibri"/>
                      </a:endParaRPr>
                    </a:p>
                  </a:txBody>
                  <a:tcPr marL="0" marR="0" marT="22225" marB="0" anchor="ctr">
                    <a:lnL w="3175">
                      <a:solidFill>
                        <a:srgbClr val="008C9A"/>
                      </a:solidFill>
                      <a:prstDash val="solid"/>
                    </a:lnL>
                    <a:lnR w="3175">
                      <a:solidFill>
                        <a:srgbClr val="008C9A"/>
                      </a:solidFill>
                      <a:prstDash val="solid"/>
                    </a:lnR>
                    <a:lnT w="3175">
                      <a:solidFill>
                        <a:srgbClr val="008C9A"/>
                      </a:solidFill>
                      <a:prstDash val="solid"/>
                    </a:lnT>
                    <a:lnB w="3175">
                      <a:solidFill>
                        <a:srgbClr val="008C9A"/>
                      </a:solidFill>
                      <a:prstDash val="solid"/>
                    </a:lnB>
                  </a:tcPr>
                </a:tc>
                <a:tc>
                  <a:txBody>
                    <a:bodyPr/>
                    <a:lstStyle/>
                    <a:p>
                      <a:pPr algn="ctr">
                        <a:lnSpc>
                          <a:spcPct val="100000"/>
                        </a:lnSpc>
                        <a:spcBef>
                          <a:spcPts val="175"/>
                        </a:spcBef>
                      </a:pPr>
                      <a:r>
                        <a:rPr sz="1200" dirty="0">
                          <a:latin typeface="Calibri"/>
                          <a:cs typeface="Calibri"/>
                        </a:rPr>
                        <a:t>Kaiser</a:t>
                      </a:r>
                      <a:r>
                        <a:rPr sz="1200" spc="-20" dirty="0">
                          <a:latin typeface="Calibri"/>
                          <a:cs typeface="Calibri"/>
                        </a:rPr>
                        <a:t> </a:t>
                      </a:r>
                      <a:r>
                        <a:rPr sz="1200" spc="5" dirty="0">
                          <a:latin typeface="Calibri"/>
                          <a:cs typeface="Calibri"/>
                        </a:rPr>
                        <a:t>California</a:t>
                      </a:r>
                      <a:endParaRPr sz="1200" dirty="0">
                        <a:latin typeface="Calibri"/>
                        <a:cs typeface="Calibri"/>
                      </a:endParaRPr>
                    </a:p>
                  </a:txBody>
                  <a:tcPr marL="0" marR="0" marT="22225" marB="0" anchor="ctr">
                    <a:lnL w="3175">
                      <a:solidFill>
                        <a:srgbClr val="008C9A"/>
                      </a:solidFill>
                      <a:prstDash val="solid"/>
                    </a:lnL>
                    <a:lnR w="3175">
                      <a:solidFill>
                        <a:srgbClr val="008C9A"/>
                      </a:solidFill>
                      <a:prstDash val="solid"/>
                    </a:lnR>
                    <a:lnT w="3175">
                      <a:solidFill>
                        <a:srgbClr val="008C9A"/>
                      </a:solidFill>
                      <a:prstDash val="solid"/>
                    </a:lnT>
                    <a:lnB w="3175">
                      <a:solidFill>
                        <a:srgbClr val="008C9A"/>
                      </a:solidFill>
                      <a:prstDash val="solid"/>
                    </a:lnB>
                  </a:tcPr>
                </a:tc>
                <a:tc>
                  <a:txBody>
                    <a:bodyPr/>
                    <a:lstStyle/>
                    <a:p>
                      <a:pPr algn="ctr">
                        <a:lnSpc>
                          <a:spcPct val="100000"/>
                        </a:lnSpc>
                        <a:spcBef>
                          <a:spcPts val="175"/>
                        </a:spcBef>
                      </a:pPr>
                      <a:r>
                        <a:rPr sz="1200" dirty="0">
                          <a:latin typeface="Calibri"/>
                          <a:cs typeface="Calibri"/>
                        </a:rPr>
                        <a:t>Kaiser</a:t>
                      </a:r>
                      <a:r>
                        <a:rPr sz="1200" spc="-55" dirty="0">
                          <a:latin typeface="Calibri"/>
                          <a:cs typeface="Calibri"/>
                        </a:rPr>
                        <a:t> </a:t>
                      </a:r>
                      <a:r>
                        <a:rPr sz="1200" spc="10" dirty="0">
                          <a:latin typeface="Calibri"/>
                          <a:cs typeface="Calibri"/>
                        </a:rPr>
                        <a:t>Washington</a:t>
                      </a:r>
                      <a:endParaRPr sz="1200" dirty="0">
                        <a:latin typeface="Calibri"/>
                        <a:cs typeface="Calibri"/>
                      </a:endParaRPr>
                    </a:p>
                  </a:txBody>
                  <a:tcPr marL="0" marR="0" marT="22225" marB="0" anchor="ctr">
                    <a:lnL w="3175">
                      <a:solidFill>
                        <a:srgbClr val="008C9A"/>
                      </a:solidFill>
                      <a:prstDash val="solid"/>
                    </a:lnL>
                    <a:lnR w="3175">
                      <a:solidFill>
                        <a:srgbClr val="008C9A"/>
                      </a:solidFill>
                      <a:prstDash val="solid"/>
                    </a:lnR>
                    <a:lnT w="3175">
                      <a:solidFill>
                        <a:srgbClr val="008C9A"/>
                      </a:solidFill>
                      <a:prstDash val="solid"/>
                    </a:lnT>
                    <a:lnB w="3175">
                      <a:solidFill>
                        <a:srgbClr val="008C9A"/>
                      </a:solidFill>
                      <a:prstDash val="solid"/>
                    </a:lnB>
                  </a:tcPr>
                </a:tc>
                <a:extLst>
                  <a:ext uri="{0D108BD9-81ED-4DB2-BD59-A6C34878D82A}">
                    <a16:rowId xmlns:a16="http://schemas.microsoft.com/office/drawing/2014/main" val="10002"/>
                  </a:ext>
                </a:extLst>
              </a:tr>
              <a:tr h="546078">
                <a:tc>
                  <a:txBody>
                    <a:bodyPr/>
                    <a:lstStyle/>
                    <a:p>
                      <a:pPr marL="50800">
                        <a:lnSpc>
                          <a:spcPct val="100000"/>
                        </a:lnSpc>
                        <a:spcBef>
                          <a:spcPts val="175"/>
                        </a:spcBef>
                      </a:pPr>
                      <a:r>
                        <a:rPr sz="1200" b="1" spc="15" dirty="0">
                          <a:latin typeface="Calibri"/>
                          <a:cs typeface="Calibri"/>
                        </a:rPr>
                        <a:t>Deductible</a:t>
                      </a:r>
                      <a:endParaRPr sz="1200" b="1" dirty="0">
                        <a:latin typeface="Calibri"/>
                        <a:cs typeface="Calibri"/>
                      </a:endParaRPr>
                    </a:p>
                    <a:p>
                      <a:pPr marL="109855" indent="-59690">
                        <a:lnSpc>
                          <a:spcPct val="100000"/>
                        </a:lnSpc>
                        <a:buChar char="-"/>
                        <a:tabLst>
                          <a:tab pos="110489" algn="l"/>
                        </a:tabLst>
                      </a:pPr>
                      <a:r>
                        <a:rPr sz="1200" spc="15" dirty="0">
                          <a:latin typeface="Calibri"/>
                          <a:cs typeface="Calibri"/>
                        </a:rPr>
                        <a:t>Individual</a:t>
                      </a:r>
                      <a:r>
                        <a:rPr lang="en-US" sz="1200" spc="15" dirty="0">
                          <a:latin typeface="Calibri"/>
                          <a:cs typeface="Calibri"/>
                        </a:rPr>
                        <a:t>/</a:t>
                      </a:r>
                      <a:r>
                        <a:rPr lang="en-US" sz="1200" spc="0" dirty="0">
                          <a:latin typeface="Calibri"/>
                          <a:cs typeface="Calibri"/>
                        </a:rPr>
                        <a:t> </a:t>
                      </a:r>
                      <a:r>
                        <a:rPr sz="1200" spc="15" dirty="0">
                          <a:latin typeface="Calibri"/>
                          <a:cs typeface="Calibri"/>
                        </a:rPr>
                        <a:t>Individual in</a:t>
                      </a:r>
                      <a:r>
                        <a:rPr sz="1200" spc="-50" dirty="0">
                          <a:latin typeface="Calibri"/>
                          <a:cs typeface="Calibri"/>
                        </a:rPr>
                        <a:t> </a:t>
                      </a:r>
                      <a:r>
                        <a:rPr sz="1200" spc="5" dirty="0">
                          <a:latin typeface="Calibri"/>
                          <a:cs typeface="Calibri"/>
                        </a:rPr>
                        <a:t>famil</a:t>
                      </a:r>
                      <a:r>
                        <a:rPr lang="en-US" sz="1200" spc="5" dirty="0">
                          <a:latin typeface="Calibri"/>
                          <a:cs typeface="Calibri"/>
                        </a:rPr>
                        <a:t>y</a:t>
                      </a:r>
                      <a:r>
                        <a:rPr lang="en-US" sz="1200" spc="0" dirty="0">
                          <a:latin typeface="Calibri"/>
                          <a:cs typeface="Calibri"/>
                        </a:rPr>
                        <a:t>/ </a:t>
                      </a:r>
                      <a:r>
                        <a:rPr sz="1200" spc="5" dirty="0">
                          <a:latin typeface="Calibri"/>
                          <a:cs typeface="Calibri"/>
                        </a:rPr>
                        <a:t>Family</a:t>
                      </a:r>
                      <a:endParaRPr sz="1200" dirty="0">
                        <a:latin typeface="Calibri"/>
                        <a:cs typeface="Calibri"/>
                      </a:endParaRPr>
                    </a:p>
                  </a:txBody>
                  <a:tcPr marL="0" marR="0" marT="22225" marB="0" anchor="ctr">
                    <a:lnL w="3175">
                      <a:solidFill>
                        <a:srgbClr val="008C9A"/>
                      </a:solidFill>
                      <a:prstDash val="solid"/>
                    </a:lnL>
                    <a:lnR w="3175">
                      <a:solidFill>
                        <a:srgbClr val="008C9A"/>
                      </a:solidFill>
                      <a:prstDash val="solid"/>
                    </a:lnR>
                    <a:lnT w="3175">
                      <a:solidFill>
                        <a:srgbClr val="008C9A"/>
                      </a:solidFill>
                      <a:prstDash val="solid"/>
                    </a:lnT>
                    <a:lnB w="3175">
                      <a:solidFill>
                        <a:srgbClr val="008C9A"/>
                      </a:solidFill>
                      <a:prstDash val="solid"/>
                    </a:lnB>
                  </a:tcPr>
                </a:tc>
                <a:tc>
                  <a:txBody>
                    <a:bodyPr/>
                    <a:lstStyle/>
                    <a:p>
                      <a:pPr>
                        <a:lnSpc>
                          <a:spcPct val="100000"/>
                        </a:lnSpc>
                        <a:spcBef>
                          <a:spcPts val="45"/>
                        </a:spcBef>
                      </a:pPr>
                      <a:endParaRPr sz="1200" dirty="0">
                        <a:latin typeface="Times New Roman"/>
                        <a:cs typeface="Times New Roman"/>
                      </a:endParaRPr>
                    </a:p>
                    <a:p>
                      <a:pPr algn="ctr">
                        <a:lnSpc>
                          <a:spcPct val="100000"/>
                        </a:lnSpc>
                      </a:pPr>
                      <a:r>
                        <a:rPr sz="1200" spc="5" dirty="0">
                          <a:latin typeface="Calibri"/>
                          <a:cs typeface="Calibri"/>
                        </a:rPr>
                        <a:t>$0</a:t>
                      </a:r>
                      <a:r>
                        <a:rPr lang="en-US" sz="1200" spc="0" dirty="0">
                          <a:latin typeface="Calibri"/>
                          <a:cs typeface="Calibri"/>
                        </a:rPr>
                        <a:t>/ </a:t>
                      </a:r>
                      <a:r>
                        <a:rPr sz="1200" spc="5" dirty="0">
                          <a:latin typeface="Calibri"/>
                          <a:cs typeface="Calibri"/>
                        </a:rPr>
                        <a:t>$0</a:t>
                      </a:r>
                      <a:r>
                        <a:rPr lang="en-US" sz="1200" spc="0" dirty="0">
                          <a:latin typeface="Calibri"/>
                          <a:cs typeface="Calibri"/>
                        </a:rPr>
                        <a:t>/ </a:t>
                      </a:r>
                      <a:r>
                        <a:rPr sz="1200" spc="5" dirty="0">
                          <a:latin typeface="Calibri"/>
                          <a:cs typeface="Calibri"/>
                        </a:rPr>
                        <a:t>$0</a:t>
                      </a:r>
                      <a:endParaRPr sz="1200" dirty="0">
                        <a:latin typeface="Calibri"/>
                        <a:cs typeface="Calibri"/>
                      </a:endParaRPr>
                    </a:p>
                  </a:txBody>
                  <a:tcPr marL="0" marR="0" marT="5715" marB="0" anchor="ctr">
                    <a:lnL w="3175">
                      <a:solidFill>
                        <a:srgbClr val="008C9A"/>
                      </a:solidFill>
                      <a:prstDash val="solid"/>
                    </a:lnL>
                    <a:lnR w="3175">
                      <a:solidFill>
                        <a:srgbClr val="008C9A"/>
                      </a:solidFill>
                      <a:prstDash val="solid"/>
                    </a:lnR>
                    <a:lnT w="3175">
                      <a:solidFill>
                        <a:srgbClr val="008C9A"/>
                      </a:solidFill>
                      <a:prstDash val="solid"/>
                    </a:lnT>
                    <a:lnB w="3175">
                      <a:solidFill>
                        <a:srgbClr val="008C9A"/>
                      </a:solidFill>
                      <a:prstDash val="solid"/>
                    </a:lnB>
                  </a:tcPr>
                </a:tc>
                <a:tc>
                  <a:txBody>
                    <a:bodyPr/>
                    <a:lstStyle/>
                    <a:p>
                      <a:pPr>
                        <a:lnSpc>
                          <a:spcPct val="100000"/>
                        </a:lnSpc>
                        <a:spcBef>
                          <a:spcPts val="45"/>
                        </a:spcBef>
                      </a:pPr>
                      <a:endParaRPr sz="1200" dirty="0">
                        <a:latin typeface="Times New Roman"/>
                        <a:cs typeface="Times New Roman"/>
                      </a:endParaRPr>
                    </a:p>
                    <a:p>
                      <a:pPr algn="ctr">
                        <a:lnSpc>
                          <a:spcPct val="100000"/>
                        </a:lnSpc>
                      </a:pPr>
                      <a:r>
                        <a:rPr sz="1200" spc="5" dirty="0">
                          <a:latin typeface="Calibri"/>
                          <a:cs typeface="Calibri"/>
                        </a:rPr>
                        <a:t>$0</a:t>
                      </a:r>
                      <a:r>
                        <a:rPr lang="en-US" sz="1200" spc="0" dirty="0">
                          <a:latin typeface="Calibri"/>
                          <a:cs typeface="Calibri"/>
                        </a:rPr>
                        <a:t>/ </a:t>
                      </a:r>
                      <a:r>
                        <a:rPr sz="1200" spc="5" dirty="0">
                          <a:latin typeface="Calibri"/>
                          <a:cs typeface="Calibri"/>
                        </a:rPr>
                        <a:t>$0</a:t>
                      </a:r>
                      <a:r>
                        <a:rPr lang="en-US" sz="1200" spc="0" dirty="0">
                          <a:latin typeface="Calibri"/>
                          <a:cs typeface="Calibri"/>
                        </a:rPr>
                        <a:t>/ </a:t>
                      </a:r>
                      <a:r>
                        <a:rPr sz="1200" spc="5" dirty="0">
                          <a:latin typeface="Calibri"/>
                          <a:cs typeface="Calibri"/>
                        </a:rPr>
                        <a:t>$0</a:t>
                      </a:r>
                      <a:endParaRPr sz="1200" dirty="0">
                        <a:latin typeface="Calibri"/>
                        <a:cs typeface="Calibri"/>
                      </a:endParaRPr>
                    </a:p>
                  </a:txBody>
                  <a:tcPr marL="0" marR="0" marT="5715" marB="0" anchor="ctr">
                    <a:lnL w="3175">
                      <a:solidFill>
                        <a:srgbClr val="008C9A"/>
                      </a:solidFill>
                      <a:prstDash val="solid"/>
                    </a:lnL>
                    <a:lnR w="3175">
                      <a:solidFill>
                        <a:srgbClr val="008C9A"/>
                      </a:solidFill>
                      <a:prstDash val="solid"/>
                    </a:lnR>
                    <a:lnT w="3175">
                      <a:solidFill>
                        <a:srgbClr val="008C9A"/>
                      </a:solidFill>
                      <a:prstDash val="solid"/>
                    </a:lnT>
                    <a:lnB w="3175">
                      <a:solidFill>
                        <a:srgbClr val="008C9A"/>
                      </a:solidFill>
                      <a:prstDash val="solid"/>
                    </a:lnB>
                  </a:tcPr>
                </a:tc>
                <a:extLst>
                  <a:ext uri="{0D108BD9-81ED-4DB2-BD59-A6C34878D82A}">
                    <a16:rowId xmlns:a16="http://schemas.microsoft.com/office/drawing/2014/main" val="10003"/>
                  </a:ext>
                </a:extLst>
              </a:tr>
              <a:tr h="490402">
                <a:tc>
                  <a:txBody>
                    <a:bodyPr/>
                    <a:lstStyle/>
                    <a:p>
                      <a:pPr marL="50800">
                        <a:lnSpc>
                          <a:spcPct val="100000"/>
                        </a:lnSpc>
                        <a:spcBef>
                          <a:spcPts val="175"/>
                        </a:spcBef>
                      </a:pPr>
                      <a:r>
                        <a:rPr sz="1200" b="1" spc="5" dirty="0">
                          <a:latin typeface="Calibri"/>
                          <a:cs typeface="Calibri"/>
                        </a:rPr>
                        <a:t>Out-of-Pocket</a:t>
                      </a:r>
                      <a:r>
                        <a:rPr sz="1200" b="1" spc="-20" dirty="0">
                          <a:latin typeface="Calibri"/>
                          <a:cs typeface="Calibri"/>
                        </a:rPr>
                        <a:t> </a:t>
                      </a:r>
                      <a:r>
                        <a:rPr sz="1200" b="1" spc="10" dirty="0">
                          <a:latin typeface="Calibri"/>
                          <a:cs typeface="Calibri"/>
                        </a:rPr>
                        <a:t>Maximum</a:t>
                      </a:r>
                      <a:endParaRPr sz="1200" b="1" dirty="0">
                        <a:latin typeface="Calibri"/>
                        <a:cs typeface="Calibri"/>
                      </a:endParaRPr>
                    </a:p>
                    <a:p>
                      <a:pPr marL="109855" indent="-59690">
                        <a:lnSpc>
                          <a:spcPct val="100000"/>
                        </a:lnSpc>
                        <a:buChar char="-"/>
                        <a:tabLst>
                          <a:tab pos="110489" algn="l"/>
                        </a:tabLst>
                      </a:pPr>
                      <a:r>
                        <a:rPr sz="1200" spc="15" dirty="0">
                          <a:latin typeface="Calibri"/>
                          <a:cs typeface="Calibri"/>
                        </a:rPr>
                        <a:t>Individual</a:t>
                      </a:r>
                      <a:r>
                        <a:rPr lang="en-US" sz="1200" spc="0" dirty="0">
                          <a:latin typeface="Calibri"/>
                          <a:cs typeface="Calibri"/>
                        </a:rPr>
                        <a:t>/ </a:t>
                      </a:r>
                      <a:r>
                        <a:rPr sz="1200" spc="15" dirty="0">
                          <a:latin typeface="Calibri"/>
                          <a:cs typeface="Calibri"/>
                        </a:rPr>
                        <a:t>Individual in</a:t>
                      </a:r>
                      <a:r>
                        <a:rPr sz="1200" spc="-50" dirty="0">
                          <a:latin typeface="Calibri"/>
                          <a:cs typeface="Calibri"/>
                        </a:rPr>
                        <a:t> </a:t>
                      </a:r>
                      <a:r>
                        <a:rPr sz="1200" spc="5" dirty="0">
                          <a:latin typeface="Calibri"/>
                          <a:cs typeface="Calibri"/>
                        </a:rPr>
                        <a:t>family</a:t>
                      </a:r>
                      <a:r>
                        <a:rPr lang="en-US" sz="1200" spc="0" dirty="0">
                          <a:latin typeface="Calibri"/>
                          <a:cs typeface="Calibri"/>
                        </a:rPr>
                        <a:t>/ </a:t>
                      </a:r>
                      <a:r>
                        <a:rPr sz="1200" spc="5" dirty="0">
                          <a:latin typeface="Calibri"/>
                          <a:cs typeface="Calibri"/>
                        </a:rPr>
                        <a:t>Family</a:t>
                      </a:r>
                      <a:endParaRPr sz="1200" dirty="0">
                        <a:latin typeface="Calibri"/>
                        <a:cs typeface="Calibri"/>
                      </a:endParaRPr>
                    </a:p>
                  </a:txBody>
                  <a:tcPr marL="0" marR="0" marT="22225" marB="0" anchor="ctr">
                    <a:lnL w="3175">
                      <a:solidFill>
                        <a:srgbClr val="008C9A"/>
                      </a:solidFill>
                      <a:prstDash val="solid"/>
                    </a:lnL>
                    <a:lnR w="3175">
                      <a:solidFill>
                        <a:srgbClr val="008C9A"/>
                      </a:solidFill>
                      <a:prstDash val="solid"/>
                    </a:lnR>
                    <a:lnT w="3175">
                      <a:solidFill>
                        <a:srgbClr val="008C9A"/>
                      </a:solidFill>
                      <a:prstDash val="solid"/>
                    </a:lnT>
                    <a:lnB w="3175">
                      <a:solidFill>
                        <a:srgbClr val="008C9A"/>
                      </a:solidFill>
                      <a:prstDash val="solid"/>
                    </a:lnB>
                  </a:tcPr>
                </a:tc>
                <a:tc>
                  <a:txBody>
                    <a:bodyPr/>
                    <a:lstStyle/>
                    <a:p>
                      <a:pPr>
                        <a:lnSpc>
                          <a:spcPct val="100000"/>
                        </a:lnSpc>
                        <a:spcBef>
                          <a:spcPts val="45"/>
                        </a:spcBef>
                      </a:pPr>
                      <a:endParaRPr sz="1200" dirty="0">
                        <a:latin typeface="Times New Roman"/>
                        <a:cs typeface="Times New Roman"/>
                      </a:endParaRPr>
                    </a:p>
                    <a:p>
                      <a:pPr algn="ctr">
                        <a:lnSpc>
                          <a:spcPct val="100000"/>
                        </a:lnSpc>
                      </a:pPr>
                      <a:r>
                        <a:rPr sz="1200" spc="-5" dirty="0">
                          <a:latin typeface="Calibri"/>
                          <a:cs typeface="Calibri"/>
                        </a:rPr>
                        <a:t>$3,500</a:t>
                      </a:r>
                      <a:r>
                        <a:rPr lang="en-US" sz="1200" spc="0" dirty="0">
                          <a:latin typeface="Calibri"/>
                          <a:cs typeface="Calibri"/>
                        </a:rPr>
                        <a:t>/ </a:t>
                      </a:r>
                      <a:r>
                        <a:rPr sz="1200" spc="-5" dirty="0">
                          <a:latin typeface="Calibri"/>
                          <a:cs typeface="Calibri"/>
                        </a:rPr>
                        <a:t>$3,500</a:t>
                      </a:r>
                      <a:r>
                        <a:rPr lang="en-US" sz="1200" spc="0" dirty="0">
                          <a:latin typeface="Calibri"/>
                          <a:cs typeface="Calibri"/>
                        </a:rPr>
                        <a:t>/ </a:t>
                      </a:r>
                      <a:r>
                        <a:rPr sz="1200" spc="-5" dirty="0">
                          <a:latin typeface="Calibri"/>
                          <a:cs typeface="Calibri"/>
                        </a:rPr>
                        <a:t>$7,000</a:t>
                      </a:r>
                      <a:endParaRPr sz="1200" dirty="0">
                        <a:latin typeface="Calibri"/>
                        <a:cs typeface="Calibri"/>
                      </a:endParaRPr>
                    </a:p>
                  </a:txBody>
                  <a:tcPr marL="0" marR="0" marT="5715" marB="0" anchor="ctr">
                    <a:lnL w="3175">
                      <a:solidFill>
                        <a:srgbClr val="008C9A"/>
                      </a:solidFill>
                      <a:prstDash val="solid"/>
                    </a:lnL>
                    <a:lnR w="3175">
                      <a:solidFill>
                        <a:srgbClr val="008C9A"/>
                      </a:solidFill>
                      <a:prstDash val="solid"/>
                    </a:lnR>
                    <a:lnT w="3175">
                      <a:solidFill>
                        <a:srgbClr val="008C9A"/>
                      </a:solidFill>
                      <a:prstDash val="solid"/>
                    </a:lnT>
                    <a:lnB w="3175">
                      <a:solidFill>
                        <a:srgbClr val="008C9A"/>
                      </a:solidFill>
                      <a:prstDash val="solid"/>
                    </a:lnB>
                  </a:tcPr>
                </a:tc>
                <a:tc>
                  <a:txBody>
                    <a:bodyPr/>
                    <a:lstStyle/>
                    <a:p>
                      <a:pPr>
                        <a:lnSpc>
                          <a:spcPct val="100000"/>
                        </a:lnSpc>
                        <a:spcBef>
                          <a:spcPts val="45"/>
                        </a:spcBef>
                      </a:pPr>
                      <a:endParaRPr sz="1200" dirty="0">
                        <a:latin typeface="Times New Roman"/>
                        <a:cs typeface="Times New Roman"/>
                      </a:endParaRPr>
                    </a:p>
                    <a:p>
                      <a:pPr algn="ctr">
                        <a:lnSpc>
                          <a:spcPct val="100000"/>
                        </a:lnSpc>
                      </a:pPr>
                      <a:r>
                        <a:rPr sz="1200" spc="-5" dirty="0">
                          <a:latin typeface="Calibri"/>
                          <a:cs typeface="Calibri"/>
                        </a:rPr>
                        <a:t>$3,500</a:t>
                      </a:r>
                      <a:r>
                        <a:rPr lang="en-US" sz="1200" spc="0" dirty="0">
                          <a:latin typeface="Calibri"/>
                          <a:cs typeface="Calibri"/>
                        </a:rPr>
                        <a:t>/ </a:t>
                      </a:r>
                      <a:r>
                        <a:rPr sz="1200" spc="-5" dirty="0">
                          <a:latin typeface="Calibri"/>
                          <a:cs typeface="Calibri"/>
                        </a:rPr>
                        <a:t>$3,500</a:t>
                      </a:r>
                      <a:r>
                        <a:rPr lang="en-US" sz="1200" spc="0" dirty="0">
                          <a:latin typeface="Calibri"/>
                          <a:cs typeface="Calibri"/>
                        </a:rPr>
                        <a:t>/ </a:t>
                      </a:r>
                      <a:r>
                        <a:rPr sz="1200" spc="-5" dirty="0">
                          <a:latin typeface="Calibri"/>
                          <a:cs typeface="Calibri"/>
                        </a:rPr>
                        <a:t>$7,000</a:t>
                      </a:r>
                      <a:endParaRPr sz="1200" dirty="0">
                        <a:latin typeface="Calibri"/>
                        <a:cs typeface="Calibri"/>
                      </a:endParaRPr>
                    </a:p>
                  </a:txBody>
                  <a:tcPr marL="0" marR="0" marT="5715" marB="0" anchor="ctr">
                    <a:lnL w="3175">
                      <a:solidFill>
                        <a:srgbClr val="008C9A"/>
                      </a:solidFill>
                      <a:prstDash val="solid"/>
                    </a:lnL>
                    <a:lnR w="3175">
                      <a:solidFill>
                        <a:srgbClr val="008C9A"/>
                      </a:solidFill>
                      <a:prstDash val="solid"/>
                    </a:lnR>
                    <a:lnT w="3175">
                      <a:solidFill>
                        <a:srgbClr val="008C9A"/>
                      </a:solidFill>
                      <a:prstDash val="solid"/>
                    </a:lnT>
                    <a:lnB w="3175">
                      <a:solidFill>
                        <a:srgbClr val="008C9A"/>
                      </a:solidFill>
                      <a:prstDash val="solid"/>
                    </a:lnB>
                  </a:tcPr>
                </a:tc>
                <a:extLst>
                  <a:ext uri="{0D108BD9-81ED-4DB2-BD59-A6C34878D82A}">
                    <a16:rowId xmlns:a16="http://schemas.microsoft.com/office/drawing/2014/main" val="10004"/>
                  </a:ext>
                </a:extLst>
              </a:tr>
              <a:tr h="484695">
                <a:tc>
                  <a:txBody>
                    <a:bodyPr/>
                    <a:lstStyle/>
                    <a:p>
                      <a:pPr marL="50800">
                        <a:lnSpc>
                          <a:spcPct val="100000"/>
                        </a:lnSpc>
                        <a:spcBef>
                          <a:spcPts val="175"/>
                        </a:spcBef>
                      </a:pPr>
                      <a:r>
                        <a:rPr sz="1200" b="1" dirty="0">
                          <a:latin typeface="Calibri"/>
                          <a:cs typeface="Calibri"/>
                        </a:rPr>
                        <a:t>Office</a:t>
                      </a:r>
                      <a:r>
                        <a:rPr sz="1200" b="1" spc="-55" dirty="0">
                          <a:latin typeface="Calibri"/>
                          <a:cs typeface="Calibri"/>
                        </a:rPr>
                        <a:t> </a:t>
                      </a:r>
                      <a:r>
                        <a:rPr sz="1200" b="1" spc="-5" dirty="0">
                          <a:latin typeface="Calibri"/>
                          <a:cs typeface="Calibri"/>
                        </a:rPr>
                        <a:t>Visit</a:t>
                      </a:r>
                      <a:endParaRPr sz="1200" b="1" dirty="0">
                        <a:latin typeface="Calibri"/>
                        <a:cs typeface="Calibri"/>
                      </a:endParaRPr>
                    </a:p>
                  </a:txBody>
                  <a:tcPr marL="0" marR="0" marT="22225" marB="0" anchor="ctr">
                    <a:lnL w="3175">
                      <a:solidFill>
                        <a:srgbClr val="008C9A"/>
                      </a:solidFill>
                      <a:prstDash val="solid"/>
                    </a:lnL>
                    <a:lnR w="3175">
                      <a:solidFill>
                        <a:srgbClr val="008C9A"/>
                      </a:solidFill>
                      <a:prstDash val="solid"/>
                    </a:lnR>
                    <a:lnT w="3175">
                      <a:solidFill>
                        <a:srgbClr val="008C9A"/>
                      </a:solidFill>
                      <a:prstDash val="solid"/>
                    </a:lnT>
                    <a:lnB w="3175">
                      <a:solidFill>
                        <a:srgbClr val="008C9A"/>
                      </a:solidFill>
                      <a:prstDash val="solid"/>
                    </a:lnB>
                  </a:tcPr>
                </a:tc>
                <a:tc>
                  <a:txBody>
                    <a:bodyPr/>
                    <a:lstStyle/>
                    <a:p>
                      <a:pPr algn="ctr">
                        <a:lnSpc>
                          <a:spcPct val="100000"/>
                        </a:lnSpc>
                        <a:spcBef>
                          <a:spcPts val="175"/>
                        </a:spcBef>
                      </a:pPr>
                      <a:r>
                        <a:rPr sz="1200" spc="5" dirty="0">
                          <a:latin typeface="Calibri"/>
                          <a:cs typeface="Calibri"/>
                        </a:rPr>
                        <a:t>$30 </a:t>
                      </a:r>
                      <a:r>
                        <a:rPr sz="1200" spc="20" dirty="0">
                          <a:latin typeface="Calibri"/>
                          <a:cs typeface="Calibri"/>
                        </a:rPr>
                        <a:t>PCP</a:t>
                      </a:r>
                      <a:r>
                        <a:rPr sz="1200" spc="-45" dirty="0">
                          <a:latin typeface="Calibri"/>
                          <a:cs typeface="Calibri"/>
                        </a:rPr>
                        <a:t> </a:t>
                      </a:r>
                      <a:r>
                        <a:rPr sz="1200" spc="5" dirty="0">
                          <a:latin typeface="Calibri"/>
                          <a:cs typeface="Calibri"/>
                        </a:rPr>
                        <a:t>copay;</a:t>
                      </a:r>
                      <a:endParaRPr sz="1200" dirty="0">
                        <a:latin typeface="Calibri"/>
                        <a:cs typeface="Calibri"/>
                      </a:endParaRPr>
                    </a:p>
                    <a:p>
                      <a:pPr algn="ctr">
                        <a:lnSpc>
                          <a:spcPct val="100000"/>
                        </a:lnSpc>
                      </a:pPr>
                      <a:r>
                        <a:rPr sz="1200" spc="5" dirty="0">
                          <a:latin typeface="Calibri"/>
                          <a:cs typeface="Calibri"/>
                        </a:rPr>
                        <a:t>$50 </a:t>
                      </a:r>
                      <a:r>
                        <a:rPr sz="1200" spc="10" dirty="0">
                          <a:latin typeface="Calibri"/>
                          <a:cs typeface="Calibri"/>
                        </a:rPr>
                        <a:t>Specialist</a:t>
                      </a:r>
                      <a:r>
                        <a:rPr sz="1200" spc="-45" dirty="0">
                          <a:latin typeface="Calibri"/>
                          <a:cs typeface="Calibri"/>
                        </a:rPr>
                        <a:t> </a:t>
                      </a:r>
                      <a:r>
                        <a:rPr sz="1200" spc="15" dirty="0">
                          <a:latin typeface="Calibri"/>
                          <a:cs typeface="Calibri"/>
                        </a:rPr>
                        <a:t>copay</a:t>
                      </a:r>
                      <a:endParaRPr sz="1200" dirty="0">
                        <a:latin typeface="Calibri"/>
                        <a:cs typeface="Calibri"/>
                      </a:endParaRPr>
                    </a:p>
                  </a:txBody>
                  <a:tcPr marL="0" marR="0" marT="22225" marB="0" anchor="ctr">
                    <a:lnL w="3175">
                      <a:solidFill>
                        <a:srgbClr val="008C9A"/>
                      </a:solidFill>
                      <a:prstDash val="solid"/>
                    </a:lnL>
                    <a:lnR w="3175">
                      <a:solidFill>
                        <a:srgbClr val="008C9A"/>
                      </a:solidFill>
                      <a:prstDash val="solid"/>
                    </a:lnR>
                    <a:lnT w="3175">
                      <a:solidFill>
                        <a:srgbClr val="008C9A"/>
                      </a:solidFill>
                      <a:prstDash val="solid"/>
                    </a:lnT>
                    <a:lnB w="3175">
                      <a:solidFill>
                        <a:srgbClr val="008C9A"/>
                      </a:solidFill>
                      <a:prstDash val="solid"/>
                    </a:lnB>
                  </a:tcPr>
                </a:tc>
                <a:tc>
                  <a:txBody>
                    <a:bodyPr/>
                    <a:lstStyle/>
                    <a:p>
                      <a:pPr algn="ctr">
                        <a:lnSpc>
                          <a:spcPct val="100000"/>
                        </a:lnSpc>
                        <a:spcBef>
                          <a:spcPts val="175"/>
                        </a:spcBef>
                      </a:pPr>
                      <a:r>
                        <a:rPr sz="1200" spc="5" dirty="0">
                          <a:latin typeface="Calibri"/>
                          <a:cs typeface="Calibri"/>
                        </a:rPr>
                        <a:t>$25 </a:t>
                      </a:r>
                      <a:r>
                        <a:rPr sz="1200" spc="20" dirty="0">
                          <a:latin typeface="Calibri"/>
                          <a:cs typeface="Calibri"/>
                        </a:rPr>
                        <a:t>PCP</a:t>
                      </a:r>
                      <a:r>
                        <a:rPr sz="1200" spc="-45" dirty="0">
                          <a:latin typeface="Calibri"/>
                          <a:cs typeface="Calibri"/>
                        </a:rPr>
                        <a:t> </a:t>
                      </a:r>
                      <a:r>
                        <a:rPr sz="1200" spc="5" dirty="0">
                          <a:latin typeface="Calibri"/>
                          <a:cs typeface="Calibri"/>
                        </a:rPr>
                        <a:t>copay;</a:t>
                      </a:r>
                      <a:endParaRPr sz="1200" dirty="0">
                        <a:latin typeface="Calibri"/>
                        <a:cs typeface="Calibri"/>
                      </a:endParaRPr>
                    </a:p>
                    <a:p>
                      <a:pPr algn="ctr">
                        <a:lnSpc>
                          <a:spcPct val="100000"/>
                        </a:lnSpc>
                      </a:pPr>
                      <a:r>
                        <a:rPr sz="1200" spc="5" dirty="0">
                          <a:latin typeface="Calibri"/>
                          <a:cs typeface="Calibri"/>
                        </a:rPr>
                        <a:t>$50 </a:t>
                      </a:r>
                      <a:r>
                        <a:rPr sz="1200" spc="10" dirty="0">
                          <a:latin typeface="Calibri"/>
                          <a:cs typeface="Calibri"/>
                        </a:rPr>
                        <a:t>Specialist</a:t>
                      </a:r>
                      <a:r>
                        <a:rPr sz="1200" spc="-45" dirty="0">
                          <a:latin typeface="Calibri"/>
                          <a:cs typeface="Calibri"/>
                        </a:rPr>
                        <a:t> </a:t>
                      </a:r>
                      <a:r>
                        <a:rPr sz="1200" spc="15" dirty="0">
                          <a:latin typeface="Calibri"/>
                          <a:cs typeface="Calibri"/>
                        </a:rPr>
                        <a:t>copay</a:t>
                      </a:r>
                      <a:endParaRPr sz="1200" dirty="0">
                        <a:latin typeface="Calibri"/>
                        <a:cs typeface="Calibri"/>
                      </a:endParaRPr>
                    </a:p>
                  </a:txBody>
                  <a:tcPr marL="0" marR="0" marT="22225" marB="0" anchor="ctr">
                    <a:lnL w="3175">
                      <a:solidFill>
                        <a:srgbClr val="008C9A"/>
                      </a:solidFill>
                      <a:prstDash val="solid"/>
                    </a:lnL>
                    <a:lnR w="3175">
                      <a:solidFill>
                        <a:srgbClr val="008C9A"/>
                      </a:solidFill>
                      <a:prstDash val="solid"/>
                    </a:lnR>
                    <a:lnT w="3175">
                      <a:solidFill>
                        <a:srgbClr val="008C9A"/>
                      </a:solidFill>
                      <a:prstDash val="solid"/>
                    </a:lnT>
                    <a:lnB w="3175">
                      <a:solidFill>
                        <a:srgbClr val="008C9A"/>
                      </a:solidFill>
                      <a:prstDash val="solid"/>
                    </a:lnB>
                  </a:tcPr>
                </a:tc>
                <a:extLst>
                  <a:ext uri="{0D108BD9-81ED-4DB2-BD59-A6C34878D82A}">
                    <a16:rowId xmlns:a16="http://schemas.microsoft.com/office/drawing/2014/main" val="10005"/>
                  </a:ext>
                </a:extLst>
              </a:tr>
              <a:tr h="269276">
                <a:tc>
                  <a:txBody>
                    <a:bodyPr/>
                    <a:lstStyle/>
                    <a:p>
                      <a:pPr marL="50800">
                        <a:lnSpc>
                          <a:spcPct val="100000"/>
                        </a:lnSpc>
                        <a:spcBef>
                          <a:spcPts val="175"/>
                        </a:spcBef>
                      </a:pPr>
                      <a:r>
                        <a:rPr sz="1200" b="1" spc="10" dirty="0">
                          <a:latin typeface="Calibri"/>
                          <a:cs typeface="Calibri"/>
                        </a:rPr>
                        <a:t>Urgent</a:t>
                      </a:r>
                      <a:r>
                        <a:rPr sz="1200" b="1" spc="-20" dirty="0">
                          <a:latin typeface="Calibri"/>
                          <a:cs typeface="Calibri"/>
                        </a:rPr>
                        <a:t> </a:t>
                      </a:r>
                      <a:r>
                        <a:rPr sz="1200" b="1" dirty="0">
                          <a:latin typeface="Calibri"/>
                          <a:cs typeface="Calibri"/>
                        </a:rPr>
                        <a:t>Care</a:t>
                      </a:r>
                    </a:p>
                  </a:txBody>
                  <a:tcPr marL="0" marR="0" marT="22225" marB="0" anchor="ctr">
                    <a:lnL w="3175">
                      <a:solidFill>
                        <a:srgbClr val="008C9A"/>
                      </a:solidFill>
                      <a:prstDash val="solid"/>
                    </a:lnL>
                    <a:lnR w="3175">
                      <a:solidFill>
                        <a:srgbClr val="008C9A"/>
                      </a:solidFill>
                      <a:prstDash val="solid"/>
                    </a:lnR>
                    <a:lnT w="3175">
                      <a:solidFill>
                        <a:srgbClr val="008C9A"/>
                      </a:solidFill>
                      <a:prstDash val="solid"/>
                    </a:lnT>
                    <a:lnB w="3175">
                      <a:solidFill>
                        <a:srgbClr val="008C9A"/>
                      </a:solidFill>
                      <a:prstDash val="solid"/>
                    </a:lnB>
                  </a:tcPr>
                </a:tc>
                <a:tc>
                  <a:txBody>
                    <a:bodyPr/>
                    <a:lstStyle/>
                    <a:p>
                      <a:pPr algn="ctr">
                        <a:lnSpc>
                          <a:spcPct val="100000"/>
                        </a:lnSpc>
                        <a:spcBef>
                          <a:spcPts val="175"/>
                        </a:spcBef>
                      </a:pPr>
                      <a:r>
                        <a:rPr sz="1200" spc="5" dirty="0">
                          <a:latin typeface="Calibri"/>
                          <a:cs typeface="Calibri"/>
                        </a:rPr>
                        <a:t>$30</a:t>
                      </a:r>
                      <a:r>
                        <a:rPr sz="1200" spc="-20" dirty="0">
                          <a:latin typeface="Calibri"/>
                          <a:cs typeface="Calibri"/>
                        </a:rPr>
                        <a:t> </a:t>
                      </a:r>
                      <a:r>
                        <a:rPr sz="1200" spc="15" dirty="0">
                          <a:latin typeface="Calibri"/>
                          <a:cs typeface="Calibri"/>
                        </a:rPr>
                        <a:t>copay</a:t>
                      </a:r>
                      <a:endParaRPr sz="1200" dirty="0">
                        <a:latin typeface="Calibri"/>
                        <a:cs typeface="Calibri"/>
                      </a:endParaRPr>
                    </a:p>
                  </a:txBody>
                  <a:tcPr marL="0" marR="0" marT="22225" marB="0" anchor="ctr">
                    <a:lnL w="3175">
                      <a:solidFill>
                        <a:srgbClr val="008C9A"/>
                      </a:solidFill>
                      <a:prstDash val="solid"/>
                    </a:lnL>
                    <a:lnR w="3175">
                      <a:solidFill>
                        <a:srgbClr val="008C9A"/>
                      </a:solidFill>
                      <a:prstDash val="solid"/>
                    </a:lnR>
                    <a:lnT w="3175">
                      <a:solidFill>
                        <a:srgbClr val="008C9A"/>
                      </a:solidFill>
                      <a:prstDash val="solid"/>
                    </a:lnT>
                    <a:lnB w="3175">
                      <a:solidFill>
                        <a:srgbClr val="008C9A"/>
                      </a:solidFill>
                      <a:prstDash val="solid"/>
                    </a:lnB>
                  </a:tcPr>
                </a:tc>
                <a:tc>
                  <a:txBody>
                    <a:bodyPr/>
                    <a:lstStyle/>
                    <a:p>
                      <a:pPr algn="ctr">
                        <a:lnSpc>
                          <a:spcPct val="100000"/>
                        </a:lnSpc>
                        <a:spcBef>
                          <a:spcPts val="175"/>
                        </a:spcBef>
                      </a:pPr>
                      <a:r>
                        <a:rPr sz="1200" spc="5" dirty="0">
                          <a:latin typeface="Calibri"/>
                          <a:cs typeface="Calibri"/>
                        </a:rPr>
                        <a:t>$25</a:t>
                      </a:r>
                      <a:r>
                        <a:rPr sz="1200" spc="-20" dirty="0">
                          <a:latin typeface="Calibri"/>
                          <a:cs typeface="Calibri"/>
                        </a:rPr>
                        <a:t> </a:t>
                      </a:r>
                      <a:r>
                        <a:rPr sz="1200" spc="15" dirty="0">
                          <a:latin typeface="Calibri"/>
                          <a:cs typeface="Calibri"/>
                        </a:rPr>
                        <a:t>copay</a:t>
                      </a:r>
                      <a:endParaRPr sz="1200" dirty="0">
                        <a:latin typeface="Calibri"/>
                        <a:cs typeface="Calibri"/>
                      </a:endParaRPr>
                    </a:p>
                  </a:txBody>
                  <a:tcPr marL="0" marR="0" marT="22225" marB="0" anchor="ctr">
                    <a:lnL w="3175">
                      <a:solidFill>
                        <a:srgbClr val="008C9A"/>
                      </a:solidFill>
                      <a:prstDash val="solid"/>
                    </a:lnL>
                    <a:lnR w="3175">
                      <a:solidFill>
                        <a:srgbClr val="008C9A"/>
                      </a:solidFill>
                      <a:prstDash val="solid"/>
                    </a:lnR>
                    <a:lnT w="3175">
                      <a:solidFill>
                        <a:srgbClr val="008C9A"/>
                      </a:solidFill>
                      <a:prstDash val="solid"/>
                    </a:lnT>
                    <a:lnB w="3175">
                      <a:solidFill>
                        <a:srgbClr val="008C9A"/>
                      </a:solidFill>
                      <a:prstDash val="solid"/>
                    </a:lnB>
                  </a:tcPr>
                </a:tc>
                <a:extLst>
                  <a:ext uri="{0D108BD9-81ED-4DB2-BD59-A6C34878D82A}">
                    <a16:rowId xmlns:a16="http://schemas.microsoft.com/office/drawing/2014/main" val="10006"/>
                  </a:ext>
                </a:extLst>
              </a:tr>
              <a:tr h="253032">
                <a:tc>
                  <a:txBody>
                    <a:bodyPr/>
                    <a:lstStyle/>
                    <a:p>
                      <a:pPr marL="50800">
                        <a:lnSpc>
                          <a:spcPct val="100000"/>
                        </a:lnSpc>
                        <a:spcBef>
                          <a:spcPts val="175"/>
                        </a:spcBef>
                      </a:pPr>
                      <a:r>
                        <a:rPr sz="1200" b="1" dirty="0">
                          <a:latin typeface="Calibri"/>
                          <a:cs typeface="Calibri"/>
                        </a:rPr>
                        <a:t>Preventive</a:t>
                      </a:r>
                      <a:r>
                        <a:rPr sz="1200" b="1" spc="-20" dirty="0">
                          <a:latin typeface="Calibri"/>
                          <a:cs typeface="Calibri"/>
                        </a:rPr>
                        <a:t> </a:t>
                      </a:r>
                      <a:r>
                        <a:rPr sz="1200" b="1" dirty="0">
                          <a:latin typeface="Calibri"/>
                          <a:cs typeface="Calibri"/>
                        </a:rPr>
                        <a:t>Care</a:t>
                      </a:r>
                    </a:p>
                  </a:txBody>
                  <a:tcPr marL="0" marR="0" marT="22225" marB="0" anchor="ctr">
                    <a:lnL w="3175">
                      <a:solidFill>
                        <a:srgbClr val="008C9A"/>
                      </a:solidFill>
                      <a:prstDash val="solid"/>
                    </a:lnL>
                    <a:lnR w="3175">
                      <a:solidFill>
                        <a:srgbClr val="008C9A"/>
                      </a:solidFill>
                      <a:prstDash val="solid"/>
                    </a:lnR>
                    <a:lnT w="3175">
                      <a:solidFill>
                        <a:srgbClr val="008C9A"/>
                      </a:solidFill>
                      <a:prstDash val="solid"/>
                    </a:lnT>
                    <a:lnB w="3175">
                      <a:solidFill>
                        <a:srgbClr val="008C9A"/>
                      </a:solidFill>
                      <a:prstDash val="solid"/>
                    </a:lnB>
                  </a:tcPr>
                </a:tc>
                <a:tc>
                  <a:txBody>
                    <a:bodyPr/>
                    <a:lstStyle/>
                    <a:p>
                      <a:pPr algn="ctr">
                        <a:lnSpc>
                          <a:spcPct val="100000"/>
                        </a:lnSpc>
                        <a:spcBef>
                          <a:spcPts val="175"/>
                        </a:spcBef>
                      </a:pPr>
                      <a:r>
                        <a:rPr sz="1200" spc="5" dirty="0">
                          <a:latin typeface="Calibri"/>
                          <a:cs typeface="Calibri"/>
                        </a:rPr>
                        <a:t>Covered </a:t>
                      </a:r>
                      <a:r>
                        <a:rPr sz="1200" spc="15" dirty="0">
                          <a:latin typeface="Calibri"/>
                          <a:cs typeface="Calibri"/>
                        </a:rPr>
                        <a:t>in</a:t>
                      </a:r>
                      <a:r>
                        <a:rPr sz="1200" spc="-40" dirty="0">
                          <a:latin typeface="Calibri"/>
                          <a:cs typeface="Calibri"/>
                        </a:rPr>
                        <a:t> </a:t>
                      </a:r>
                      <a:r>
                        <a:rPr sz="1200" spc="5" dirty="0">
                          <a:latin typeface="Calibri"/>
                          <a:cs typeface="Calibri"/>
                        </a:rPr>
                        <a:t>Full</a:t>
                      </a:r>
                      <a:endParaRPr sz="1200" dirty="0">
                        <a:latin typeface="Calibri"/>
                        <a:cs typeface="Calibri"/>
                      </a:endParaRPr>
                    </a:p>
                  </a:txBody>
                  <a:tcPr marL="0" marR="0" marT="22225" marB="0" anchor="ctr">
                    <a:lnL w="3175">
                      <a:solidFill>
                        <a:srgbClr val="008C9A"/>
                      </a:solidFill>
                      <a:prstDash val="solid"/>
                    </a:lnL>
                    <a:lnR w="3175">
                      <a:solidFill>
                        <a:srgbClr val="008C9A"/>
                      </a:solidFill>
                      <a:prstDash val="solid"/>
                    </a:lnR>
                    <a:lnT w="3175">
                      <a:solidFill>
                        <a:srgbClr val="008C9A"/>
                      </a:solidFill>
                      <a:prstDash val="solid"/>
                    </a:lnT>
                    <a:lnB w="3175">
                      <a:solidFill>
                        <a:srgbClr val="008C9A"/>
                      </a:solidFill>
                      <a:prstDash val="solid"/>
                    </a:lnB>
                  </a:tcPr>
                </a:tc>
                <a:tc>
                  <a:txBody>
                    <a:bodyPr/>
                    <a:lstStyle/>
                    <a:p>
                      <a:pPr algn="ctr">
                        <a:lnSpc>
                          <a:spcPct val="100000"/>
                        </a:lnSpc>
                        <a:spcBef>
                          <a:spcPts val="175"/>
                        </a:spcBef>
                      </a:pPr>
                      <a:r>
                        <a:rPr sz="1200" spc="5" dirty="0">
                          <a:latin typeface="Calibri"/>
                          <a:cs typeface="Calibri"/>
                        </a:rPr>
                        <a:t>Covered </a:t>
                      </a:r>
                      <a:r>
                        <a:rPr sz="1200" spc="15" dirty="0">
                          <a:latin typeface="Calibri"/>
                          <a:cs typeface="Calibri"/>
                        </a:rPr>
                        <a:t>in</a:t>
                      </a:r>
                      <a:r>
                        <a:rPr sz="1200" spc="-45" dirty="0">
                          <a:latin typeface="Calibri"/>
                          <a:cs typeface="Calibri"/>
                        </a:rPr>
                        <a:t> </a:t>
                      </a:r>
                      <a:r>
                        <a:rPr sz="1200" spc="5" dirty="0">
                          <a:latin typeface="Calibri"/>
                          <a:cs typeface="Calibri"/>
                        </a:rPr>
                        <a:t>Full</a:t>
                      </a:r>
                      <a:endParaRPr sz="1200" dirty="0">
                        <a:latin typeface="Calibri"/>
                        <a:cs typeface="Calibri"/>
                      </a:endParaRPr>
                    </a:p>
                  </a:txBody>
                  <a:tcPr marL="0" marR="0" marT="22225" marB="0" anchor="ctr">
                    <a:lnL w="3175">
                      <a:solidFill>
                        <a:srgbClr val="008C9A"/>
                      </a:solidFill>
                      <a:prstDash val="solid"/>
                    </a:lnL>
                    <a:lnR w="3175">
                      <a:solidFill>
                        <a:srgbClr val="008C9A"/>
                      </a:solidFill>
                      <a:prstDash val="solid"/>
                    </a:lnR>
                    <a:lnT w="3175">
                      <a:solidFill>
                        <a:srgbClr val="008C9A"/>
                      </a:solidFill>
                      <a:prstDash val="solid"/>
                    </a:lnT>
                    <a:lnB w="3175">
                      <a:solidFill>
                        <a:srgbClr val="008C9A"/>
                      </a:solidFill>
                      <a:prstDash val="solid"/>
                    </a:lnB>
                  </a:tcPr>
                </a:tc>
                <a:extLst>
                  <a:ext uri="{0D108BD9-81ED-4DB2-BD59-A6C34878D82A}">
                    <a16:rowId xmlns:a16="http://schemas.microsoft.com/office/drawing/2014/main" val="10007"/>
                  </a:ext>
                </a:extLst>
              </a:tr>
              <a:tr h="257319">
                <a:tc>
                  <a:txBody>
                    <a:bodyPr/>
                    <a:lstStyle/>
                    <a:p>
                      <a:pPr marL="50800">
                        <a:lnSpc>
                          <a:spcPct val="100000"/>
                        </a:lnSpc>
                        <a:spcBef>
                          <a:spcPts val="175"/>
                        </a:spcBef>
                      </a:pPr>
                      <a:r>
                        <a:rPr sz="1200" b="1" spc="15" dirty="0">
                          <a:latin typeface="Calibri"/>
                          <a:cs typeface="Calibri"/>
                        </a:rPr>
                        <a:t>Emergency</a:t>
                      </a:r>
                      <a:r>
                        <a:rPr sz="1200" b="1" spc="-20" dirty="0">
                          <a:latin typeface="Calibri"/>
                          <a:cs typeface="Calibri"/>
                        </a:rPr>
                        <a:t> </a:t>
                      </a:r>
                      <a:r>
                        <a:rPr sz="1200" b="1" spc="15" dirty="0">
                          <a:latin typeface="Calibri"/>
                          <a:cs typeface="Calibri"/>
                        </a:rPr>
                        <a:t>Room</a:t>
                      </a:r>
                      <a:endParaRPr sz="1200" b="1" dirty="0">
                        <a:latin typeface="Calibri"/>
                        <a:cs typeface="Calibri"/>
                      </a:endParaRPr>
                    </a:p>
                  </a:txBody>
                  <a:tcPr marL="0" marR="0" marT="22225" marB="0" anchor="ctr">
                    <a:lnL w="3175">
                      <a:solidFill>
                        <a:srgbClr val="008C9A"/>
                      </a:solidFill>
                      <a:prstDash val="solid"/>
                    </a:lnL>
                    <a:lnR w="3175">
                      <a:solidFill>
                        <a:srgbClr val="008C9A"/>
                      </a:solidFill>
                      <a:prstDash val="solid"/>
                    </a:lnR>
                    <a:lnT w="3175">
                      <a:solidFill>
                        <a:srgbClr val="008C9A"/>
                      </a:solidFill>
                      <a:prstDash val="solid"/>
                    </a:lnT>
                    <a:lnB w="3175">
                      <a:solidFill>
                        <a:srgbClr val="008C9A"/>
                      </a:solidFill>
                      <a:prstDash val="solid"/>
                    </a:lnB>
                  </a:tcPr>
                </a:tc>
                <a:tc>
                  <a:txBody>
                    <a:bodyPr/>
                    <a:lstStyle/>
                    <a:p>
                      <a:pPr algn="ctr">
                        <a:lnSpc>
                          <a:spcPct val="100000"/>
                        </a:lnSpc>
                        <a:spcBef>
                          <a:spcPts val="175"/>
                        </a:spcBef>
                      </a:pPr>
                      <a:r>
                        <a:rPr sz="1200" spc="5" dirty="0">
                          <a:latin typeface="Calibri"/>
                          <a:cs typeface="Calibri"/>
                        </a:rPr>
                        <a:t>$150 </a:t>
                      </a:r>
                      <a:r>
                        <a:rPr sz="1200" spc="15" dirty="0">
                          <a:latin typeface="Calibri"/>
                          <a:cs typeface="Calibri"/>
                        </a:rPr>
                        <a:t>copay </a:t>
                      </a:r>
                      <a:r>
                        <a:rPr sz="1200" spc="-40" dirty="0">
                          <a:latin typeface="Calibri"/>
                          <a:cs typeface="Calibri"/>
                        </a:rPr>
                        <a:t>/</a:t>
                      </a:r>
                      <a:r>
                        <a:rPr sz="1200" spc="-80" dirty="0">
                          <a:latin typeface="Calibri"/>
                          <a:cs typeface="Calibri"/>
                        </a:rPr>
                        <a:t> </a:t>
                      </a:r>
                      <a:r>
                        <a:rPr sz="1200" spc="5" dirty="0">
                          <a:latin typeface="Calibri"/>
                          <a:cs typeface="Calibri"/>
                        </a:rPr>
                        <a:t>visit</a:t>
                      </a:r>
                      <a:endParaRPr sz="1200" dirty="0">
                        <a:latin typeface="Calibri"/>
                        <a:cs typeface="Calibri"/>
                      </a:endParaRPr>
                    </a:p>
                  </a:txBody>
                  <a:tcPr marL="0" marR="0" marT="22225" marB="0" anchor="ctr">
                    <a:lnL w="3175">
                      <a:solidFill>
                        <a:srgbClr val="008C9A"/>
                      </a:solidFill>
                      <a:prstDash val="solid"/>
                    </a:lnL>
                    <a:lnR w="3175">
                      <a:solidFill>
                        <a:srgbClr val="008C9A"/>
                      </a:solidFill>
                      <a:prstDash val="solid"/>
                    </a:lnR>
                    <a:lnT w="3175">
                      <a:solidFill>
                        <a:srgbClr val="008C9A"/>
                      </a:solidFill>
                      <a:prstDash val="solid"/>
                    </a:lnT>
                    <a:lnB w="3175">
                      <a:solidFill>
                        <a:srgbClr val="008C9A"/>
                      </a:solidFill>
                      <a:prstDash val="solid"/>
                    </a:lnB>
                  </a:tcPr>
                </a:tc>
                <a:tc>
                  <a:txBody>
                    <a:bodyPr/>
                    <a:lstStyle/>
                    <a:p>
                      <a:pPr algn="ctr">
                        <a:lnSpc>
                          <a:spcPct val="100000"/>
                        </a:lnSpc>
                        <a:spcBef>
                          <a:spcPts val="175"/>
                        </a:spcBef>
                      </a:pPr>
                      <a:r>
                        <a:rPr sz="1200" spc="5" dirty="0">
                          <a:latin typeface="Calibri"/>
                          <a:cs typeface="Calibri"/>
                        </a:rPr>
                        <a:t>$150 </a:t>
                      </a:r>
                      <a:r>
                        <a:rPr sz="1200" spc="15" dirty="0">
                          <a:latin typeface="Calibri"/>
                          <a:cs typeface="Calibri"/>
                        </a:rPr>
                        <a:t>copay </a:t>
                      </a:r>
                      <a:r>
                        <a:rPr sz="1200" spc="-40" dirty="0">
                          <a:latin typeface="Calibri"/>
                          <a:cs typeface="Calibri"/>
                        </a:rPr>
                        <a:t>/</a:t>
                      </a:r>
                      <a:r>
                        <a:rPr sz="1200" spc="-80" dirty="0">
                          <a:latin typeface="Calibri"/>
                          <a:cs typeface="Calibri"/>
                        </a:rPr>
                        <a:t> </a:t>
                      </a:r>
                      <a:r>
                        <a:rPr sz="1200" spc="5" dirty="0">
                          <a:latin typeface="Calibri"/>
                          <a:cs typeface="Calibri"/>
                        </a:rPr>
                        <a:t>visit</a:t>
                      </a:r>
                      <a:endParaRPr sz="1200" dirty="0">
                        <a:latin typeface="Calibri"/>
                        <a:cs typeface="Calibri"/>
                      </a:endParaRPr>
                    </a:p>
                  </a:txBody>
                  <a:tcPr marL="0" marR="0" marT="22225" marB="0" anchor="ctr">
                    <a:lnL w="3175">
                      <a:solidFill>
                        <a:srgbClr val="008C9A"/>
                      </a:solidFill>
                      <a:prstDash val="solid"/>
                    </a:lnL>
                    <a:lnR w="3175">
                      <a:solidFill>
                        <a:srgbClr val="008C9A"/>
                      </a:solidFill>
                      <a:prstDash val="solid"/>
                    </a:lnR>
                    <a:lnT w="3175">
                      <a:solidFill>
                        <a:srgbClr val="008C9A"/>
                      </a:solidFill>
                      <a:prstDash val="solid"/>
                    </a:lnT>
                    <a:lnB w="3175">
                      <a:solidFill>
                        <a:srgbClr val="008C9A"/>
                      </a:solidFill>
                      <a:prstDash val="solid"/>
                    </a:lnB>
                  </a:tcPr>
                </a:tc>
                <a:extLst>
                  <a:ext uri="{0D108BD9-81ED-4DB2-BD59-A6C34878D82A}">
                    <a16:rowId xmlns:a16="http://schemas.microsoft.com/office/drawing/2014/main" val="10008"/>
                  </a:ext>
                </a:extLst>
              </a:tr>
              <a:tr h="257319">
                <a:tc>
                  <a:txBody>
                    <a:bodyPr/>
                    <a:lstStyle/>
                    <a:p>
                      <a:pPr marL="50800">
                        <a:lnSpc>
                          <a:spcPct val="100000"/>
                        </a:lnSpc>
                        <a:spcBef>
                          <a:spcPts val="175"/>
                        </a:spcBef>
                      </a:pPr>
                      <a:r>
                        <a:rPr sz="1200" b="1" spc="10" dirty="0">
                          <a:latin typeface="Calibri"/>
                          <a:cs typeface="Calibri"/>
                        </a:rPr>
                        <a:t>Outpatient</a:t>
                      </a:r>
                      <a:r>
                        <a:rPr sz="1200" b="1" spc="-20" dirty="0">
                          <a:latin typeface="Calibri"/>
                          <a:cs typeface="Calibri"/>
                        </a:rPr>
                        <a:t> </a:t>
                      </a:r>
                      <a:r>
                        <a:rPr sz="1200" b="1" spc="15" dirty="0">
                          <a:latin typeface="Calibri"/>
                          <a:cs typeface="Calibri"/>
                        </a:rPr>
                        <a:t>Surgery</a:t>
                      </a:r>
                      <a:endParaRPr sz="1200" b="1" dirty="0">
                        <a:latin typeface="Calibri"/>
                        <a:cs typeface="Calibri"/>
                      </a:endParaRPr>
                    </a:p>
                  </a:txBody>
                  <a:tcPr marL="0" marR="0" marT="22225" marB="0" anchor="ctr">
                    <a:lnL w="3175">
                      <a:solidFill>
                        <a:srgbClr val="008C9A"/>
                      </a:solidFill>
                      <a:prstDash val="solid"/>
                    </a:lnL>
                    <a:lnR w="3175">
                      <a:solidFill>
                        <a:srgbClr val="008C9A"/>
                      </a:solidFill>
                      <a:prstDash val="solid"/>
                    </a:lnR>
                    <a:lnT w="3175">
                      <a:solidFill>
                        <a:srgbClr val="008C9A"/>
                      </a:solidFill>
                      <a:prstDash val="solid"/>
                    </a:lnT>
                    <a:lnB w="3175">
                      <a:solidFill>
                        <a:srgbClr val="008C9A"/>
                      </a:solidFill>
                      <a:prstDash val="solid"/>
                    </a:lnB>
                  </a:tcPr>
                </a:tc>
                <a:tc>
                  <a:txBody>
                    <a:bodyPr/>
                    <a:lstStyle/>
                    <a:p>
                      <a:pPr marL="635" algn="ctr">
                        <a:lnSpc>
                          <a:spcPct val="100000"/>
                        </a:lnSpc>
                        <a:spcBef>
                          <a:spcPts val="175"/>
                        </a:spcBef>
                      </a:pPr>
                      <a:r>
                        <a:rPr sz="1200" spc="5" dirty="0">
                          <a:latin typeface="Calibri"/>
                          <a:cs typeface="Calibri"/>
                        </a:rPr>
                        <a:t>$250 </a:t>
                      </a:r>
                      <a:r>
                        <a:rPr sz="1200" spc="15" dirty="0">
                          <a:latin typeface="Calibri"/>
                          <a:cs typeface="Calibri"/>
                        </a:rPr>
                        <a:t>copay </a:t>
                      </a:r>
                      <a:r>
                        <a:rPr sz="1200" spc="-40" dirty="0">
                          <a:latin typeface="Calibri"/>
                          <a:cs typeface="Calibri"/>
                        </a:rPr>
                        <a:t>/</a:t>
                      </a:r>
                      <a:r>
                        <a:rPr sz="1200" spc="-80" dirty="0">
                          <a:latin typeface="Calibri"/>
                          <a:cs typeface="Calibri"/>
                        </a:rPr>
                        <a:t> </a:t>
                      </a:r>
                      <a:r>
                        <a:rPr sz="1200" spc="5" dirty="0">
                          <a:latin typeface="Calibri"/>
                          <a:cs typeface="Calibri"/>
                        </a:rPr>
                        <a:t>procedure</a:t>
                      </a:r>
                      <a:endParaRPr sz="1200" dirty="0">
                        <a:latin typeface="Calibri"/>
                        <a:cs typeface="Calibri"/>
                      </a:endParaRPr>
                    </a:p>
                  </a:txBody>
                  <a:tcPr marL="0" marR="0" marT="22225" marB="0" anchor="ctr">
                    <a:lnL w="3175">
                      <a:solidFill>
                        <a:srgbClr val="008C9A"/>
                      </a:solidFill>
                      <a:prstDash val="solid"/>
                    </a:lnL>
                    <a:lnR w="3175">
                      <a:solidFill>
                        <a:srgbClr val="008C9A"/>
                      </a:solidFill>
                      <a:prstDash val="solid"/>
                    </a:lnR>
                    <a:lnT w="3175">
                      <a:solidFill>
                        <a:srgbClr val="008C9A"/>
                      </a:solidFill>
                      <a:prstDash val="solid"/>
                    </a:lnT>
                    <a:lnB w="3175">
                      <a:solidFill>
                        <a:srgbClr val="008C9A"/>
                      </a:solidFill>
                      <a:prstDash val="solid"/>
                    </a:lnB>
                  </a:tcPr>
                </a:tc>
                <a:tc>
                  <a:txBody>
                    <a:bodyPr/>
                    <a:lstStyle/>
                    <a:p>
                      <a:pPr marL="635" algn="ctr">
                        <a:lnSpc>
                          <a:spcPct val="100000"/>
                        </a:lnSpc>
                        <a:spcBef>
                          <a:spcPts val="175"/>
                        </a:spcBef>
                      </a:pPr>
                      <a:r>
                        <a:rPr sz="1200" spc="5" dirty="0">
                          <a:latin typeface="Calibri"/>
                          <a:cs typeface="Calibri"/>
                        </a:rPr>
                        <a:t>$250 </a:t>
                      </a:r>
                      <a:r>
                        <a:rPr sz="1200" spc="15" dirty="0">
                          <a:latin typeface="Calibri"/>
                          <a:cs typeface="Calibri"/>
                        </a:rPr>
                        <a:t>copay </a:t>
                      </a:r>
                      <a:r>
                        <a:rPr sz="1200" spc="-40" dirty="0">
                          <a:latin typeface="Calibri"/>
                          <a:cs typeface="Calibri"/>
                        </a:rPr>
                        <a:t>/</a:t>
                      </a:r>
                      <a:r>
                        <a:rPr sz="1200" spc="-80" dirty="0">
                          <a:latin typeface="Calibri"/>
                          <a:cs typeface="Calibri"/>
                        </a:rPr>
                        <a:t> </a:t>
                      </a:r>
                      <a:r>
                        <a:rPr sz="1200" spc="5" dirty="0">
                          <a:latin typeface="Calibri"/>
                          <a:cs typeface="Calibri"/>
                        </a:rPr>
                        <a:t>procedure</a:t>
                      </a:r>
                      <a:endParaRPr sz="1200" dirty="0">
                        <a:latin typeface="Calibri"/>
                        <a:cs typeface="Calibri"/>
                      </a:endParaRPr>
                    </a:p>
                  </a:txBody>
                  <a:tcPr marL="0" marR="0" marT="22225" marB="0" anchor="ctr">
                    <a:lnL w="3175">
                      <a:solidFill>
                        <a:srgbClr val="008C9A"/>
                      </a:solidFill>
                      <a:prstDash val="solid"/>
                    </a:lnL>
                    <a:lnR w="3175">
                      <a:solidFill>
                        <a:srgbClr val="008C9A"/>
                      </a:solidFill>
                      <a:prstDash val="solid"/>
                    </a:lnR>
                    <a:lnT w="3175">
                      <a:solidFill>
                        <a:srgbClr val="008C9A"/>
                      </a:solidFill>
                      <a:prstDash val="solid"/>
                    </a:lnT>
                    <a:lnB w="3175">
                      <a:solidFill>
                        <a:srgbClr val="008C9A"/>
                      </a:solidFill>
                      <a:prstDash val="solid"/>
                    </a:lnB>
                  </a:tcPr>
                </a:tc>
                <a:extLst>
                  <a:ext uri="{0D108BD9-81ED-4DB2-BD59-A6C34878D82A}">
                    <a16:rowId xmlns:a16="http://schemas.microsoft.com/office/drawing/2014/main" val="10009"/>
                  </a:ext>
                </a:extLst>
              </a:tr>
              <a:tr h="438300">
                <a:tc>
                  <a:txBody>
                    <a:bodyPr/>
                    <a:lstStyle/>
                    <a:p>
                      <a:pPr marL="50800">
                        <a:lnSpc>
                          <a:spcPct val="100000"/>
                        </a:lnSpc>
                        <a:spcBef>
                          <a:spcPts val="175"/>
                        </a:spcBef>
                      </a:pPr>
                      <a:r>
                        <a:rPr sz="1200" b="1" spc="10" dirty="0">
                          <a:latin typeface="Calibri"/>
                          <a:cs typeface="Calibri"/>
                        </a:rPr>
                        <a:t>Hospital</a:t>
                      </a:r>
                      <a:r>
                        <a:rPr sz="1200" b="1" spc="-20" dirty="0">
                          <a:latin typeface="Calibri"/>
                          <a:cs typeface="Calibri"/>
                        </a:rPr>
                        <a:t> </a:t>
                      </a:r>
                      <a:r>
                        <a:rPr sz="1200" b="1" spc="15" dirty="0">
                          <a:latin typeface="Calibri"/>
                          <a:cs typeface="Calibri"/>
                        </a:rPr>
                        <a:t>Coverage</a:t>
                      </a:r>
                      <a:endParaRPr sz="1200" b="1" dirty="0">
                        <a:latin typeface="Calibri"/>
                        <a:cs typeface="Calibri"/>
                      </a:endParaRPr>
                    </a:p>
                  </a:txBody>
                  <a:tcPr marL="0" marR="0" marT="22225" marB="0" anchor="ctr">
                    <a:lnL w="3175">
                      <a:solidFill>
                        <a:srgbClr val="008C9A"/>
                      </a:solidFill>
                      <a:prstDash val="solid"/>
                    </a:lnL>
                    <a:lnR w="3175">
                      <a:solidFill>
                        <a:srgbClr val="008C9A"/>
                      </a:solidFill>
                      <a:prstDash val="solid"/>
                    </a:lnR>
                    <a:lnT w="3175">
                      <a:solidFill>
                        <a:srgbClr val="008C9A"/>
                      </a:solidFill>
                      <a:prstDash val="solid"/>
                    </a:lnT>
                    <a:lnB w="3175">
                      <a:solidFill>
                        <a:srgbClr val="008C9A"/>
                      </a:solidFill>
                      <a:prstDash val="solid"/>
                    </a:lnB>
                  </a:tcPr>
                </a:tc>
                <a:tc>
                  <a:txBody>
                    <a:bodyPr/>
                    <a:lstStyle/>
                    <a:p>
                      <a:pPr marL="635" algn="ctr">
                        <a:lnSpc>
                          <a:spcPct val="100000"/>
                        </a:lnSpc>
                        <a:spcBef>
                          <a:spcPts val="175"/>
                        </a:spcBef>
                      </a:pPr>
                      <a:r>
                        <a:rPr sz="1200" spc="5" dirty="0">
                          <a:latin typeface="Calibri"/>
                          <a:cs typeface="Calibri"/>
                        </a:rPr>
                        <a:t>$500 </a:t>
                      </a:r>
                      <a:r>
                        <a:rPr sz="1200" spc="15" dirty="0">
                          <a:latin typeface="Calibri"/>
                          <a:cs typeface="Calibri"/>
                        </a:rPr>
                        <a:t>copay </a:t>
                      </a:r>
                      <a:r>
                        <a:rPr sz="1200" spc="-40" dirty="0">
                          <a:latin typeface="Calibri"/>
                          <a:cs typeface="Calibri"/>
                        </a:rPr>
                        <a:t>/</a:t>
                      </a:r>
                      <a:r>
                        <a:rPr sz="1200" spc="-75" dirty="0">
                          <a:latin typeface="Calibri"/>
                          <a:cs typeface="Calibri"/>
                        </a:rPr>
                        <a:t> </a:t>
                      </a:r>
                      <a:r>
                        <a:rPr sz="1200" spc="10" dirty="0">
                          <a:latin typeface="Calibri"/>
                          <a:cs typeface="Calibri"/>
                        </a:rPr>
                        <a:t>day</a:t>
                      </a:r>
                      <a:endParaRPr sz="1200" dirty="0">
                        <a:latin typeface="Calibri"/>
                        <a:cs typeface="Calibri"/>
                      </a:endParaRPr>
                    </a:p>
                  </a:txBody>
                  <a:tcPr marL="0" marR="0" marT="22225" marB="0" anchor="ctr">
                    <a:lnL w="3175">
                      <a:solidFill>
                        <a:srgbClr val="008C9A"/>
                      </a:solidFill>
                      <a:prstDash val="solid"/>
                    </a:lnL>
                    <a:lnR w="3175">
                      <a:solidFill>
                        <a:srgbClr val="008C9A"/>
                      </a:solidFill>
                      <a:prstDash val="solid"/>
                    </a:lnR>
                    <a:lnT w="3175">
                      <a:solidFill>
                        <a:srgbClr val="008C9A"/>
                      </a:solidFill>
                      <a:prstDash val="solid"/>
                    </a:lnT>
                    <a:lnB w="3175">
                      <a:solidFill>
                        <a:srgbClr val="008C9A"/>
                      </a:solidFill>
                      <a:prstDash val="solid"/>
                    </a:lnB>
                  </a:tcPr>
                </a:tc>
                <a:tc>
                  <a:txBody>
                    <a:bodyPr/>
                    <a:lstStyle/>
                    <a:p>
                      <a:pPr marL="620395" marR="111760" indent="-501015">
                        <a:lnSpc>
                          <a:spcPct val="100000"/>
                        </a:lnSpc>
                        <a:spcBef>
                          <a:spcPts val="175"/>
                        </a:spcBef>
                      </a:pPr>
                      <a:r>
                        <a:rPr sz="1200" spc="5" dirty="0">
                          <a:latin typeface="Calibri"/>
                          <a:cs typeface="Calibri"/>
                        </a:rPr>
                        <a:t>$500 </a:t>
                      </a:r>
                      <a:r>
                        <a:rPr sz="1200" spc="15" dirty="0">
                          <a:latin typeface="Calibri"/>
                          <a:cs typeface="Calibri"/>
                        </a:rPr>
                        <a:t>copay </a:t>
                      </a:r>
                      <a:r>
                        <a:rPr sz="1200" spc="-40" dirty="0">
                          <a:latin typeface="Calibri"/>
                          <a:cs typeface="Calibri"/>
                        </a:rPr>
                        <a:t>/ </a:t>
                      </a:r>
                      <a:r>
                        <a:rPr sz="1200" spc="10" dirty="0">
                          <a:latin typeface="Calibri"/>
                          <a:cs typeface="Calibri"/>
                        </a:rPr>
                        <a:t>day </a:t>
                      </a:r>
                      <a:r>
                        <a:rPr sz="1200" spc="30" dirty="0">
                          <a:latin typeface="Calibri"/>
                          <a:cs typeface="Calibri"/>
                        </a:rPr>
                        <a:t>up</a:t>
                      </a:r>
                      <a:r>
                        <a:rPr sz="1200" spc="-140" dirty="0">
                          <a:latin typeface="Calibri"/>
                          <a:cs typeface="Calibri"/>
                        </a:rPr>
                        <a:t> </a:t>
                      </a:r>
                      <a:r>
                        <a:rPr sz="1200" dirty="0">
                          <a:latin typeface="Calibri"/>
                          <a:cs typeface="Calibri"/>
                        </a:rPr>
                        <a:t>to </a:t>
                      </a:r>
                      <a:r>
                        <a:rPr sz="1200" spc="-5" dirty="0">
                          <a:latin typeface="Calibri"/>
                          <a:cs typeface="Calibri"/>
                        </a:rPr>
                        <a:t>$2,500 </a:t>
                      </a:r>
                      <a:r>
                        <a:rPr sz="1200" spc="-40" dirty="0">
                          <a:latin typeface="Calibri"/>
                          <a:cs typeface="Calibri"/>
                        </a:rPr>
                        <a:t>/  </a:t>
                      </a:r>
                      <a:r>
                        <a:rPr sz="1200" spc="10" dirty="0">
                          <a:latin typeface="Calibri"/>
                          <a:cs typeface="Calibri"/>
                        </a:rPr>
                        <a:t>admission</a:t>
                      </a:r>
                      <a:endParaRPr sz="1200" dirty="0">
                        <a:latin typeface="Calibri"/>
                        <a:cs typeface="Calibri"/>
                      </a:endParaRPr>
                    </a:p>
                  </a:txBody>
                  <a:tcPr marL="0" marR="0" marT="22225" marB="0" anchor="ctr">
                    <a:lnL w="3175">
                      <a:solidFill>
                        <a:srgbClr val="008C9A"/>
                      </a:solidFill>
                      <a:prstDash val="solid"/>
                    </a:lnL>
                    <a:lnR w="3175">
                      <a:solidFill>
                        <a:srgbClr val="008C9A"/>
                      </a:solidFill>
                      <a:prstDash val="solid"/>
                    </a:lnR>
                    <a:lnT w="3175">
                      <a:solidFill>
                        <a:srgbClr val="008C9A"/>
                      </a:solidFill>
                      <a:prstDash val="solid"/>
                    </a:lnT>
                    <a:lnB w="3175">
                      <a:solidFill>
                        <a:srgbClr val="008C9A"/>
                      </a:solidFill>
                      <a:prstDash val="solid"/>
                    </a:lnB>
                  </a:tcPr>
                </a:tc>
                <a:extLst>
                  <a:ext uri="{0D108BD9-81ED-4DB2-BD59-A6C34878D82A}">
                    <a16:rowId xmlns:a16="http://schemas.microsoft.com/office/drawing/2014/main" val="10010"/>
                  </a:ext>
                </a:extLst>
              </a:tr>
              <a:tr h="257319">
                <a:tc>
                  <a:txBody>
                    <a:bodyPr/>
                    <a:lstStyle/>
                    <a:p>
                      <a:pPr marL="50800">
                        <a:lnSpc>
                          <a:spcPct val="100000"/>
                        </a:lnSpc>
                        <a:spcBef>
                          <a:spcPts val="175"/>
                        </a:spcBef>
                      </a:pPr>
                      <a:r>
                        <a:rPr sz="1200" b="1" spc="15" dirty="0">
                          <a:latin typeface="Calibri"/>
                          <a:cs typeface="Calibri"/>
                        </a:rPr>
                        <a:t>Diagnostic </a:t>
                      </a:r>
                      <a:r>
                        <a:rPr sz="1200" b="1" spc="25" dirty="0">
                          <a:latin typeface="Calibri"/>
                          <a:cs typeface="Calibri"/>
                        </a:rPr>
                        <a:t>Lab </a:t>
                      </a:r>
                      <a:r>
                        <a:rPr sz="1200" b="1" spc="-70" dirty="0">
                          <a:latin typeface="Calibri"/>
                          <a:cs typeface="Calibri"/>
                        </a:rPr>
                        <a:t>&amp;</a:t>
                      </a:r>
                      <a:r>
                        <a:rPr sz="1200" b="1" spc="-90" dirty="0">
                          <a:latin typeface="Calibri"/>
                          <a:cs typeface="Calibri"/>
                        </a:rPr>
                        <a:t> </a:t>
                      </a:r>
                      <a:r>
                        <a:rPr sz="1200" b="1" spc="5" dirty="0">
                          <a:latin typeface="Calibri"/>
                          <a:cs typeface="Calibri"/>
                        </a:rPr>
                        <a:t>X-Ray</a:t>
                      </a:r>
                      <a:endParaRPr sz="1200" b="1" dirty="0">
                        <a:latin typeface="Calibri"/>
                        <a:cs typeface="Calibri"/>
                      </a:endParaRPr>
                    </a:p>
                  </a:txBody>
                  <a:tcPr marL="0" marR="0" marT="22225" marB="0" anchor="ctr">
                    <a:lnL w="3175">
                      <a:solidFill>
                        <a:srgbClr val="008C9A"/>
                      </a:solidFill>
                      <a:prstDash val="solid"/>
                    </a:lnL>
                    <a:lnR w="3175">
                      <a:solidFill>
                        <a:srgbClr val="008C9A"/>
                      </a:solidFill>
                      <a:prstDash val="solid"/>
                    </a:lnR>
                    <a:lnT w="3175">
                      <a:solidFill>
                        <a:srgbClr val="008C9A"/>
                      </a:solidFill>
                      <a:prstDash val="solid"/>
                    </a:lnT>
                    <a:lnB w="3175">
                      <a:solidFill>
                        <a:srgbClr val="008C9A"/>
                      </a:solidFill>
                      <a:prstDash val="solid"/>
                    </a:lnB>
                  </a:tcPr>
                </a:tc>
                <a:tc>
                  <a:txBody>
                    <a:bodyPr/>
                    <a:lstStyle/>
                    <a:p>
                      <a:pPr algn="ctr">
                        <a:lnSpc>
                          <a:spcPct val="100000"/>
                        </a:lnSpc>
                        <a:spcBef>
                          <a:spcPts val="175"/>
                        </a:spcBef>
                      </a:pPr>
                      <a:r>
                        <a:rPr sz="1200" spc="5" dirty="0">
                          <a:latin typeface="Calibri"/>
                          <a:cs typeface="Calibri"/>
                        </a:rPr>
                        <a:t>$10 </a:t>
                      </a:r>
                      <a:r>
                        <a:rPr sz="1200" spc="-40" dirty="0">
                          <a:latin typeface="Calibri"/>
                          <a:cs typeface="Calibri"/>
                        </a:rPr>
                        <a:t>/</a:t>
                      </a:r>
                      <a:r>
                        <a:rPr sz="1200" spc="-45" dirty="0">
                          <a:latin typeface="Calibri"/>
                          <a:cs typeface="Calibri"/>
                        </a:rPr>
                        <a:t> </a:t>
                      </a:r>
                      <a:r>
                        <a:rPr sz="1200" spc="5" dirty="0">
                          <a:latin typeface="Calibri"/>
                          <a:cs typeface="Calibri"/>
                        </a:rPr>
                        <a:t>encounter</a:t>
                      </a:r>
                      <a:endParaRPr sz="1200" dirty="0">
                        <a:latin typeface="Calibri"/>
                        <a:cs typeface="Calibri"/>
                      </a:endParaRPr>
                    </a:p>
                  </a:txBody>
                  <a:tcPr marL="0" marR="0" marT="22225" marB="0" anchor="ctr">
                    <a:lnL w="3175">
                      <a:solidFill>
                        <a:srgbClr val="008C9A"/>
                      </a:solidFill>
                      <a:prstDash val="solid"/>
                    </a:lnL>
                    <a:lnR w="3175">
                      <a:solidFill>
                        <a:srgbClr val="008C9A"/>
                      </a:solidFill>
                      <a:prstDash val="solid"/>
                    </a:lnR>
                    <a:lnT w="3175">
                      <a:solidFill>
                        <a:srgbClr val="008C9A"/>
                      </a:solidFill>
                      <a:prstDash val="solid"/>
                    </a:lnT>
                    <a:lnB w="3175">
                      <a:solidFill>
                        <a:srgbClr val="008C9A"/>
                      </a:solidFill>
                      <a:prstDash val="solid"/>
                    </a:lnB>
                  </a:tcPr>
                </a:tc>
                <a:tc>
                  <a:txBody>
                    <a:bodyPr/>
                    <a:lstStyle/>
                    <a:p>
                      <a:pPr algn="ctr">
                        <a:lnSpc>
                          <a:spcPct val="100000"/>
                        </a:lnSpc>
                        <a:spcBef>
                          <a:spcPts val="175"/>
                        </a:spcBef>
                      </a:pPr>
                      <a:r>
                        <a:rPr sz="1200" spc="15" dirty="0">
                          <a:latin typeface="Calibri"/>
                          <a:cs typeface="Calibri"/>
                        </a:rPr>
                        <a:t>No</a:t>
                      </a:r>
                      <a:r>
                        <a:rPr sz="1200" spc="-20" dirty="0">
                          <a:latin typeface="Calibri"/>
                          <a:cs typeface="Calibri"/>
                        </a:rPr>
                        <a:t> </a:t>
                      </a:r>
                      <a:r>
                        <a:rPr sz="1200" spc="15" dirty="0">
                          <a:latin typeface="Calibri"/>
                          <a:cs typeface="Calibri"/>
                        </a:rPr>
                        <a:t>charge</a:t>
                      </a:r>
                      <a:endParaRPr sz="1200" dirty="0">
                        <a:latin typeface="Calibri"/>
                        <a:cs typeface="Calibri"/>
                      </a:endParaRPr>
                    </a:p>
                  </a:txBody>
                  <a:tcPr marL="0" marR="0" marT="22225" marB="0" anchor="ctr">
                    <a:lnL w="3175">
                      <a:solidFill>
                        <a:srgbClr val="008C9A"/>
                      </a:solidFill>
                      <a:prstDash val="solid"/>
                    </a:lnL>
                    <a:lnR w="3175">
                      <a:solidFill>
                        <a:srgbClr val="008C9A"/>
                      </a:solidFill>
                      <a:prstDash val="solid"/>
                    </a:lnR>
                    <a:lnT w="3175">
                      <a:solidFill>
                        <a:srgbClr val="008C9A"/>
                      </a:solidFill>
                      <a:prstDash val="solid"/>
                    </a:lnT>
                    <a:lnB w="3175">
                      <a:solidFill>
                        <a:srgbClr val="008C9A"/>
                      </a:solidFill>
                      <a:prstDash val="solid"/>
                    </a:lnB>
                  </a:tcPr>
                </a:tc>
                <a:extLst>
                  <a:ext uri="{0D108BD9-81ED-4DB2-BD59-A6C34878D82A}">
                    <a16:rowId xmlns:a16="http://schemas.microsoft.com/office/drawing/2014/main" val="10011"/>
                  </a:ext>
                </a:extLst>
              </a:tr>
              <a:tr h="857201">
                <a:tc>
                  <a:txBody>
                    <a:bodyPr/>
                    <a:lstStyle/>
                    <a:p>
                      <a:pPr marL="50800">
                        <a:lnSpc>
                          <a:spcPct val="100000"/>
                        </a:lnSpc>
                        <a:spcBef>
                          <a:spcPts val="175"/>
                        </a:spcBef>
                      </a:pPr>
                      <a:r>
                        <a:rPr sz="1200" b="1" spc="-5" dirty="0">
                          <a:latin typeface="Calibri"/>
                          <a:cs typeface="Calibri"/>
                        </a:rPr>
                        <a:t>Mental </a:t>
                      </a:r>
                      <a:r>
                        <a:rPr sz="1200" b="1" spc="10" dirty="0">
                          <a:latin typeface="Calibri"/>
                          <a:cs typeface="Calibri"/>
                        </a:rPr>
                        <a:t>Health </a:t>
                      </a:r>
                      <a:r>
                        <a:rPr sz="1200" b="1" spc="-70" dirty="0">
                          <a:latin typeface="Calibri"/>
                          <a:cs typeface="Calibri"/>
                        </a:rPr>
                        <a:t>&amp; </a:t>
                      </a:r>
                      <a:r>
                        <a:rPr sz="1200" b="1" spc="15" dirty="0">
                          <a:latin typeface="Calibri"/>
                          <a:cs typeface="Calibri"/>
                        </a:rPr>
                        <a:t>Substance</a:t>
                      </a:r>
                      <a:r>
                        <a:rPr sz="1200" b="1" spc="-30" dirty="0">
                          <a:latin typeface="Calibri"/>
                          <a:cs typeface="Calibri"/>
                        </a:rPr>
                        <a:t> </a:t>
                      </a:r>
                      <a:r>
                        <a:rPr sz="1200" b="1" spc="15" dirty="0">
                          <a:latin typeface="Calibri"/>
                          <a:cs typeface="Calibri"/>
                        </a:rPr>
                        <a:t>Abuse</a:t>
                      </a:r>
                      <a:endParaRPr sz="1200" b="1" dirty="0">
                        <a:latin typeface="Calibri"/>
                        <a:cs typeface="Calibri"/>
                      </a:endParaRPr>
                    </a:p>
                    <a:p>
                      <a:pPr marL="109855" indent="-59690">
                        <a:lnSpc>
                          <a:spcPct val="100000"/>
                        </a:lnSpc>
                        <a:buChar char="-"/>
                        <a:tabLst>
                          <a:tab pos="110489" algn="l"/>
                        </a:tabLst>
                      </a:pPr>
                      <a:r>
                        <a:rPr sz="1200" spc="10" dirty="0">
                          <a:latin typeface="Calibri"/>
                          <a:cs typeface="Calibri"/>
                        </a:rPr>
                        <a:t>Outpatient</a:t>
                      </a:r>
                      <a:endParaRPr sz="1200" dirty="0">
                        <a:latin typeface="Calibri"/>
                        <a:cs typeface="Calibri"/>
                      </a:endParaRPr>
                    </a:p>
                    <a:p>
                      <a:pPr>
                        <a:lnSpc>
                          <a:spcPct val="100000"/>
                        </a:lnSpc>
                        <a:spcBef>
                          <a:spcPts val="45"/>
                        </a:spcBef>
                        <a:buFont typeface="Calibri"/>
                        <a:buChar char="-"/>
                      </a:pPr>
                      <a:endParaRPr sz="1200" dirty="0">
                        <a:latin typeface="Times New Roman"/>
                        <a:cs typeface="Times New Roman"/>
                      </a:endParaRPr>
                    </a:p>
                    <a:p>
                      <a:pPr marL="109855" indent="-59690">
                        <a:lnSpc>
                          <a:spcPct val="100000"/>
                        </a:lnSpc>
                        <a:buChar char="-"/>
                        <a:tabLst>
                          <a:tab pos="110489" algn="l"/>
                        </a:tabLst>
                      </a:pPr>
                      <a:r>
                        <a:rPr sz="1200" spc="5" dirty="0">
                          <a:latin typeface="Calibri"/>
                          <a:cs typeface="Calibri"/>
                        </a:rPr>
                        <a:t>Inpatient</a:t>
                      </a:r>
                      <a:endParaRPr sz="1200" dirty="0">
                        <a:latin typeface="Calibri"/>
                        <a:cs typeface="Calibri"/>
                      </a:endParaRPr>
                    </a:p>
                  </a:txBody>
                  <a:tcPr marL="0" marR="0" marT="22225" marB="0" anchor="ctr">
                    <a:lnL w="3175">
                      <a:solidFill>
                        <a:srgbClr val="008C9A"/>
                      </a:solidFill>
                      <a:prstDash val="solid"/>
                    </a:lnL>
                    <a:lnR w="3175" cap="flat" cmpd="sng" algn="ctr">
                      <a:solidFill>
                        <a:srgbClr val="008C9A"/>
                      </a:solidFill>
                      <a:prstDash val="solid"/>
                      <a:round/>
                      <a:headEnd type="none" w="med" len="med"/>
                      <a:tailEnd type="none" w="med" len="med"/>
                    </a:lnR>
                    <a:lnT w="3175" cap="flat" cmpd="sng" algn="ctr">
                      <a:solidFill>
                        <a:srgbClr val="008C9A"/>
                      </a:solidFill>
                      <a:prstDash val="solid"/>
                      <a:round/>
                      <a:headEnd type="none" w="med" len="med"/>
                      <a:tailEnd type="none" w="med" len="med"/>
                    </a:lnT>
                    <a:lnB w="3175">
                      <a:solidFill>
                        <a:srgbClr val="008C9A"/>
                      </a:solidFill>
                      <a:prstDash val="solid"/>
                    </a:lnB>
                  </a:tcPr>
                </a:tc>
                <a:tc>
                  <a:txBody>
                    <a:bodyPr/>
                    <a:lstStyle/>
                    <a:p>
                      <a:pPr algn="ctr">
                        <a:lnSpc>
                          <a:spcPct val="100000"/>
                        </a:lnSpc>
                      </a:pPr>
                      <a:endParaRPr lang="en-US" sz="1200" spc="5" dirty="0">
                        <a:latin typeface="Calibri"/>
                        <a:cs typeface="Calibri"/>
                      </a:endParaRPr>
                    </a:p>
                    <a:p>
                      <a:pPr algn="ctr">
                        <a:lnSpc>
                          <a:spcPct val="100000"/>
                        </a:lnSpc>
                      </a:pPr>
                      <a:r>
                        <a:rPr sz="1200" spc="5" dirty="0">
                          <a:latin typeface="Calibri"/>
                          <a:cs typeface="Calibri"/>
                        </a:rPr>
                        <a:t>$30 </a:t>
                      </a:r>
                      <a:r>
                        <a:rPr sz="1200" spc="15" dirty="0">
                          <a:latin typeface="Calibri"/>
                          <a:cs typeface="Calibri"/>
                        </a:rPr>
                        <a:t>copay </a:t>
                      </a:r>
                      <a:r>
                        <a:rPr sz="1200" spc="-40" dirty="0">
                          <a:latin typeface="Calibri"/>
                          <a:cs typeface="Calibri"/>
                        </a:rPr>
                        <a:t>/ </a:t>
                      </a:r>
                      <a:r>
                        <a:rPr sz="1200" spc="15" dirty="0">
                          <a:latin typeface="Calibri"/>
                          <a:cs typeface="Calibri"/>
                        </a:rPr>
                        <a:t>individual</a:t>
                      </a:r>
                      <a:r>
                        <a:rPr sz="1200" spc="-60" dirty="0">
                          <a:latin typeface="Calibri"/>
                          <a:cs typeface="Calibri"/>
                        </a:rPr>
                        <a:t> </a:t>
                      </a:r>
                      <a:r>
                        <a:rPr sz="1200" spc="5" dirty="0">
                          <a:latin typeface="Calibri"/>
                          <a:cs typeface="Calibri"/>
                        </a:rPr>
                        <a:t>visit</a:t>
                      </a:r>
                      <a:endParaRPr sz="1200" dirty="0">
                        <a:latin typeface="Calibri"/>
                        <a:cs typeface="Calibri"/>
                      </a:endParaRPr>
                    </a:p>
                    <a:p>
                      <a:pPr>
                        <a:lnSpc>
                          <a:spcPct val="100000"/>
                        </a:lnSpc>
                        <a:spcBef>
                          <a:spcPts val="45"/>
                        </a:spcBef>
                      </a:pPr>
                      <a:endParaRPr sz="1200" dirty="0">
                        <a:latin typeface="Times New Roman"/>
                        <a:cs typeface="Times New Roman"/>
                      </a:endParaRPr>
                    </a:p>
                    <a:p>
                      <a:pPr algn="ctr">
                        <a:lnSpc>
                          <a:spcPct val="100000"/>
                        </a:lnSpc>
                      </a:pPr>
                      <a:r>
                        <a:rPr sz="1200" spc="5" dirty="0">
                          <a:latin typeface="Calibri"/>
                          <a:cs typeface="Calibri"/>
                        </a:rPr>
                        <a:t>$500 </a:t>
                      </a:r>
                      <a:r>
                        <a:rPr sz="1200" spc="15" dirty="0">
                          <a:latin typeface="Calibri"/>
                          <a:cs typeface="Calibri"/>
                        </a:rPr>
                        <a:t>copay </a:t>
                      </a:r>
                      <a:r>
                        <a:rPr sz="1200" spc="-40" dirty="0">
                          <a:latin typeface="Calibri"/>
                          <a:cs typeface="Calibri"/>
                        </a:rPr>
                        <a:t>/</a:t>
                      </a:r>
                      <a:r>
                        <a:rPr sz="1200" spc="-75" dirty="0">
                          <a:latin typeface="Calibri"/>
                          <a:cs typeface="Calibri"/>
                        </a:rPr>
                        <a:t> </a:t>
                      </a:r>
                      <a:r>
                        <a:rPr sz="1200" spc="10" dirty="0">
                          <a:latin typeface="Calibri"/>
                          <a:cs typeface="Calibri"/>
                        </a:rPr>
                        <a:t>day</a:t>
                      </a:r>
                      <a:endParaRPr sz="1200" dirty="0">
                        <a:latin typeface="Calibri"/>
                        <a:cs typeface="Calibri"/>
                      </a:endParaRPr>
                    </a:p>
                  </a:txBody>
                  <a:tcPr marL="0" marR="0" marT="6350" marB="0" anchor="ctr">
                    <a:lnL w="3175" cap="flat" cmpd="sng" algn="ctr">
                      <a:solidFill>
                        <a:srgbClr val="008C9A"/>
                      </a:solidFill>
                      <a:prstDash val="solid"/>
                      <a:round/>
                      <a:headEnd type="none" w="med" len="med"/>
                      <a:tailEnd type="none" w="med" len="med"/>
                    </a:lnL>
                    <a:lnR w="3175" cap="flat" cmpd="sng" algn="ctr">
                      <a:solidFill>
                        <a:srgbClr val="008C9A"/>
                      </a:solidFill>
                      <a:prstDash val="solid"/>
                      <a:round/>
                      <a:headEnd type="none" w="med" len="med"/>
                      <a:tailEnd type="none" w="med" len="med"/>
                    </a:lnR>
                    <a:lnT w="3175" cap="flat" cmpd="sng" algn="ctr">
                      <a:solidFill>
                        <a:srgbClr val="008C9A"/>
                      </a:solidFill>
                      <a:prstDash val="solid"/>
                      <a:round/>
                      <a:headEnd type="none" w="med" len="med"/>
                      <a:tailEnd type="none" w="med" len="med"/>
                    </a:lnT>
                    <a:lnB w="3175">
                      <a:solidFill>
                        <a:srgbClr val="008C9A"/>
                      </a:solidFill>
                      <a:prstDash val="solid"/>
                    </a:lnB>
                  </a:tcPr>
                </a:tc>
                <a:tc>
                  <a:txBody>
                    <a:bodyPr/>
                    <a:lstStyle/>
                    <a:p>
                      <a:pPr algn="ctr">
                        <a:lnSpc>
                          <a:spcPct val="100000"/>
                        </a:lnSpc>
                      </a:pPr>
                      <a:endParaRPr lang="en-US" sz="1200" spc="5" dirty="0">
                        <a:latin typeface="Calibri"/>
                        <a:cs typeface="Calibri"/>
                      </a:endParaRPr>
                    </a:p>
                    <a:p>
                      <a:pPr algn="ctr">
                        <a:lnSpc>
                          <a:spcPct val="100000"/>
                        </a:lnSpc>
                      </a:pPr>
                      <a:r>
                        <a:rPr sz="1200" spc="5" dirty="0">
                          <a:latin typeface="Calibri"/>
                          <a:cs typeface="Calibri"/>
                        </a:rPr>
                        <a:t>$25 </a:t>
                      </a:r>
                      <a:r>
                        <a:rPr sz="1200" spc="15" dirty="0">
                          <a:latin typeface="Calibri"/>
                          <a:cs typeface="Calibri"/>
                        </a:rPr>
                        <a:t>copay </a:t>
                      </a:r>
                      <a:r>
                        <a:rPr sz="1200" spc="-40" dirty="0">
                          <a:latin typeface="Calibri"/>
                          <a:cs typeface="Calibri"/>
                        </a:rPr>
                        <a:t>/ </a:t>
                      </a:r>
                      <a:r>
                        <a:rPr sz="1200" spc="15" dirty="0">
                          <a:latin typeface="Calibri"/>
                          <a:cs typeface="Calibri"/>
                        </a:rPr>
                        <a:t>individual</a:t>
                      </a:r>
                      <a:r>
                        <a:rPr sz="1200" spc="-60" dirty="0">
                          <a:latin typeface="Calibri"/>
                          <a:cs typeface="Calibri"/>
                        </a:rPr>
                        <a:t> </a:t>
                      </a:r>
                      <a:r>
                        <a:rPr sz="1200" spc="5" dirty="0">
                          <a:latin typeface="Calibri"/>
                          <a:cs typeface="Calibri"/>
                        </a:rPr>
                        <a:t>visit</a:t>
                      </a:r>
                      <a:endParaRPr sz="1200" dirty="0">
                        <a:latin typeface="Calibri"/>
                        <a:cs typeface="Calibri"/>
                      </a:endParaRPr>
                    </a:p>
                    <a:p>
                      <a:pPr>
                        <a:lnSpc>
                          <a:spcPct val="100000"/>
                        </a:lnSpc>
                        <a:spcBef>
                          <a:spcPts val="45"/>
                        </a:spcBef>
                      </a:pPr>
                      <a:endParaRPr sz="1200" dirty="0">
                        <a:latin typeface="Times New Roman"/>
                        <a:cs typeface="Times New Roman"/>
                      </a:endParaRPr>
                    </a:p>
                    <a:p>
                      <a:pPr marL="119380" marR="111760" algn="ctr">
                        <a:lnSpc>
                          <a:spcPct val="100000"/>
                        </a:lnSpc>
                      </a:pPr>
                      <a:r>
                        <a:rPr sz="1200" spc="5" dirty="0">
                          <a:latin typeface="Calibri"/>
                          <a:cs typeface="Calibri"/>
                        </a:rPr>
                        <a:t>$500 </a:t>
                      </a:r>
                      <a:r>
                        <a:rPr sz="1200" spc="15" dirty="0">
                          <a:latin typeface="Calibri"/>
                          <a:cs typeface="Calibri"/>
                        </a:rPr>
                        <a:t>copay </a:t>
                      </a:r>
                      <a:r>
                        <a:rPr sz="1200" spc="-40" dirty="0">
                          <a:latin typeface="Calibri"/>
                          <a:cs typeface="Calibri"/>
                        </a:rPr>
                        <a:t>/ </a:t>
                      </a:r>
                      <a:r>
                        <a:rPr sz="1200" spc="10" dirty="0">
                          <a:latin typeface="Calibri"/>
                          <a:cs typeface="Calibri"/>
                        </a:rPr>
                        <a:t>day </a:t>
                      </a:r>
                      <a:r>
                        <a:rPr sz="1200" spc="30" dirty="0">
                          <a:latin typeface="Calibri"/>
                          <a:cs typeface="Calibri"/>
                        </a:rPr>
                        <a:t>up</a:t>
                      </a:r>
                      <a:r>
                        <a:rPr sz="1200" spc="-140" dirty="0">
                          <a:latin typeface="Calibri"/>
                          <a:cs typeface="Calibri"/>
                        </a:rPr>
                        <a:t> </a:t>
                      </a:r>
                      <a:r>
                        <a:rPr sz="1200" dirty="0">
                          <a:latin typeface="Calibri"/>
                          <a:cs typeface="Calibri"/>
                        </a:rPr>
                        <a:t>to </a:t>
                      </a:r>
                      <a:r>
                        <a:rPr sz="1200" spc="-5" dirty="0">
                          <a:latin typeface="Calibri"/>
                          <a:cs typeface="Calibri"/>
                        </a:rPr>
                        <a:t>$2,500 </a:t>
                      </a:r>
                      <a:r>
                        <a:rPr sz="1200" spc="-40" dirty="0">
                          <a:latin typeface="Calibri"/>
                          <a:cs typeface="Calibri"/>
                        </a:rPr>
                        <a:t>/  </a:t>
                      </a:r>
                      <a:r>
                        <a:rPr sz="1200" spc="10" dirty="0">
                          <a:latin typeface="Calibri"/>
                          <a:cs typeface="Calibri"/>
                        </a:rPr>
                        <a:t>admission</a:t>
                      </a:r>
                      <a:endParaRPr sz="1200" dirty="0">
                        <a:latin typeface="Calibri"/>
                        <a:cs typeface="Calibri"/>
                      </a:endParaRPr>
                    </a:p>
                  </a:txBody>
                  <a:tcPr marL="0" marR="0" marT="6350" marB="0" anchor="ctr">
                    <a:lnL w="3175" cap="flat" cmpd="sng" algn="ctr">
                      <a:solidFill>
                        <a:srgbClr val="008C9A"/>
                      </a:solidFill>
                      <a:prstDash val="solid"/>
                      <a:round/>
                      <a:headEnd type="none" w="med" len="med"/>
                      <a:tailEnd type="none" w="med" len="med"/>
                    </a:lnL>
                    <a:lnR w="3175">
                      <a:solidFill>
                        <a:srgbClr val="008C9A"/>
                      </a:solidFill>
                      <a:prstDash val="solid"/>
                    </a:lnR>
                    <a:lnT w="3175" cap="flat" cmpd="sng" algn="ctr">
                      <a:solidFill>
                        <a:srgbClr val="008C9A"/>
                      </a:solidFill>
                      <a:prstDash val="solid"/>
                      <a:round/>
                      <a:headEnd type="none" w="med" len="med"/>
                      <a:tailEnd type="none" w="med" len="med"/>
                    </a:lnT>
                    <a:lnB w="3175">
                      <a:solidFill>
                        <a:srgbClr val="008C9A"/>
                      </a:solidFill>
                      <a:prstDash val="solid"/>
                    </a:lnB>
                  </a:tcPr>
                </a:tc>
                <a:extLst>
                  <a:ext uri="{0D108BD9-81ED-4DB2-BD59-A6C34878D82A}">
                    <a16:rowId xmlns:a16="http://schemas.microsoft.com/office/drawing/2014/main" val="10014"/>
                  </a:ext>
                </a:extLst>
              </a:tr>
              <a:tr h="977173">
                <a:tc>
                  <a:txBody>
                    <a:bodyPr/>
                    <a:lstStyle/>
                    <a:p>
                      <a:pPr marL="50800">
                        <a:lnSpc>
                          <a:spcPct val="100000"/>
                        </a:lnSpc>
                        <a:spcBef>
                          <a:spcPts val="175"/>
                        </a:spcBef>
                      </a:pPr>
                      <a:r>
                        <a:rPr sz="1200" b="1" dirty="0">
                          <a:latin typeface="Calibri"/>
                          <a:cs typeface="Calibri"/>
                        </a:rPr>
                        <a:t>Retail</a:t>
                      </a:r>
                      <a:r>
                        <a:rPr sz="1200" b="1" spc="-20" dirty="0">
                          <a:latin typeface="Calibri"/>
                          <a:cs typeface="Calibri"/>
                        </a:rPr>
                        <a:t> </a:t>
                      </a:r>
                      <a:r>
                        <a:rPr sz="1200" b="1" spc="10" dirty="0">
                          <a:latin typeface="Calibri"/>
                          <a:cs typeface="Calibri"/>
                        </a:rPr>
                        <a:t>Pharmacy</a:t>
                      </a:r>
                      <a:r>
                        <a:rPr lang="en-US" sz="1200" b="1" spc="10" dirty="0">
                          <a:latin typeface="Calibri"/>
                          <a:cs typeface="Calibri"/>
                        </a:rPr>
                        <a:t> (30 days)</a:t>
                      </a:r>
                    </a:p>
                    <a:p>
                      <a:pPr marL="50800" marR="931544">
                        <a:lnSpc>
                          <a:spcPct val="100000"/>
                        </a:lnSpc>
                      </a:pPr>
                      <a:r>
                        <a:rPr sz="1200" spc="5" dirty="0">
                          <a:latin typeface="Calibri"/>
                          <a:cs typeface="Calibri"/>
                        </a:rPr>
                        <a:t>Generic </a:t>
                      </a:r>
                      <a:r>
                        <a:rPr sz="1200" spc="-10" dirty="0">
                          <a:latin typeface="Calibri"/>
                          <a:cs typeface="Calibri"/>
                        </a:rPr>
                        <a:t>Preferred</a:t>
                      </a:r>
                      <a:r>
                        <a:rPr sz="1200" spc="-60" dirty="0">
                          <a:latin typeface="Calibri"/>
                          <a:cs typeface="Calibri"/>
                        </a:rPr>
                        <a:t> </a:t>
                      </a:r>
                      <a:r>
                        <a:rPr sz="1200" spc="5" dirty="0">
                          <a:latin typeface="Calibri"/>
                          <a:cs typeface="Calibri"/>
                        </a:rPr>
                        <a:t>Brand </a:t>
                      </a:r>
                      <a:r>
                        <a:rPr sz="1200" spc="-10" dirty="0">
                          <a:latin typeface="Calibri"/>
                          <a:cs typeface="Calibri"/>
                        </a:rPr>
                        <a:t>Non-Pref.</a:t>
                      </a:r>
                      <a:r>
                        <a:rPr sz="1200" spc="-60" dirty="0">
                          <a:latin typeface="Calibri"/>
                          <a:cs typeface="Calibri"/>
                        </a:rPr>
                        <a:t> </a:t>
                      </a:r>
                      <a:r>
                        <a:rPr sz="1200" spc="5" dirty="0">
                          <a:latin typeface="Calibri"/>
                          <a:cs typeface="Calibri"/>
                        </a:rPr>
                        <a:t>Brand  </a:t>
                      </a:r>
                      <a:r>
                        <a:rPr sz="1200" spc="10" dirty="0">
                          <a:latin typeface="Calibri"/>
                          <a:cs typeface="Calibri"/>
                        </a:rPr>
                        <a:t>Specialty</a:t>
                      </a:r>
                      <a:endParaRPr sz="1200" dirty="0">
                        <a:latin typeface="Calibri"/>
                        <a:cs typeface="Calibri"/>
                      </a:endParaRPr>
                    </a:p>
                  </a:txBody>
                  <a:tcPr marL="0" marR="0" marT="22225" marB="0">
                    <a:lnL w="3175">
                      <a:solidFill>
                        <a:srgbClr val="008C9A"/>
                      </a:solidFill>
                      <a:prstDash val="solid"/>
                    </a:lnL>
                    <a:lnR w="3175">
                      <a:solidFill>
                        <a:srgbClr val="008C9A"/>
                      </a:solidFill>
                      <a:prstDash val="solid"/>
                    </a:lnR>
                    <a:lnT w="3175">
                      <a:solidFill>
                        <a:srgbClr val="008C9A"/>
                      </a:solidFill>
                      <a:prstDash val="solid"/>
                    </a:lnT>
                    <a:lnB w="3175" cap="flat" cmpd="sng" algn="ctr">
                      <a:solidFill>
                        <a:srgbClr val="008C9A"/>
                      </a:solidFill>
                      <a:prstDash val="solid"/>
                      <a:round/>
                      <a:headEnd type="none" w="med" len="med"/>
                      <a:tailEnd type="none" w="med" len="med"/>
                    </a:lnB>
                  </a:tcPr>
                </a:tc>
                <a:tc>
                  <a:txBody>
                    <a:bodyPr/>
                    <a:lstStyle/>
                    <a:p>
                      <a:pPr algn="ctr">
                        <a:lnSpc>
                          <a:spcPct val="100000"/>
                        </a:lnSpc>
                      </a:pPr>
                      <a:endParaRPr lang="en-US" sz="1200" spc="5" dirty="0">
                        <a:latin typeface="Calibri"/>
                        <a:cs typeface="Calibri"/>
                      </a:endParaRPr>
                    </a:p>
                    <a:p>
                      <a:pPr algn="ctr">
                        <a:lnSpc>
                          <a:spcPct val="100000"/>
                        </a:lnSpc>
                      </a:pPr>
                      <a:r>
                        <a:rPr sz="1200" spc="5" dirty="0">
                          <a:latin typeface="Calibri"/>
                          <a:cs typeface="Calibri"/>
                        </a:rPr>
                        <a:t>$15</a:t>
                      </a:r>
                      <a:r>
                        <a:rPr sz="1200" spc="-110" dirty="0">
                          <a:latin typeface="Calibri"/>
                          <a:cs typeface="Calibri"/>
                        </a:rPr>
                        <a:t> </a:t>
                      </a:r>
                      <a:r>
                        <a:rPr sz="1200" spc="15" dirty="0">
                          <a:latin typeface="Calibri"/>
                          <a:cs typeface="Calibri"/>
                        </a:rPr>
                        <a:t>copay</a:t>
                      </a:r>
                      <a:endParaRPr sz="1200" dirty="0">
                        <a:latin typeface="Calibri"/>
                        <a:cs typeface="Calibri"/>
                      </a:endParaRPr>
                    </a:p>
                    <a:p>
                      <a:pPr algn="ctr">
                        <a:lnSpc>
                          <a:spcPct val="100000"/>
                        </a:lnSpc>
                      </a:pPr>
                      <a:r>
                        <a:rPr sz="1200" spc="5" dirty="0">
                          <a:latin typeface="Calibri"/>
                          <a:cs typeface="Calibri"/>
                        </a:rPr>
                        <a:t>$35</a:t>
                      </a:r>
                      <a:r>
                        <a:rPr sz="1200" spc="-110" dirty="0">
                          <a:latin typeface="Calibri"/>
                          <a:cs typeface="Calibri"/>
                        </a:rPr>
                        <a:t> </a:t>
                      </a:r>
                      <a:r>
                        <a:rPr sz="1200" spc="15" dirty="0">
                          <a:latin typeface="Calibri"/>
                          <a:cs typeface="Calibri"/>
                        </a:rPr>
                        <a:t>copay</a:t>
                      </a:r>
                      <a:endParaRPr sz="1200" dirty="0">
                        <a:latin typeface="Calibri"/>
                        <a:cs typeface="Calibri"/>
                      </a:endParaRPr>
                    </a:p>
                    <a:p>
                      <a:pPr marL="523875" marR="515620" indent="-635" algn="ctr">
                        <a:lnSpc>
                          <a:spcPct val="100000"/>
                        </a:lnSpc>
                      </a:pPr>
                      <a:r>
                        <a:rPr sz="1200" spc="10" dirty="0">
                          <a:latin typeface="Calibri"/>
                          <a:cs typeface="Calibri"/>
                        </a:rPr>
                        <a:t>30%, </a:t>
                      </a:r>
                      <a:r>
                        <a:rPr sz="1200" spc="5" dirty="0">
                          <a:latin typeface="Calibri"/>
                          <a:cs typeface="Calibri"/>
                        </a:rPr>
                        <a:t>$2</a:t>
                      </a:r>
                      <a:r>
                        <a:rPr lang="en-US" sz="1200" spc="5" dirty="0">
                          <a:latin typeface="Calibri"/>
                          <a:cs typeface="Calibri"/>
                        </a:rPr>
                        <a:t>5</a:t>
                      </a:r>
                      <a:r>
                        <a:rPr sz="1200" spc="5" dirty="0">
                          <a:latin typeface="Calibri"/>
                          <a:cs typeface="Calibri"/>
                        </a:rPr>
                        <a:t>0</a:t>
                      </a:r>
                      <a:r>
                        <a:rPr sz="1200" spc="-135" dirty="0">
                          <a:latin typeface="Calibri"/>
                          <a:cs typeface="Calibri"/>
                        </a:rPr>
                        <a:t> </a:t>
                      </a:r>
                      <a:r>
                        <a:rPr sz="1200" spc="20" dirty="0">
                          <a:latin typeface="Calibri"/>
                          <a:cs typeface="Calibri"/>
                        </a:rPr>
                        <a:t>max</a:t>
                      </a:r>
                      <a:endParaRPr sz="1200" dirty="0">
                        <a:latin typeface="Calibri"/>
                        <a:cs typeface="Calibri"/>
                      </a:endParaRPr>
                    </a:p>
                  </a:txBody>
                  <a:tcPr marL="0" marR="0" marT="22225" marB="0" anchor="ctr">
                    <a:lnL w="3175">
                      <a:solidFill>
                        <a:srgbClr val="008C9A"/>
                      </a:solidFill>
                      <a:prstDash val="solid"/>
                    </a:lnL>
                    <a:lnR w="3175">
                      <a:solidFill>
                        <a:srgbClr val="008C9A"/>
                      </a:solidFill>
                      <a:prstDash val="solid"/>
                    </a:lnR>
                    <a:lnT w="3175">
                      <a:solidFill>
                        <a:srgbClr val="008C9A"/>
                      </a:solidFill>
                      <a:prstDash val="solid"/>
                    </a:lnT>
                    <a:lnB w="3175" cap="flat" cmpd="sng" algn="ctr">
                      <a:solidFill>
                        <a:srgbClr val="008C9A"/>
                      </a:solidFill>
                      <a:prstDash val="solid"/>
                      <a:round/>
                      <a:headEnd type="none" w="med" len="med"/>
                      <a:tailEnd type="none" w="med" len="med"/>
                    </a:lnB>
                  </a:tcPr>
                </a:tc>
                <a:tc>
                  <a:txBody>
                    <a:bodyPr/>
                    <a:lstStyle/>
                    <a:p>
                      <a:pPr marL="0" indent="0" algn="l">
                        <a:lnSpc>
                          <a:spcPct val="100000"/>
                        </a:lnSpc>
                      </a:pPr>
                      <a:r>
                        <a:rPr lang="en-US" sz="1200" spc="5" dirty="0">
                          <a:latin typeface="Calibri"/>
                          <a:cs typeface="Calibri"/>
                        </a:rPr>
                        <a:t>                   </a:t>
                      </a:r>
                    </a:p>
                    <a:p>
                      <a:pPr marL="0" indent="0" algn="ctr">
                        <a:lnSpc>
                          <a:spcPct val="100000"/>
                        </a:lnSpc>
                      </a:pPr>
                      <a:r>
                        <a:rPr sz="1200" spc="5" dirty="0">
                          <a:latin typeface="Calibri"/>
                          <a:cs typeface="Calibri"/>
                        </a:rPr>
                        <a:t>$</a:t>
                      </a:r>
                      <a:r>
                        <a:rPr sz="1200" spc="5" dirty="0">
                          <a:solidFill>
                            <a:schemeClr val="tx1"/>
                          </a:solidFill>
                          <a:latin typeface="Calibri"/>
                          <a:ea typeface="+mn-ea"/>
                          <a:cs typeface="Calibri"/>
                        </a:rPr>
                        <a:t>10 copay</a:t>
                      </a:r>
                    </a:p>
                    <a:p>
                      <a:pPr marL="0" indent="0" algn="ctr">
                        <a:lnSpc>
                          <a:spcPct val="100000"/>
                        </a:lnSpc>
                      </a:pPr>
                      <a:r>
                        <a:rPr sz="1200" spc="5" dirty="0">
                          <a:solidFill>
                            <a:schemeClr val="tx1"/>
                          </a:solidFill>
                          <a:latin typeface="Calibri"/>
                          <a:ea typeface="+mn-ea"/>
                          <a:cs typeface="Calibri"/>
                        </a:rPr>
                        <a:t>$35 copa</a:t>
                      </a:r>
                      <a:r>
                        <a:rPr lang="en-US" sz="1200" spc="5" dirty="0">
                          <a:solidFill>
                            <a:schemeClr val="tx1"/>
                          </a:solidFill>
                          <a:latin typeface="Calibri"/>
                          <a:ea typeface="+mn-ea"/>
                          <a:cs typeface="Calibri"/>
                        </a:rPr>
                        <a:t>y</a:t>
                      </a:r>
                    </a:p>
                    <a:p>
                      <a:pPr marL="0" indent="0" algn="ctr">
                        <a:lnSpc>
                          <a:spcPct val="100000"/>
                        </a:lnSpc>
                      </a:pPr>
                      <a:r>
                        <a:rPr lang="en-US" sz="1200" spc="5" dirty="0">
                          <a:solidFill>
                            <a:schemeClr val="tx1"/>
                          </a:solidFill>
                          <a:latin typeface="Calibri"/>
                          <a:ea typeface="+mn-ea"/>
                          <a:cs typeface="Calibri"/>
                        </a:rPr>
                        <a:t>$7</a:t>
                      </a:r>
                      <a:r>
                        <a:rPr sz="1200" spc="5" dirty="0">
                          <a:solidFill>
                            <a:schemeClr val="tx1"/>
                          </a:solidFill>
                          <a:latin typeface="Calibri"/>
                          <a:ea typeface="+mn-ea"/>
                          <a:cs typeface="Calibri"/>
                        </a:rPr>
                        <a:t>0 copay</a:t>
                      </a:r>
                      <a:endParaRPr lang="en-US" sz="1200" spc="5" dirty="0">
                        <a:solidFill>
                          <a:schemeClr val="tx1"/>
                        </a:solidFill>
                        <a:latin typeface="Calibri"/>
                        <a:ea typeface="+mn-ea"/>
                        <a:cs typeface="Calibri"/>
                      </a:endParaRPr>
                    </a:p>
                  </a:txBody>
                  <a:tcPr marL="0" marR="0" marT="22225" marB="0" anchor="ctr">
                    <a:lnL w="3175">
                      <a:solidFill>
                        <a:srgbClr val="008C9A"/>
                      </a:solidFill>
                      <a:prstDash val="solid"/>
                    </a:lnL>
                    <a:lnR w="3175">
                      <a:solidFill>
                        <a:srgbClr val="008C9A"/>
                      </a:solidFill>
                      <a:prstDash val="solid"/>
                    </a:lnR>
                    <a:lnT w="3175">
                      <a:solidFill>
                        <a:srgbClr val="008C9A"/>
                      </a:solidFill>
                      <a:prstDash val="solid"/>
                    </a:lnT>
                    <a:lnB w="3175" cap="flat" cmpd="sng" algn="ctr">
                      <a:solidFill>
                        <a:srgbClr val="008C9A"/>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grpSp>
        <p:nvGrpSpPr>
          <p:cNvPr id="3075" name="docshapegroup138"/>
          <p:cNvGrpSpPr>
            <a:grpSpLocks/>
          </p:cNvGrpSpPr>
          <p:nvPr/>
        </p:nvGrpSpPr>
        <p:grpSpPr bwMode="auto">
          <a:xfrm>
            <a:off x="0" y="0"/>
            <a:ext cx="2289175" cy="63500"/>
            <a:chOff x="0" y="0"/>
            <a:chExt cx="3605" cy="100"/>
          </a:xfrm>
        </p:grpSpPr>
      </p:grpSp>
      <p:grpSp>
        <p:nvGrpSpPr>
          <p:cNvPr id="3073" name="docshapegroup140"/>
          <p:cNvGrpSpPr>
            <a:grpSpLocks/>
          </p:cNvGrpSpPr>
          <p:nvPr/>
        </p:nvGrpSpPr>
        <p:grpSpPr bwMode="auto">
          <a:xfrm>
            <a:off x="0" y="0"/>
            <a:ext cx="2292350" cy="63500"/>
            <a:chOff x="0" y="0"/>
            <a:chExt cx="3610" cy="100"/>
          </a:xfrm>
        </p:grpSpPr>
      </p:grpSp>
      <p:sp>
        <p:nvSpPr>
          <p:cNvPr id="3" name="Oval 2">
            <a:extLst>
              <a:ext uri="{FF2B5EF4-FFF2-40B4-BE49-F238E27FC236}">
                <a16:creationId xmlns:a16="http://schemas.microsoft.com/office/drawing/2014/main" id="{6447A2F8-C878-8CDD-F2AD-B7CC6088A0D7}"/>
              </a:ext>
            </a:extLst>
          </p:cNvPr>
          <p:cNvSpPr/>
          <p:nvPr/>
        </p:nvSpPr>
        <p:spPr>
          <a:xfrm>
            <a:off x="11405814" y="5505307"/>
            <a:ext cx="1920196" cy="11467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E356A2FE-453F-54CF-AE1E-A3CD7230F60C}"/>
              </a:ext>
            </a:extLst>
          </p:cNvPr>
          <p:cNvSpPr txBox="1"/>
          <p:nvPr/>
        </p:nvSpPr>
        <p:spPr>
          <a:xfrm>
            <a:off x="11722062" y="5664649"/>
            <a:ext cx="1603948" cy="830997"/>
          </a:xfrm>
          <a:prstGeom prst="rect">
            <a:avLst/>
          </a:prstGeom>
          <a:noFill/>
        </p:spPr>
        <p:txBody>
          <a:bodyPr wrap="square" rtlCol="0">
            <a:spAutoFit/>
          </a:bodyPr>
          <a:lstStyle/>
          <a:p>
            <a:r>
              <a:rPr lang="en-US" sz="1200" dirty="0">
                <a:solidFill>
                  <a:schemeClr val="bg1"/>
                </a:solidFill>
              </a:rPr>
              <a:t>New 2024 – Kaiser WA Hearing aids covered 3K per ear per 36 months</a:t>
            </a:r>
          </a:p>
        </p:txBody>
      </p:sp>
    </p:spTree>
    <p:extLst>
      <p:ext uri="{BB962C8B-B14F-4D97-AF65-F5344CB8AC3E}">
        <p14:creationId xmlns:p14="http://schemas.microsoft.com/office/powerpoint/2010/main" val="1502769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6"/>
          <p:cNvSpPr/>
          <p:nvPr/>
        </p:nvSpPr>
        <p:spPr>
          <a:xfrm>
            <a:off x="-1" y="7326642"/>
            <a:ext cx="13715999" cy="457200"/>
          </a:xfrm>
          <a:prstGeom prst="rect">
            <a:avLst/>
          </a:prstGeom>
          <a:solidFill>
            <a:srgbClr val="008189">
              <a:alpha val="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sp>
        <p:nvSpPr>
          <p:cNvPr id="324" name="Google Shape;324;p6"/>
          <p:cNvSpPr/>
          <p:nvPr/>
        </p:nvSpPr>
        <p:spPr>
          <a:xfrm>
            <a:off x="-2" y="-32356"/>
            <a:ext cx="13716000" cy="662940"/>
          </a:xfrm>
          <a:prstGeom prst="rect">
            <a:avLst/>
          </a:prstGeom>
          <a:gradFill>
            <a:gsLst>
              <a:gs pos="0">
                <a:srgbClr val="F5F7FC"/>
              </a:gs>
              <a:gs pos="100000">
                <a:srgbClr val="008189"/>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pic>
        <p:nvPicPr>
          <p:cNvPr id="325" name="Google Shape;325;p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5160" y="179070"/>
            <a:ext cx="1206500" cy="295107"/>
          </a:xfrm>
          <a:prstGeom prst="rect">
            <a:avLst/>
          </a:prstGeom>
          <a:noFill/>
          <a:ln>
            <a:noFill/>
          </a:ln>
        </p:spPr>
      </p:pic>
      <p:sp>
        <p:nvSpPr>
          <p:cNvPr id="326" name="Google Shape;326;p6"/>
          <p:cNvSpPr txBox="1"/>
          <p:nvPr/>
        </p:nvSpPr>
        <p:spPr>
          <a:xfrm>
            <a:off x="12136437" y="8458333"/>
            <a:ext cx="1917851"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Open Enrollment 2023</a:t>
            </a:r>
            <a:endParaRPr sz="1200" b="1"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p:txBody>
      </p:sp>
      <p:sp>
        <p:nvSpPr>
          <p:cNvPr id="327" name="Google Shape;327;p6"/>
          <p:cNvSpPr txBox="1">
            <a:spLocks noGrp="1"/>
          </p:cNvSpPr>
          <p:nvPr>
            <p:ph type="title"/>
          </p:nvPr>
        </p:nvSpPr>
        <p:spPr>
          <a:xfrm>
            <a:off x="527173" y="490805"/>
            <a:ext cx="10564157" cy="114322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4000"/>
              <a:buFont typeface="Helvetica Neue"/>
              <a:buNone/>
            </a:pPr>
            <a:r>
              <a:rPr lang="en-US" sz="3500" b="1" dirty="0">
                <a:solidFill>
                  <a:srgbClr val="3F3F3F"/>
                </a:solidFill>
                <a:latin typeface="Arial" panose="020B0604020202020204" pitchFamily="34" charset="0"/>
                <a:ea typeface="Helvetica Neue"/>
                <a:cs typeface="Arial" panose="020B0604020202020204" pitchFamily="34" charset="0"/>
                <a:sym typeface="Helvetica Neue"/>
              </a:rPr>
              <a:t>Dean Health Plan – Wisconsin Only</a:t>
            </a:r>
            <a:endParaRPr sz="3500" dirty="0"/>
          </a:p>
        </p:txBody>
      </p:sp>
      <p:sp>
        <p:nvSpPr>
          <p:cNvPr id="328" name="Google Shape;328;p6"/>
          <p:cNvSpPr txBox="1">
            <a:spLocks noGrp="1"/>
          </p:cNvSpPr>
          <p:nvPr>
            <p:ph type="sldNum" idx="12"/>
          </p:nvPr>
        </p:nvSpPr>
        <p:spPr>
          <a:xfrm>
            <a:off x="13095363" y="7370034"/>
            <a:ext cx="461295" cy="413808"/>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rgbClr val="3F3F3F"/>
                </a:solidFill>
                <a:latin typeface="Arial" panose="020B0604020202020204" pitchFamily="34" charset="0"/>
                <a:ea typeface="Helvetica Neue"/>
                <a:cs typeface="Arial" panose="020B0604020202020204" pitchFamily="34" charset="0"/>
                <a:sym typeface="Helvetica Neue"/>
              </a:rPr>
              <a:t>23</a:t>
            </a:fld>
            <a:endParaRPr sz="1200" dirty="0">
              <a:solidFill>
                <a:srgbClr val="3F3F3F"/>
              </a:solidFill>
              <a:latin typeface="Arial" panose="020B0604020202020204" pitchFamily="34" charset="0"/>
              <a:ea typeface="Helvetica Neue"/>
              <a:cs typeface="Arial" panose="020B0604020202020204" pitchFamily="34" charset="0"/>
              <a:sym typeface="Helvetica Neue"/>
            </a:endParaRPr>
          </a:p>
        </p:txBody>
      </p:sp>
      <p:graphicFrame>
        <p:nvGraphicFramePr>
          <p:cNvPr id="9" name="object 3">
            <a:extLst>
              <a:ext uri="{FF2B5EF4-FFF2-40B4-BE49-F238E27FC236}">
                <a16:creationId xmlns:a16="http://schemas.microsoft.com/office/drawing/2014/main" id="{5E2C590E-56B5-44C4-84B8-34A47ECC95AA}"/>
              </a:ext>
            </a:extLst>
          </p:cNvPr>
          <p:cNvGraphicFramePr>
            <a:graphicFrameLocks noGrp="1"/>
          </p:cNvGraphicFramePr>
          <p:nvPr>
            <p:extLst>
              <p:ext uri="{D42A27DB-BD31-4B8C-83A1-F6EECF244321}">
                <p14:modId xmlns:p14="http://schemas.microsoft.com/office/powerpoint/2010/main" val="4071013583"/>
              </p:ext>
            </p:extLst>
          </p:nvPr>
        </p:nvGraphicFramePr>
        <p:xfrm>
          <a:off x="645160" y="1331089"/>
          <a:ext cx="9264650" cy="5713200"/>
        </p:xfrm>
        <a:graphic>
          <a:graphicData uri="http://schemas.openxmlformats.org/drawingml/2006/table">
            <a:tbl>
              <a:tblPr firstRow="1" bandRow="1">
                <a:tableStyleId>{2D5ABB26-0587-4C30-8999-92F81FD0307C}</a:tableStyleId>
              </a:tblPr>
              <a:tblGrid>
                <a:gridCol w="4329034">
                  <a:extLst>
                    <a:ext uri="{9D8B030D-6E8A-4147-A177-3AD203B41FA5}">
                      <a16:colId xmlns:a16="http://schemas.microsoft.com/office/drawing/2014/main" val="20000"/>
                    </a:ext>
                  </a:extLst>
                </a:gridCol>
                <a:gridCol w="4935616">
                  <a:extLst>
                    <a:ext uri="{9D8B030D-6E8A-4147-A177-3AD203B41FA5}">
                      <a16:colId xmlns:a16="http://schemas.microsoft.com/office/drawing/2014/main" val="20001"/>
                    </a:ext>
                  </a:extLst>
                </a:gridCol>
              </a:tblGrid>
              <a:tr h="257736">
                <a:tc rowSpan="2">
                  <a:txBody>
                    <a:bodyPr/>
                    <a:lstStyle/>
                    <a:p>
                      <a:pPr>
                        <a:lnSpc>
                          <a:spcPct val="100000"/>
                        </a:lnSpc>
                      </a:pPr>
                      <a:endParaRPr sz="1200" dirty="0">
                        <a:latin typeface="Times New Roman"/>
                        <a:cs typeface="Times New Roman"/>
                      </a:endParaRPr>
                    </a:p>
                  </a:txBody>
                  <a:tcPr marL="0" marR="0" marT="0" marB="0">
                    <a:lnB w="3175">
                      <a:solidFill>
                        <a:srgbClr val="008C9A"/>
                      </a:solidFill>
                      <a:prstDash val="solid"/>
                    </a:lnB>
                  </a:tcPr>
                </a:tc>
                <a:tc>
                  <a:txBody>
                    <a:bodyPr/>
                    <a:lstStyle/>
                    <a:p>
                      <a:pPr algn="ctr">
                        <a:lnSpc>
                          <a:spcPct val="100000"/>
                        </a:lnSpc>
                        <a:spcBef>
                          <a:spcPts val="185"/>
                        </a:spcBef>
                      </a:pPr>
                      <a:r>
                        <a:rPr sz="1400" b="1" spc="15" dirty="0">
                          <a:solidFill>
                            <a:srgbClr val="FFFFFF"/>
                          </a:solidFill>
                          <a:latin typeface="Calibri"/>
                          <a:cs typeface="Calibri"/>
                        </a:rPr>
                        <a:t>Dean </a:t>
                      </a:r>
                      <a:r>
                        <a:rPr sz="1400" b="1" spc="10" dirty="0">
                          <a:solidFill>
                            <a:srgbClr val="FFFFFF"/>
                          </a:solidFill>
                          <a:latin typeface="Calibri"/>
                          <a:cs typeface="Calibri"/>
                        </a:rPr>
                        <a:t>Health</a:t>
                      </a:r>
                      <a:r>
                        <a:rPr sz="1400" b="1" spc="-50" dirty="0">
                          <a:solidFill>
                            <a:srgbClr val="FFFFFF"/>
                          </a:solidFill>
                          <a:latin typeface="Calibri"/>
                          <a:cs typeface="Calibri"/>
                        </a:rPr>
                        <a:t> </a:t>
                      </a:r>
                      <a:r>
                        <a:rPr sz="1400" b="1" spc="10" dirty="0">
                          <a:solidFill>
                            <a:srgbClr val="FFFFFF"/>
                          </a:solidFill>
                          <a:latin typeface="Calibri"/>
                          <a:cs typeface="Calibri"/>
                        </a:rPr>
                        <a:t>Plan</a:t>
                      </a:r>
                      <a:endParaRPr sz="1400" b="1" dirty="0">
                        <a:latin typeface="Calibri"/>
                        <a:cs typeface="Calibri"/>
                      </a:endParaRPr>
                    </a:p>
                  </a:txBody>
                  <a:tcPr marL="0" marR="0" marT="23495" marB="0">
                    <a:solidFill>
                      <a:srgbClr val="008C9A"/>
                    </a:solidFill>
                  </a:tcPr>
                </a:tc>
                <a:extLst>
                  <a:ext uri="{0D108BD9-81ED-4DB2-BD59-A6C34878D82A}">
                    <a16:rowId xmlns:a16="http://schemas.microsoft.com/office/drawing/2014/main" val="10000"/>
                  </a:ext>
                </a:extLst>
              </a:tr>
              <a:tr h="224569">
                <a:tc vMerge="1">
                  <a:txBody>
                    <a:bodyPr/>
                    <a:lstStyle/>
                    <a:p>
                      <a:endParaRPr/>
                    </a:p>
                  </a:txBody>
                  <a:tcPr marL="0" marR="0" marT="0" marB="0">
                    <a:lnB w="3175">
                      <a:solidFill>
                        <a:srgbClr val="008C9A"/>
                      </a:solidFill>
                      <a:prstDash val="solid"/>
                    </a:lnB>
                  </a:tcPr>
                </a:tc>
                <a:tc>
                  <a:txBody>
                    <a:bodyPr/>
                    <a:lstStyle/>
                    <a:p>
                      <a:pPr algn="ctr">
                        <a:lnSpc>
                          <a:spcPct val="100000"/>
                        </a:lnSpc>
                        <a:spcBef>
                          <a:spcPts val="185"/>
                        </a:spcBef>
                      </a:pPr>
                      <a:r>
                        <a:rPr sz="1200" b="1" spc="5" dirty="0">
                          <a:latin typeface="Calibri"/>
                          <a:cs typeface="Calibri"/>
                        </a:rPr>
                        <a:t>In-network</a:t>
                      </a:r>
                      <a:r>
                        <a:rPr sz="1200" b="1" spc="-20" dirty="0">
                          <a:latin typeface="Calibri"/>
                          <a:cs typeface="Calibri"/>
                        </a:rPr>
                        <a:t> </a:t>
                      </a:r>
                      <a:r>
                        <a:rPr sz="1200" b="1" spc="15" dirty="0">
                          <a:latin typeface="Calibri"/>
                          <a:cs typeface="Calibri"/>
                        </a:rPr>
                        <a:t>only</a:t>
                      </a:r>
                      <a:endParaRPr sz="1200" b="1" dirty="0">
                        <a:latin typeface="Calibri"/>
                        <a:cs typeface="Calibri"/>
                      </a:endParaRPr>
                    </a:p>
                  </a:txBody>
                  <a:tcPr marL="0" marR="0" marT="23495" marB="0">
                    <a:lnL w="3175">
                      <a:solidFill>
                        <a:srgbClr val="008C9A"/>
                      </a:solidFill>
                      <a:prstDash val="solid"/>
                    </a:lnL>
                    <a:lnR w="3175">
                      <a:solidFill>
                        <a:srgbClr val="008C9A"/>
                      </a:solidFill>
                      <a:prstDash val="solid"/>
                    </a:lnR>
                    <a:lnB w="3175">
                      <a:solidFill>
                        <a:srgbClr val="008C9A"/>
                      </a:solidFill>
                      <a:prstDash val="solid"/>
                    </a:lnB>
                  </a:tcPr>
                </a:tc>
                <a:extLst>
                  <a:ext uri="{0D108BD9-81ED-4DB2-BD59-A6C34878D82A}">
                    <a16:rowId xmlns:a16="http://schemas.microsoft.com/office/drawing/2014/main" val="10001"/>
                  </a:ext>
                </a:extLst>
              </a:tr>
              <a:tr h="223187">
                <a:tc>
                  <a:txBody>
                    <a:bodyPr/>
                    <a:lstStyle/>
                    <a:p>
                      <a:pPr marL="50165">
                        <a:lnSpc>
                          <a:spcPct val="100000"/>
                        </a:lnSpc>
                        <a:spcBef>
                          <a:spcPts val="175"/>
                        </a:spcBef>
                      </a:pPr>
                      <a:r>
                        <a:rPr sz="1200" b="1" spc="15" dirty="0">
                          <a:solidFill>
                            <a:schemeClr val="tx1"/>
                          </a:solidFill>
                          <a:latin typeface="Calibri"/>
                          <a:ea typeface="+mn-ea"/>
                          <a:cs typeface="Calibri"/>
                        </a:rPr>
                        <a:t>Network</a:t>
                      </a:r>
                    </a:p>
                  </a:txBody>
                  <a:tcPr marL="0" marR="0" marT="22225" marB="0">
                    <a:lnL w="3175">
                      <a:solidFill>
                        <a:srgbClr val="008C9A"/>
                      </a:solidFill>
                      <a:prstDash val="solid"/>
                    </a:lnL>
                    <a:lnR w="3175">
                      <a:solidFill>
                        <a:srgbClr val="008C9A"/>
                      </a:solidFill>
                      <a:prstDash val="solid"/>
                    </a:lnR>
                    <a:lnT w="3175">
                      <a:solidFill>
                        <a:srgbClr val="008C9A"/>
                      </a:solidFill>
                      <a:prstDash val="solid"/>
                    </a:lnT>
                    <a:lnB w="3175">
                      <a:solidFill>
                        <a:srgbClr val="008C9A"/>
                      </a:solidFill>
                      <a:prstDash val="solid"/>
                    </a:lnB>
                  </a:tcPr>
                </a:tc>
                <a:tc>
                  <a:txBody>
                    <a:bodyPr/>
                    <a:lstStyle/>
                    <a:p>
                      <a:pPr algn="ctr">
                        <a:lnSpc>
                          <a:spcPct val="100000"/>
                        </a:lnSpc>
                        <a:spcBef>
                          <a:spcPts val="175"/>
                        </a:spcBef>
                      </a:pPr>
                      <a:r>
                        <a:rPr sz="1200" spc="15" dirty="0">
                          <a:solidFill>
                            <a:schemeClr val="tx1"/>
                          </a:solidFill>
                          <a:latin typeface="Calibri" panose="020F0502020204030204" pitchFamily="34" charset="0"/>
                          <a:ea typeface="+mn-ea"/>
                          <a:cs typeface="Calibri" panose="020F0502020204030204" pitchFamily="34" charset="0"/>
                        </a:rPr>
                        <a:t>Dean Health Plan</a:t>
                      </a:r>
                    </a:p>
                  </a:txBody>
                  <a:tcPr marL="0" marR="0" marT="22225" marB="0">
                    <a:lnL w="3175">
                      <a:solidFill>
                        <a:srgbClr val="008C9A"/>
                      </a:solidFill>
                      <a:prstDash val="solid"/>
                    </a:lnL>
                    <a:lnR w="3175">
                      <a:solidFill>
                        <a:srgbClr val="008C9A"/>
                      </a:solidFill>
                      <a:prstDash val="solid"/>
                    </a:lnR>
                    <a:lnT w="3175">
                      <a:solidFill>
                        <a:srgbClr val="008C9A"/>
                      </a:solidFill>
                      <a:prstDash val="solid"/>
                    </a:lnT>
                    <a:lnB w="3175">
                      <a:solidFill>
                        <a:srgbClr val="008C9A"/>
                      </a:solidFill>
                      <a:prstDash val="solid"/>
                    </a:lnB>
                  </a:tcPr>
                </a:tc>
                <a:extLst>
                  <a:ext uri="{0D108BD9-81ED-4DB2-BD59-A6C34878D82A}">
                    <a16:rowId xmlns:a16="http://schemas.microsoft.com/office/drawing/2014/main" val="10002"/>
                  </a:ext>
                </a:extLst>
              </a:tr>
              <a:tr h="421806">
                <a:tc>
                  <a:txBody>
                    <a:bodyPr/>
                    <a:lstStyle/>
                    <a:p>
                      <a:pPr marL="50165">
                        <a:lnSpc>
                          <a:spcPct val="100000"/>
                        </a:lnSpc>
                        <a:spcBef>
                          <a:spcPts val="175"/>
                        </a:spcBef>
                      </a:pPr>
                      <a:r>
                        <a:rPr sz="1200" b="1" spc="15" dirty="0">
                          <a:solidFill>
                            <a:schemeClr val="tx1"/>
                          </a:solidFill>
                          <a:latin typeface="Calibri"/>
                          <a:ea typeface="+mn-ea"/>
                          <a:cs typeface="Calibri"/>
                        </a:rPr>
                        <a:t>Deductible</a:t>
                      </a:r>
                    </a:p>
                    <a:p>
                      <a:pPr marL="109855" indent="-60325">
                        <a:lnSpc>
                          <a:spcPct val="100000"/>
                        </a:lnSpc>
                        <a:buChar char="-"/>
                        <a:tabLst>
                          <a:tab pos="110489" algn="l"/>
                        </a:tabLst>
                      </a:pPr>
                      <a:r>
                        <a:rPr sz="1200" spc="15" dirty="0">
                          <a:solidFill>
                            <a:schemeClr val="tx1"/>
                          </a:solidFill>
                          <a:latin typeface="Calibri"/>
                          <a:ea typeface="+mn-ea"/>
                          <a:cs typeface="Calibri"/>
                        </a:rPr>
                        <a:t>Individual</a:t>
                      </a:r>
                      <a:r>
                        <a:rPr lang="en-US" sz="1200" spc="15" dirty="0">
                          <a:solidFill>
                            <a:schemeClr val="tx1"/>
                          </a:solidFill>
                          <a:latin typeface="Calibri"/>
                          <a:ea typeface="+mn-ea"/>
                          <a:cs typeface="Calibri"/>
                        </a:rPr>
                        <a:t>/ </a:t>
                      </a:r>
                      <a:r>
                        <a:rPr sz="1200" spc="15" dirty="0">
                          <a:solidFill>
                            <a:schemeClr val="tx1"/>
                          </a:solidFill>
                          <a:latin typeface="Calibri"/>
                          <a:ea typeface="+mn-ea"/>
                          <a:cs typeface="Calibri"/>
                        </a:rPr>
                        <a:t>Individual in family</a:t>
                      </a:r>
                      <a:r>
                        <a:rPr lang="en-US" sz="1200" spc="15" dirty="0">
                          <a:solidFill>
                            <a:schemeClr val="tx1"/>
                          </a:solidFill>
                          <a:latin typeface="Calibri"/>
                          <a:ea typeface="+mn-ea"/>
                          <a:cs typeface="Calibri"/>
                        </a:rPr>
                        <a:t>/ </a:t>
                      </a:r>
                      <a:r>
                        <a:rPr sz="1200" spc="15" dirty="0">
                          <a:solidFill>
                            <a:schemeClr val="tx1"/>
                          </a:solidFill>
                          <a:latin typeface="Calibri"/>
                          <a:ea typeface="+mn-ea"/>
                          <a:cs typeface="Calibri"/>
                        </a:rPr>
                        <a:t>Family</a:t>
                      </a:r>
                    </a:p>
                  </a:txBody>
                  <a:tcPr marL="0" marR="0" marT="22225" marB="0">
                    <a:lnL w="3175">
                      <a:solidFill>
                        <a:srgbClr val="008C9A"/>
                      </a:solidFill>
                      <a:prstDash val="solid"/>
                    </a:lnL>
                    <a:lnR w="3175">
                      <a:solidFill>
                        <a:srgbClr val="008C9A"/>
                      </a:solidFill>
                      <a:prstDash val="solid"/>
                    </a:lnR>
                    <a:lnT w="3175">
                      <a:solidFill>
                        <a:srgbClr val="008C9A"/>
                      </a:solidFill>
                      <a:prstDash val="solid"/>
                    </a:lnT>
                    <a:lnB w="3175">
                      <a:solidFill>
                        <a:srgbClr val="008C9A"/>
                      </a:solidFill>
                      <a:prstDash val="solid"/>
                    </a:lnB>
                  </a:tcPr>
                </a:tc>
                <a:tc>
                  <a:txBody>
                    <a:bodyPr/>
                    <a:lstStyle/>
                    <a:p>
                      <a:pPr algn="ctr">
                        <a:lnSpc>
                          <a:spcPct val="100000"/>
                        </a:lnSpc>
                        <a:spcBef>
                          <a:spcPts val="45"/>
                        </a:spcBef>
                      </a:pPr>
                      <a:endParaRPr sz="1200" spc="15" dirty="0">
                        <a:solidFill>
                          <a:schemeClr val="tx1"/>
                        </a:solidFill>
                        <a:latin typeface="Calibri" panose="020F0502020204030204" pitchFamily="34" charset="0"/>
                        <a:ea typeface="+mn-ea"/>
                        <a:cs typeface="Calibri" panose="020F0502020204030204" pitchFamily="34" charset="0"/>
                      </a:endParaRPr>
                    </a:p>
                    <a:p>
                      <a:pPr algn="ctr">
                        <a:lnSpc>
                          <a:spcPct val="100000"/>
                        </a:lnSpc>
                      </a:pPr>
                      <a:r>
                        <a:rPr sz="1200" spc="15" dirty="0">
                          <a:solidFill>
                            <a:schemeClr val="tx1"/>
                          </a:solidFill>
                          <a:latin typeface="Calibri" panose="020F0502020204030204" pitchFamily="34" charset="0"/>
                          <a:ea typeface="+mn-ea"/>
                          <a:cs typeface="Calibri" panose="020F0502020204030204" pitchFamily="34" charset="0"/>
                        </a:rPr>
                        <a:t>$1,500</a:t>
                      </a:r>
                      <a:r>
                        <a:rPr lang="en-US" sz="1200" spc="15" dirty="0">
                          <a:solidFill>
                            <a:schemeClr val="tx1"/>
                          </a:solidFill>
                          <a:latin typeface="Calibri" panose="020F0502020204030204" pitchFamily="34" charset="0"/>
                          <a:ea typeface="+mn-ea"/>
                          <a:cs typeface="Calibri" panose="020F0502020204030204" pitchFamily="34" charset="0"/>
                        </a:rPr>
                        <a:t>/ </a:t>
                      </a:r>
                      <a:r>
                        <a:rPr sz="1200" spc="15" dirty="0">
                          <a:solidFill>
                            <a:schemeClr val="tx1"/>
                          </a:solidFill>
                          <a:latin typeface="Calibri" panose="020F0502020204030204" pitchFamily="34" charset="0"/>
                          <a:ea typeface="+mn-ea"/>
                          <a:cs typeface="Calibri" panose="020F0502020204030204" pitchFamily="34" charset="0"/>
                        </a:rPr>
                        <a:t>$1,500</a:t>
                      </a:r>
                      <a:r>
                        <a:rPr lang="en-US" sz="1200" spc="15" dirty="0">
                          <a:solidFill>
                            <a:schemeClr val="tx1"/>
                          </a:solidFill>
                          <a:latin typeface="Calibri" panose="020F0502020204030204" pitchFamily="34" charset="0"/>
                          <a:ea typeface="+mn-ea"/>
                          <a:cs typeface="Calibri" panose="020F0502020204030204" pitchFamily="34" charset="0"/>
                        </a:rPr>
                        <a:t>/ </a:t>
                      </a:r>
                      <a:r>
                        <a:rPr sz="1200" spc="15" dirty="0">
                          <a:solidFill>
                            <a:schemeClr val="tx1"/>
                          </a:solidFill>
                          <a:latin typeface="Calibri" panose="020F0502020204030204" pitchFamily="34" charset="0"/>
                          <a:ea typeface="+mn-ea"/>
                          <a:cs typeface="Calibri" panose="020F0502020204030204" pitchFamily="34" charset="0"/>
                        </a:rPr>
                        <a:t>$3,000</a:t>
                      </a:r>
                    </a:p>
                  </a:txBody>
                  <a:tcPr marL="0" marR="0" marT="5715" marB="0">
                    <a:lnL w="3175">
                      <a:solidFill>
                        <a:srgbClr val="008C9A"/>
                      </a:solidFill>
                      <a:prstDash val="solid"/>
                    </a:lnL>
                    <a:lnR w="3175">
                      <a:solidFill>
                        <a:srgbClr val="008C9A"/>
                      </a:solidFill>
                      <a:prstDash val="solid"/>
                    </a:lnR>
                    <a:lnT w="3175">
                      <a:solidFill>
                        <a:srgbClr val="008C9A"/>
                      </a:solidFill>
                      <a:prstDash val="solid"/>
                    </a:lnT>
                    <a:lnB w="3175">
                      <a:solidFill>
                        <a:srgbClr val="008C9A"/>
                      </a:solidFill>
                      <a:prstDash val="solid"/>
                    </a:lnB>
                  </a:tcPr>
                </a:tc>
                <a:extLst>
                  <a:ext uri="{0D108BD9-81ED-4DB2-BD59-A6C34878D82A}">
                    <a16:rowId xmlns:a16="http://schemas.microsoft.com/office/drawing/2014/main" val="10003"/>
                  </a:ext>
                </a:extLst>
              </a:tr>
              <a:tr h="407292">
                <a:tc>
                  <a:txBody>
                    <a:bodyPr/>
                    <a:lstStyle/>
                    <a:p>
                      <a:pPr marL="50165">
                        <a:lnSpc>
                          <a:spcPct val="100000"/>
                        </a:lnSpc>
                        <a:spcBef>
                          <a:spcPts val="175"/>
                        </a:spcBef>
                      </a:pPr>
                      <a:r>
                        <a:rPr sz="1200" b="1" spc="15" dirty="0">
                          <a:solidFill>
                            <a:schemeClr val="tx1"/>
                          </a:solidFill>
                          <a:latin typeface="Calibri"/>
                          <a:ea typeface="+mn-ea"/>
                          <a:cs typeface="Calibri"/>
                        </a:rPr>
                        <a:t>Out-of-Pocket Maximum</a:t>
                      </a:r>
                    </a:p>
                    <a:p>
                      <a:pPr marL="109855" indent="-60325">
                        <a:lnSpc>
                          <a:spcPct val="100000"/>
                        </a:lnSpc>
                        <a:buChar char="-"/>
                        <a:tabLst>
                          <a:tab pos="110489" algn="l"/>
                        </a:tabLst>
                      </a:pPr>
                      <a:r>
                        <a:rPr sz="1200" spc="15" dirty="0">
                          <a:solidFill>
                            <a:schemeClr val="tx1"/>
                          </a:solidFill>
                          <a:latin typeface="Calibri"/>
                          <a:ea typeface="+mn-ea"/>
                          <a:cs typeface="Calibri"/>
                        </a:rPr>
                        <a:t>Individual</a:t>
                      </a:r>
                      <a:r>
                        <a:rPr lang="en-US" sz="1200" spc="15" dirty="0">
                          <a:solidFill>
                            <a:schemeClr val="tx1"/>
                          </a:solidFill>
                          <a:latin typeface="Calibri"/>
                          <a:ea typeface="+mn-ea"/>
                          <a:cs typeface="Calibri"/>
                        </a:rPr>
                        <a:t>/ </a:t>
                      </a:r>
                      <a:r>
                        <a:rPr sz="1200" spc="15" dirty="0">
                          <a:solidFill>
                            <a:schemeClr val="tx1"/>
                          </a:solidFill>
                          <a:latin typeface="Calibri"/>
                          <a:ea typeface="+mn-ea"/>
                          <a:cs typeface="Calibri"/>
                        </a:rPr>
                        <a:t>Individual in family</a:t>
                      </a:r>
                      <a:r>
                        <a:rPr lang="en-US" sz="1200" spc="15" dirty="0">
                          <a:solidFill>
                            <a:schemeClr val="tx1"/>
                          </a:solidFill>
                          <a:latin typeface="Calibri"/>
                          <a:ea typeface="+mn-ea"/>
                          <a:cs typeface="Calibri"/>
                        </a:rPr>
                        <a:t>/ </a:t>
                      </a:r>
                      <a:r>
                        <a:rPr sz="1200" spc="15" dirty="0">
                          <a:solidFill>
                            <a:schemeClr val="tx1"/>
                          </a:solidFill>
                          <a:latin typeface="Calibri"/>
                          <a:ea typeface="+mn-ea"/>
                          <a:cs typeface="Calibri"/>
                        </a:rPr>
                        <a:t>Family</a:t>
                      </a:r>
                    </a:p>
                  </a:txBody>
                  <a:tcPr marL="0" marR="0" marT="22225" marB="0">
                    <a:lnL w="3175">
                      <a:solidFill>
                        <a:srgbClr val="008C9A"/>
                      </a:solidFill>
                      <a:prstDash val="solid"/>
                    </a:lnL>
                    <a:lnR w="3175">
                      <a:solidFill>
                        <a:srgbClr val="008C9A"/>
                      </a:solidFill>
                      <a:prstDash val="solid"/>
                    </a:lnR>
                    <a:lnT w="3175">
                      <a:solidFill>
                        <a:srgbClr val="008C9A"/>
                      </a:solidFill>
                      <a:prstDash val="solid"/>
                    </a:lnT>
                    <a:lnB w="3175">
                      <a:solidFill>
                        <a:srgbClr val="008C9A"/>
                      </a:solidFill>
                      <a:prstDash val="solid"/>
                    </a:lnB>
                  </a:tcPr>
                </a:tc>
                <a:tc>
                  <a:txBody>
                    <a:bodyPr/>
                    <a:lstStyle/>
                    <a:p>
                      <a:pPr algn="ctr">
                        <a:lnSpc>
                          <a:spcPct val="100000"/>
                        </a:lnSpc>
                        <a:spcBef>
                          <a:spcPts val="45"/>
                        </a:spcBef>
                      </a:pPr>
                      <a:endParaRPr sz="1200" spc="15" dirty="0">
                        <a:solidFill>
                          <a:schemeClr val="tx1"/>
                        </a:solidFill>
                        <a:latin typeface="Calibri" panose="020F0502020204030204" pitchFamily="34" charset="0"/>
                        <a:ea typeface="+mn-ea"/>
                        <a:cs typeface="Calibri" panose="020F0502020204030204" pitchFamily="34" charset="0"/>
                      </a:endParaRPr>
                    </a:p>
                    <a:p>
                      <a:pPr algn="ctr">
                        <a:lnSpc>
                          <a:spcPct val="100000"/>
                        </a:lnSpc>
                      </a:pPr>
                      <a:r>
                        <a:rPr sz="1200" spc="15" dirty="0">
                          <a:solidFill>
                            <a:schemeClr val="tx1"/>
                          </a:solidFill>
                          <a:latin typeface="Calibri" panose="020F0502020204030204" pitchFamily="34" charset="0"/>
                          <a:ea typeface="+mn-ea"/>
                          <a:cs typeface="Calibri" panose="020F0502020204030204" pitchFamily="34" charset="0"/>
                        </a:rPr>
                        <a:t>$3,000</a:t>
                      </a:r>
                      <a:r>
                        <a:rPr lang="en-US" sz="1200" spc="15" dirty="0">
                          <a:solidFill>
                            <a:schemeClr val="tx1"/>
                          </a:solidFill>
                          <a:latin typeface="Calibri" panose="020F0502020204030204" pitchFamily="34" charset="0"/>
                          <a:ea typeface="+mn-ea"/>
                          <a:cs typeface="Calibri" panose="020F0502020204030204" pitchFamily="34" charset="0"/>
                        </a:rPr>
                        <a:t>/ </a:t>
                      </a:r>
                      <a:r>
                        <a:rPr sz="1200" spc="15" dirty="0">
                          <a:solidFill>
                            <a:schemeClr val="tx1"/>
                          </a:solidFill>
                          <a:latin typeface="Calibri" panose="020F0502020204030204" pitchFamily="34" charset="0"/>
                          <a:ea typeface="+mn-ea"/>
                          <a:cs typeface="Calibri" panose="020F0502020204030204" pitchFamily="34" charset="0"/>
                        </a:rPr>
                        <a:t>$3,000</a:t>
                      </a:r>
                      <a:r>
                        <a:rPr lang="en-US" sz="1200" spc="15" dirty="0">
                          <a:solidFill>
                            <a:schemeClr val="tx1"/>
                          </a:solidFill>
                          <a:latin typeface="Calibri" panose="020F0502020204030204" pitchFamily="34" charset="0"/>
                          <a:ea typeface="+mn-ea"/>
                          <a:cs typeface="Calibri" panose="020F0502020204030204" pitchFamily="34" charset="0"/>
                        </a:rPr>
                        <a:t>/ </a:t>
                      </a:r>
                      <a:r>
                        <a:rPr sz="1200" spc="15" dirty="0">
                          <a:solidFill>
                            <a:schemeClr val="tx1"/>
                          </a:solidFill>
                          <a:latin typeface="Calibri" panose="020F0502020204030204" pitchFamily="34" charset="0"/>
                          <a:ea typeface="+mn-ea"/>
                          <a:cs typeface="Calibri" panose="020F0502020204030204" pitchFamily="34" charset="0"/>
                        </a:rPr>
                        <a:t>$6,000</a:t>
                      </a:r>
                    </a:p>
                  </a:txBody>
                  <a:tcPr marL="0" marR="0" marT="5715" marB="0">
                    <a:lnL w="3175">
                      <a:solidFill>
                        <a:srgbClr val="008C9A"/>
                      </a:solidFill>
                      <a:prstDash val="solid"/>
                    </a:lnL>
                    <a:lnR w="3175">
                      <a:solidFill>
                        <a:srgbClr val="008C9A"/>
                      </a:solidFill>
                      <a:prstDash val="solid"/>
                    </a:lnR>
                    <a:lnT w="3175">
                      <a:solidFill>
                        <a:srgbClr val="008C9A"/>
                      </a:solidFill>
                      <a:prstDash val="solid"/>
                    </a:lnT>
                    <a:lnB w="3175">
                      <a:solidFill>
                        <a:srgbClr val="008C9A"/>
                      </a:solidFill>
                      <a:prstDash val="solid"/>
                    </a:lnB>
                  </a:tcPr>
                </a:tc>
                <a:extLst>
                  <a:ext uri="{0D108BD9-81ED-4DB2-BD59-A6C34878D82A}">
                    <a16:rowId xmlns:a16="http://schemas.microsoft.com/office/drawing/2014/main" val="10004"/>
                  </a:ext>
                </a:extLst>
              </a:tr>
              <a:tr h="422191">
                <a:tc>
                  <a:txBody>
                    <a:bodyPr/>
                    <a:lstStyle/>
                    <a:p>
                      <a:pPr marL="50165">
                        <a:lnSpc>
                          <a:spcPct val="100000"/>
                        </a:lnSpc>
                        <a:spcBef>
                          <a:spcPts val="175"/>
                        </a:spcBef>
                      </a:pPr>
                      <a:r>
                        <a:rPr sz="1200" b="1" spc="15" dirty="0">
                          <a:solidFill>
                            <a:schemeClr val="tx1"/>
                          </a:solidFill>
                          <a:latin typeface="Calibri"/>
                          <a:ea typeface="+mn-ea"/>
                          <a:cs typeface="Calibri"/>
                        </a:rPr>
                        <a:t>Office Visit</a:t>
                      </a:r>
                    </a:p>
                  </a:txBody>
                  <a:tcPr marL="0" marR="0" marT="22225" marB="0">
                    <a:lnL w="3175">
                      <a:solidFill>
                        <a:srgbClr val="008C9A"/>
                      </a:solidFill>
                      <a:prstDash val="solid"/>
                    </a:lnL>
                    <a:lnR w="3175">
                      <a:solidFill>
                        <a:srgbClr val="008C9A"/>
                      </a:solidFill>
                      <a:prstDash val="solid"/>
                    </a:lnR>
                    <a:lnT w="3175">
                      <a:solidFill>
                        <a:srgbClr val="008C9A"/>
                      </a:solidFill>
                      <a:prstDash val="solid"/>
                    </a:lnT>
                    <a:lnB w="3175">
                      <a:solidFill>
                        <a:srgbClr val="008C9A"/>
                      </a:solidFill>
                      <a:prstDash val="solid"/>
                    </a:lnB>
                  </a:tcPr>
                </a:tc>
                <a:tc>
                  <a:txBody>
                    <a:bodyPr/>
                    <a:lstStyle/>
                    <a:p>
                      <a:pPr algn="ctr">
                        <a:lnSpc>
                          <a:spcPct val="100000"/>
                        </a:lnSpc>
                        <a:spcBef>
                          <a:spcPts val="175"/>
                        </a:spcBef>
                      </a:pPr>
                      <a:r>
                        <a:rPr sz="1200" spc="15" dirty="0">
                          <a:solidFill>
                            <a:schemeClr val="tx1"/>
                          </a:solidFill>
                          <a:latin typeface="Calibri" panose="020F0502020204030204" pitchFamily="34" charset="0"/>
                          <a:ea typeface="+mn-ea"/>
                          <a:cs typeface="Calibri" panose="020F0502020204030204" pitchFamily="34" charset="0"/>
                        </a:rPr>
                        <a:t>$30 PCP copay;</a:t>
                      </a:r>
                    </a:p>
                    <a:p>
                      <a:pPr algn="ctr">
                        <a:lnSpc>
                          <a:spcPct val="100000"/>
                        </a:lnSpc>
                      </a:pPr>
                      <a:r>
                        <a:rPr sz="1200" spc="15" dirty="0">
                          <a:solidFill>
                            <a:schemeClr val="tx1"/>
                          </a:solidFill>
                          <a:latin typeface="Calibri" panose="020F0502020204030204" pitchFamily="34" charset="0"/>
                          <a:ea typeface="+mn-ea"/>
                          <a:cs typeface="Calibri" panose="020F0502020204030204" pitchFamily="34" charset="0"/>
                        </a:rPr>
                        <a:t>$50 Specialist copay</a:t>
                      </a:r>
                    </a:p>
                  </a:txBody>
                  <a:tcPr marL="0" marR="0" marT="22225" marB="0">
                    <a:lnL w="3175">
                      <a:solidFill>
                        <a:srgbClr val="008C9A"/>
                      </a:solidFill>
                      <a:prstDash val="solid"/>
                    </a:lnL>
                    <a:lnR w="3175">
                      <a:solidFill>
                        <a:srgbClr val="008C9A"/>
                      </a:solidFill>
                      <a:prstDash val="solid"/>
                    </a:lnR>
                    <a:lnT w="3175">
                      <a:solidFill>
                        <a:srgbClr val="008C9A"/>
                      </a:solidFill>
                      <a:prstDash val="solid"/>
                    </a:lnT>
                    <a:lnB w="3175">
                      <a:solidFill>
                        <a:srgbClr val="008C9A"/>
                      </a:solidFill>
                      <a:prstDash val="solid"/>
                    </a:lnB>
                  </a:tcPr>
                </a:tc>
                <a:extLst>
                  <a:ext uri="{0D108BD9-81ED-4DB2-BD59-A6C34878D82A}">
                    <a16:rowId xmlns:a16="http://schemas.microsoft.com/office/drawing/2014/main" val="10005"/>
                  </a:ext>
                </a:extLst>
              </a:tr>
              <a:tr h="223187">
                <a:tc>
                  <a:txBody>
                    <a:bodyPr/>
                    <a:lstStyle/>
                    <a:p>
                      <a:pPr marL="50800">
                        <a:lnSpc>
                          <a:spcPct val="100000"/>
                        </a:lnSpc>
                        <a:spcBef>
                          <a:spcPts val="175"/>
                        </a:spcBef>
                      </a:pPr>
                      <a:r>
                        <a:rPr sz="1200" b="1" spc="15" dirty="0">
                          <a:solidFill>
                            <a:schemeClr val="tx1"/>
                          </a:solidFill>
                          <a:latin typeface="Calibri"/>
                          <a:ea typeface="+mn-ea"/>
                          <a:cs typeface="Calibri"/>
                        </a:rPr>
                        <a:t>Urgent Care</a:t>
                      </a:r>
                    </a:p>
                  </a:txBody>
                  <a:tcPr marL="0" marR="0" marT="22225" marB="0">
                    <a:lnL w="3175">
                      <a:solidFill>
                        <a:srgbClr val="008C9A"/>
                      </a:solidFill>
                      <a:prstDash val="solid"/>
                    </a:lnL>
                    <a:lnR w="3175">
                      <a:solidFill>
                        <a:srgbClr val="008C9A"/>
                      </a:solidFill>
                      <a:prstDash val="solid"/>
                    </a:lnR>
                    <a:lnT w="3175">
                      <a:solidFill>
                        <a:srgbClr val="008C9A"/>
                      </a:solidFill>
                      <a:prstDash val="solid"/>
                    </a:lnT>
                    <a:lnB w="3175">
                      <a:solidFill>
                        <a:srgbClr val="008C9A"/>
                      </a:solidFill>
                      <a:prstDash val="solid"/>
                    </a:lnB>
                  </a:tcPr>
                </a:tc>
                <a:tc>
                  <a:txBody>
                    <a:bodyPr/>
                    <a:lstStyle/>
                    <a:p>
                      <a:pPr marL="0" marR="0" lvl="0" indent="0" algn="ctr" defTabSz="914400" rtl="0" eaLnBrk="1" fontAlgn="auto" latinLnBrk="0" hangingPunct="1">
                        <a:lnSpc>
                          <a:spcPct val="100000"/>
                        </a:lnSpc>
                        <a:spcBef>
                          <a:spcPts val="175"/>
                        </a:spcBef>
                        <a:spcAft>
                          <a:spcPts val="0"/>
                        </a:spcAft>
                        <a:buClr>
                          <a:srgbClr val="000000"/>
                        </a:buClr>
                        <a:buSzTx/>
                        <a:buFont typeface="Arial"/>
                        <a:buNone/>
                        <a:tabLst/>
                        <a:defRPr/>
                      </a:pPr>
                      <a:r>
                        <a:rPr sz="1200" spc="15" dirty="0">
                          <a:solidFill>
                            <a:schemeClr val="tx1"/>
                          </a:solidFill>
                          <a:latin typeface="Calibri" panose="020F0502020204030204" pitchFamily="34" charset="0"/>
                          <a:ea typeface="+mn-ea"/>
                          <a:cs typeface="Calibri" panose="020F0502020204030204" pitchFamily="34" charset="0"/>
                        </a:rPr>
                        <a:t>$</a:t>
                      </a:r>
                      <a:r>
                        <a:rPr lang="en-US" sz="1200" spc="15" dirty="0">
                          <a:solidFill>
                            <a:schemeClr val="tx1"/>
                          </a:solidFill>
                          <a:latin typeface="Calibri" panose="020F0502020204030204" pitchFamily="34" charset="0"/>
                          <a:ea typeface="+mn-ea"/>
                          <a:cs typeface="Calibri" panose="020F0502020204030204" pitchFamily="34" charset="0"/>
                        </a:rPr>
                        <a:t>3</a:t>
                      </a:r>
                      <a:r>
                        <a:rPr sz="1200" spc="15" dirty="0">
                          <a:solidFill>
                            <a:schemeClr val="tx1"/>
                          </a:solidFill>
                          <a:latin typeface="Calibri" panose="020F0502020204030204" pitchFamily="34" charset="0"/>
                          <a:ea typeface="+mn-ea"/>
                          <a:cs typeface="Calibri" panose="020F0502020204030204" pitchFamily="34" charset="0"/>
                        </a:rPr>
                        <a:t>0 copay</a:t>
                      </a:r>
                      <a:r>
                        <a:rPr lang="en-US" sz="1200" spc="15" dirty="0">
                          <a:solidFill>
                            <a:schemeClr val="tx1"/>
                          </a:solidFill>
                          <a:latin typeface="Calibri" panose="020F0502020204030204" pitchFamily="34" charset="0"/>
                          <a:ea typeface="+mn-ea"/>
                          <a:cs typeface="Calibri" panose="020F0502020204030204" pitchFamily="34" charset="0"/>
                        </a:rPr>
                        <a:t> </a:t>
                      </a:r>
                      <a:r>
                        <a:rPr lang="en-US" sz="1200" b="0" i="0" u="none" strike="noStrike" cap="none" baseline="0" dirty="0">
                          <a:solidFill>
                            <a:schemeClr val="tx1"/>
                          </a:solidFill>
                          <a:latin typeface="Calibri" panose="020F0502020204030204" pitchFamily="34" charset="0"/>
                          <a:ea typeface="+mn-ea"/>
                          <a:cs typeface="Calibri" panose="020F0502020204030204" pitchFamily="34" charset="0"/>
                          <a:sym typeface="Arial"/>
                        </a:rPr>
                        <a:t>and/or 0% coinsurance after deductible </a:t>
                      </a:r>
                      <a:endParaRPr sz="1200" spc="15" dirty="0">
                        <a:solidFill>
                          <a:schemeClr val="tx1"/>
                        </a:solidFill>
                        <a:latin typeface="Calibri" panose="020F0502020204030204" pitchFamily="34" charset="0"/>
                        <a:ea typeface="+mn-ea"/>
                        <a:cs typeface="Calibri" panose="020F0502020204030204" pitchFamily="34" charset="0"/>
                      </a:endParaRPr>
                    </a:p>
                  </a:txBody>
                  <a:tcPr marL="0" marR="0" marT="22225" marB="0">
                    <a:lnL w="3175">
                      <a:solidFill>
                        <a:srgbClr val="008C9A"/>
                      </a:solidFill>
                      <a:prstDash val="solid"/>
                    </a:lnL>
                    <a:lnR w="3175">
                      <a:solidFill>
                        <a:srgbClr val="008C9A"/>
                      </a:solidFill>
                      <a:prstDash val="solid"/>
                    </a:lnR>
                    <a:lnT w="3175">
                      <a:solidFill>
                        <a:srgbClr val="008C9A"/>
                      </a:solidFill>
                      <a:prstDash val="solid"/>
                    </a:lnT>
                    <a:lnB w="3175">
                      <a:solidFill>
                        <a:srgbClr val="008C9A"/>
                      </a:solidFill>
                      <a:prstDash val="solid"/>
                    </a:lnB>
                  </a:tcPr>
                </a:tc>
                <a:extLst>
                  <a:ext uri="{0D108BD9-81ED-4DB2-BD59-A6C34878D82A}">
                    <a16:rowId xmlns:a16="http://schemas.microsoft.com/office/drawing/2014/main" val="10006"/>
                  </a:ext>
                </a:extLst>
              </a:tr>
              <a:tr h="223187">
                <a:tc>
                  <a:txBody>
                    <a:bodyPr/>
                    <a:lstStyle/>
                    <a:p>
                      <a:pPr marL="50800">
                        <a:lnSpc>
                          <a:spcPct val="100000"/>
                        </a:lnSpc>
                        <a:spcBef>
                          <a:spcPts val="175"/>
                        </a:spcBef>
                      </a:pPr>
                      <a:r>
                        <a:rPr sz="1200" b="1" spc="15" dirty="0">
                          <a:solidFill>
                            <a:schemeClr val="tx1"/>
                          </a:solidFill>
                          <a:latin typeface="Calibri"/>
                          <a:ea typeface="+mn-ea"/>
                          <a:cs typeface="Calibri"/>
                        </a:rPr>
                        <a:t>Preventive Care</a:t>
                      </a:r>
                    </a:p>
                  </a:txBody>
                  <a:tcPr marL="0" marR="0" marT="22225" marB="0">
                    <a:lnL w="3175">
                      <a:solidFill>
                        <a:srgbClr val="008C9A"/>
                      </a:solidFill>
                      <a:prstDash val="solid"/>
                    </a:lnL>
                    <a:lnR w="3175">
                      <a:solidFill>
                        <a:srgbClr val="008C9A"/>
                      </a:solidFill>
                      <a:prstDash val="solid"/>
                    </a:lnR>
                    <a:lnT w="3175">
                      <a:solidFill>
                        <a:srgbClr val="008C9A"/>
                      </a:solidFill>
                      <a:prstDash val="solid"/>
                    </a:lnT>
                    <a:lnB w="3175">
                      <a:solidFill>
                        <a:srgbClr val="008C9A"/>
                      </a:solidFill>
                      <a:prstDash val="solid"/>
                    </a:lnB>
                  </a:tcPr>
                </a:tc>
                <a:tc>
                  <a:txBody>
                    <a:bodyPr/>
                    <a:lstStyle/>
                    <a:p>
                      <a:pPr marL="0" marR="0" lvl="0" indent="0" algn="ctr" defTabSz="914400" rtl="0" eaLnBrk="1" fontAlgn="auto" latinLnBrk="0" hangingPunct="1">
                        <a:lnSpc>
                          <a:spcPct val="100000"/>
                        </a:lnSpc>
                        <a:spcBef>
                          <a:spcPts val="175"/>
                        </a:spcBef>
                        <a:spcAft>
                          <a:spcPts val="0"/>
                        </a:spcAft>
                        <a:buClr>
                          <a:srgbClr val="000000"/>
                        </a:buClr>
                        <a:buSzTx/>
                        <a:buFont typeface="Arial"/>
                        <a:buNone/>
                        <a:tabLst/>
                        <a:defRPr/>
                      </a:pPr>
                      <a:r>
                        <a:rPr sz="1200" spc="15" dirty="0">
                          <a:solidFill>
                            <a:schemeClr val="tx1"/>
                          </a:solidFill>
                          <a:latin typeface="Calibri" panose="020F0502020204030204" pitchFamily="34" charset="0"/>
                          <a:ea typeface="+mn-ea"/>
                          <a:cs typeface="Calibri" panose="020F0502020204030204" pitchFamily="34" charset="0"/>
                        </a:rPr>
                        <a:t>Covered in Full</a:t>
                      </a:r>
                      <a:r>
                        <a:rPr lang="en-US" sz="1200" spc="15" dirty="0">
                          <a:solidFill>
                            <a:schemeClr val="tx1"/>
                          </a:solidFill>
                          <a:latin typeface="Calibri" panose="020F0502020204030204" pitchFamily="34" charset="0"/>
                          <a:ea typeface="+mn-ea"/>
                          <a:cs typeface="Calibri" panose="020F0502020204030204" pitchFamily="34" charset="0"/>
                        </a:rPr>
                        <a:t> </a:t>
                      </a:r>
                      <a:r>
                        <a:rPr lang="en-US" sz="1200" b="0" i="0" u="none" strike="noStrike" cap="none" baseline="0" dirty="0">
                          <a:solidFill>
                            <a:schemeClr val="tx1"/>
                          </a:solidFill>
                          <a:latin typeface="Calibri" panose="020F0502020204030204" pitchFamily="34" charset="0"/>
                          <a:ea typeface="+mn-ea"/>
                          <a:cs typeface="Calibri" panose="020F0502020204030204" pitchFamily="34" charset="0"/>
                          <a:sym typeface="Arial"/>
                        </a:rPr>
                        <a:t>(deductible waived) 	</a:t>
                      </a:r>
                    </a:p>
                  </a:txBody>
                  <a:tcPr marL="0" marR="0" marT="22225" marB="0">
                    <a:lnL w="3175">
                      <a:solidFill>
                        <a:srgbClr val="008C9A"/>
                      </a:solidFill>
                      <a:prstDash val="solid"/>
                    </a:lnL>
                    <a:lnR w="3175">
                      <a:solidFill>
                        <a:srgbClr val="008C9A"/>
                      </a:solidFill>
                      <a:prstDash val="solid"/>
                    </a:lnR>
                    <a:lnT w="3175">
                      <a:solidFill>
                        <a:srgbClr val="008C9A"/>
                      </a:solidFill>
                      <a:prstDash val="solid"/>
                    </a:lnT>
                    <a:lnB w="3175">
                      <a:solidFill>
                        <a:srgbClr val="008C9A"/>
                      </a:solidFill>
                      <a:prstDash val="solid"/>
                    </a:lnB>
                  </a:tcPr>
                </a:tc>
                <a:extLst>
                  <a:ext uri="{0D108BD9-81ED-4DB2-BD59-A6C34878D82A}">
                    <a16:rowId xmlns:a16="http://schemas.microsoft.com/office/drawing/2014/main" val="10007"/>
                  </a:ext>
                </a:extLst>
              </a:tr>
              <a:tr h="223187">
                <a:tc>
                  <a:txBody>
                    <a:bodyPr/>
                    <a:lstStyle/>
                    <a:p>
                      <a:pPr marL="50800">
                        <a:lnSpc>
                          <a:spcPct val="100000"/>
                        </a:lnSpc>
                        <a:spcBef>
                          <a:spcPts val="175"/>
                        </a:spcBef>
                      </a:pPr>
                      <a:r>
                        <a:rPr sz="1200" b="1" spc="15" dirty="0">
                          <a:solidFill>
                            <a:schemeClr val="tx1"/>
                          </a:solidFill>
                          <a:latin typeface="Calibri"/>
                          <a:ea typeface="+mn-ea"/>
                          <a:cs typeface="Calibri"/>
                        </a:rPr>
                        <a:t>Emergency Room</a:t>
                      </a:r>
                    </a:p>
                  </a:txBody>
                  <a:tcPr marL="0" marR="0" marT="22225" marB="0">
                    <a:lnL w="3175">
                      <a:solidFill>
                        <a:srgbClr val="008C9A"/>
                      </a:solidFill>
                      <a:prstDash val="solid"/>
                    </a:lnL>
                    <a:lnR w="3175">
                      <a:solidFill>
                        <a:srgbClr val="008C9A"/>
                      </a:solidFill>
                      <a:prstDash val="solid"/>
                    </a:lnR>
                    <a:lnT w="3175">
                      <a:solidFill>
                        <a:srgbClr val="008C9A"/>
                      </a:solidFill>
                      <a:prstDash val="solid"/>
                    </a:lnT>
                    <a:lnB w="3175">
                      <a:solidFill>
                        <a:srgbClr val="008C9A"/>
                      </a:solidFill>
                      <a:prstDash val="solid"/>
                    </a:lnB>
                  </a:tcPr>
                </a:tc>
                <a:tc>
                  <a:txBody>
                    <a:bodyPr/>
                    <a:lstStyle/>
                    <a:p>
                      <a:r>
                        <a:rPr lang="en-US" sz="1200" b="0" i="0" u="none" strike="noStrike" cap="none" baseline="0" dirty="0">
                          <a:solidFill>
                            <a:schemeClr val="tx1"/>
                          </a:solidFill>
                          <a:latin typeface="Calibri" panose="020F0502020204030204" pitchFamily="34" charset="0"/>
                          <a:ea typeface="+mn-ea"/>
                          <a:cs typeface="Calibri" panose="020F0502020204030204" pitchFamily="34" charset="0"/>
                          <a:sym typeface="Arial"/>
                        </a:rPr>
                        <a:t>$125 copay/visit and/or 0% coinsurance after deductible 	</a:t>
                      </a:r>
                    </a:p>
                  </a:txBody>
                  <a:tcPr marL="0" marR="0" marT="22225" marB="0">
                    <a:lnL w="3175">
                      <a:solidFill>
                        <a:srgbClr val="008C9A"/>
                      </a:solidFill>
                      <a:prstDash val="solid"/>
                    </a:lnL>
                    <a:lnR w="3175">
                      <a:solidFill>
                        <a:srgbClr val="008C9A"/>
                      </a:solidFill>
                      <a:prstDash val="solid"/>
                    </a:lnR>
                    <a:lnT w="3175">
                      <a:solidFill>
                        <a:srgbClr val="008C9A"/>
                      </a:solidFill>
                      <a:prstDash val="solid"/>
                    </a:lnT>
                    <a:lnB w="3175">
                      <a:solidFill>
                        <a:srgbClr val="008C9A"/>
                      </a:solidFill>
                      <a:prstDash val="solid"/>
                    </a:lnB>
                  </a:tcPr>
                </a:tc>
                <a:extLst>
                  <a:ext uri="{0D108BD9-81ED-4DB2-BD59-A6C34878D82A}">
                    <a16:rowId xmlns:a16="http://schemas.microsoft.com/office/drawing/2014/main" val="10008"/>
                  </a:ext>
                </a:extLst>
              </a:tr>
              <a:tr h="567976">
                <a:tc>
                  <a:txBody>
                    <a:bodyPr/>
                    <a:lstStyle/>
                    <a:p>
                      <a:pPr marL="50800">
                        <a:lnSpc>
                          <a:spcPct val="100000"/>
                        </a:lnSpc>
                        <a:spcBef>
                          <a:spcPts val="175"/>
                        </a:spcBef>
                      </a:pPr>
                      <a:r>
                        <a:rPr sz="1200" b="1" spc="15" dirty="0">
                          <a:solidFill>
                            <a:schemeClr val="tx1"/>
                          </a:solidFill>
                          <a:latin typeface="Calibri"/>
                          <a:ea typeface="+mn-ea"/>
                          <a:cs typeface="Calibri"/>
                        </a:rPr>
                        <a:t>Outpatient Surgery</a:t>
                      </a:r>
                    </a:p>
                  </a:txBody>
                  <a:tcPr marL="0" marR="0" marT="22225" marB="0">
                    <a:lnL w="3175">
                      <a:solidFill>
                        <a:srgbClr val="008C9A"/>
                      </a:solidFill>
                      <a:prstDash val="solid"/>
                    </a:lnL>
                    <a:lnR w="3175">
                      <a:solidFill>
                        <a:srgbClr val="008C9A"/>
                      </a:solidFill>
                      <a:prstDash val="solid"/>
                    </a:lnR>
                    <a:lnT w="3175">
                      <a:solidFill>
                        <a:srgbClr val="008C9A"/>
                      </a:solidFill>
                      <a:prstDash val="solid"/>
                    </a:lnT>
                    <a:lnB w="3175">
                      <a:solidFill>
                        <a:srgbClr val="008C9A"/>
                      </a:solidFill>
                      <a:prstDash val="solid"/>
                    </a:lnB>
                  </a:tcPr>
                </a:tc>
                <a:tc>
                  <a:txBody>
                    <a:bodyPr/>
                    <a:lstStyle/>
                    <a:p>
                      <a:pPr marL="208915" marR="201295" indent="275590" algn="ctr">
                        <a:lnSpc>
                          <a:spcPct val="100000"/>
                        </a:lnSpc>
                        <a:spcBef>
                          <a:spcPts val="175"/>
                        </a:spcBef>
                      </a:pPr>
                      <a:r>
                        <a:rPr sz="1200" spc="15" dirty="0">
                          <a:solidFill>
                            <a:schemeClr val="tx1"/>
                          </a:solidFill>
                          <a:latin typeface="Calibri" panose="020F0502020204030204" pitchFamily="34" charset="0"/>
                          <a:ea typeface="+mn-ea"/>
                          <a:cs typeface="Calibri" panose="020F0502020204030204" pitchFamily="34" charset="0"/>
                        </a:rPr>
                        <a:t>$500 copay / admission to facility; deductible applies for physician/surgeon fees</a:t>
                      </a:r>
                      <a:endParaRPr lang="en-US" sz="1200" spc="15" dirty="0">
                        <a:solidFill>
                          <a:schemeClr val="tx1"/>
                        </a:solidFill>
                        <a:latin typeface="Calibri" panose="020F0502020204030204" pitchFamily="34" charset="0"/>
                        <a:ea typeface="+mn-ea"/>
                        <a:cs typeface="Calibri" panose="020F0502020204030204" pitchFamily="34" charset="0"/>
                      </a:endParaRPr>
                    </a:p>
                    <a:p>
                      <a:pPr marL="208915" marR="201295" lvl="0" indent="275590" algn="ctr" defTabSz="914400" rtl="0" eaLnBrk="1" fontAlgn="auto" latinLnBrk="0" hangingPunct="1">
                        <a:lnSpc>
                          <a:spcPct val="100000"/>
                        </a:lnSpc>
                        <a:spcBef>
                          <a:spcPts val="175"/>
                        </a:spcBef>
                        <a:spcAft>
                          <a:spcPts val="0"/>
                        </a:spcAft>
                        <a:buClr>
                          <a:srgbClr val="000000"/>
                        </a:buClr>
                        <a:buSzTx/>
                        <a:buFont typeface="Arial"/>
                        <a:buNone/>
                        <a:tabLst/>
                        <a:defRPr/>
                      </a:pPr>
                      <a:r>
                        <a:rPr lang="en-US" sz="1200" b="0" i="0" u="none" strike="noStrike" cap="none" baseline="0" dirty="0">
                          <a:solidFill>
                            <a:schemeClr val="tx1"/>
                          </a:solidFill>
                          <a:latin typeface="Calibri" panose="020F0502020204030204" pitchFamily="34" charset="0"/>
                          <a:ea typeface="+mn-ea"/>
                          <a:cs typeface="Calibri" panose="020F0502020204030204" pitchFamily="34" charset="0"/>
                          <a:sym typeface="Arial"/>
                        </a:rPr>
                        <a:t>($1,000 max per year) 	</a:t>
                      </a:r>
                      <a:endParaRPr sz="1200" spc="15" dirty="0">
                        <a:solidFill>
                          <a:schemeClr val="tx1"/>
                        </a:solidFill>
                        <a:latin typeface="Calibri" panose="020F0502020204030204" pitchFamily="34" charset="0"/>
                        <a:ea typeface="+mn-ea"/>
                        <a:cs typeface="Calibri" panose="020F0502020204030204" pitchFamily="34" charset="0"/>
                      </a:endParaRPr>
                    </a:p>
                  </a:txBody>
                  <a:tcPr marL="0" marR="0" marT="22225" marB="0">
                    <a:lnL w="3175">
                      <a:solidFill>
                        <a:srgbClr val="008C9A"/>
                      </a:solidFill>
                      <a:prstDash val="solid"/>
                    </a:lnL>
                    <a:lnR w="3175">
                      <a:solidFill>
                        <a:srgbClr val="008C9A"/>
                      </a:solidFill>
                      <a:prstDash val="solid"/>
                    </a:lnR>
                    <a:lnT w="3175">
                      <a:solidFill>
                        <a:srgbClr val="008C9A"/>
                      </a:solidFill>
                      <a:prstDash val="solid"/>
                    </a:lnT>
                    <a:lnB w="3175">
                      <a:solidFill>
                        <a:srgbClr val="008C9A"/>
                      </a:solidFill>
                      <a:prstDash val="solid"/>
                    </a:lnB>
                  </a:tcPr>
                </a:tc>
                <a:extLst>
                  <a:ext uri="{0D108BD9-81ED-4DB2-BD59-A6C34878D82A}">
                    <a16:rowId xmlns:a16="http://schemas.microsoft.com/office/drawing/2014/main" val="10009"/>
                  </a:ext>
                </a:extLst>
              </a:tr>
              <a:tr h="422191">
                <a:tc>
                  <a:txBody>
                    <a:bodyPr/>
                    <a:lstStyle/>
                    <a:p>
                      <a:pPr marL="50165">
                        <a:lnSpc>
                          <a:spcPct val="100000"/>
                        </a:lnSpc>
                        <a:spcBef>
                          <a:spcPts val="175"/>
                        </a:spcBef>
                      </a:pPr>
                      <a:r>
                        <a:rPr sz="1200" b="1" spc="15" dirty="0">
                          <a:solidFill>
                            <a:schemeClr val="tx1"/>
                          </a:solidFill>
                          <a:latin typeface="Calibri"/>
                          <a:ea typeface="+mn-ea"/>
                          <a:cs typeface="Calibri"/>
                        </a:rPr>
                        <a:t>Hospital Coverage</a:t>
                      </a:r>
                    </a:p>
                  </a:txBody>
                  <a:tcPr marL="0" marR="0" marT="22225" marB="0">
                    <a:lnL w="3175">
                      <a:solidFill>
                        <a:srgbClr val="008C9A"/>
                      </a:solidFill>
                      <a:prstDash val="solid"/>
                    </a:lnL>
                    <a:lnR w="3175">
                      <a:solidFill>
                        <a:srgbClr val="008C9A"/>
                      </a:solidFill>
                      <a:prstDash val="solid"/>
                    </a:lnR>
                    <a:lnT w="3175">
                      <a:solidFill>
                        <a:srgbClr val="008C9A"/>
                      </a:solidFill>
                      <a:prstDash val="solid"/>
                    </a:lnT>
                    <a:lnB w="3175">
                      <a:solidFill>
                        <a:srgbClr val="008C9A"/>
                      </a:solidFill>
                      <a:prstDash val="solid"/>
                    </a:lnB>
                  </a:tcPr>
                </a:tc>
                <a:tc>
                  <a:txBody>
                    <a:bodyPr/>
                    <a:lstStyle/>
                    <a:p>
                      <a:pPr marL="208915" marR="201930" indent="275590" algn="ctr">
                        <a:lnSpc>
                          <a:spcPct val="100000"/>
                        </a:lnSpc>
                        <a:spcBef>
                          <a:spcPts val="175"/>
                        </a:spcBef>
                      </a:pPr>
                      <a:r>
                        <a:rPr sz="1200" spc="15" dirty="0">
                          <a:solidFill>
                            <a:schemeClr val="tx1"/>
                          </a:solidFill>
                          <a:latin typeface="Calibri" panose="020F0502020204030204" pitchFamily="34" charset="0"/>
                          <a:ea typeface="+mn-ea"/>
                          <a:cs typeface="Calibri" panose="020F0502020204030204" pitchFamily="34" charset="0"/>
                        </a:rPr>
                        <a:t>$500 copay / admission to facility; deductible applies for physician/surgeon fees</a:t>
                      </a:r>
                      <a:endParaRPr lang="en-US" sz="1200" spc="15" dirty="0">
                        <a:solidFill>
                          <a:schemeClr val="tx1"/>
                        </a:solidFill>
                        <a:latin typeface="Calibri" panose="020F0502020204030204" pitchFamily="34" charset="0"/>
                        <a:ea typeface="+mn-ea"/>
                        <a:cs typeface="Calibri" panose="020F0502020204030204" pitchFamily="34" charset="0"/>
                      </a:endParaRPr>
                    </a:p>
                    <a:p>
                      <a:pPr marL="208915" marR="201930" lvl="0" indent="275590" algn="ctr" defTabSz="914400" rtl="0" eaLnBrk="1" fontAlgn="auto" latinLnBrk="0" hangingPunct="1">
                        <a:lnSpc>
                          <a:spcPct val="100000"/>
                        </a:lnSpc>
                        <a:spcBef>
                          <a:spcPts val="175"/>
                        </a:spcBef>
                        <a:spcAft>
                          <a:spcPts val="0"/>
                        </a:spcAft>
                        <a:buClr>
                          <a:srgbClr val="000000"/>
                        </a:buClr>
                        <a:buSzTx/>
                        <a:buFont typeface="Arial"/>
                        <a:buNone/>
                        <a:tabLst/>
                        <a:defRPr/>
                      </a:pPr>
                      <a:r>
                        <a:rPr lang="en-US" sz="1200" b="0" i="0" u="none" strike="noStrike" cap="none" baseline="0" dirty="0">
                          <a:solidFill>
                            <a:schemeClr val="tx1"/>
                          </a:solidFill>
                          <a:latin typeface="Calibri" panose="020F0502020204030204" pitchFamily="34" charset="0"/>
                          <a:ea typeface="+mn-ea"/>
                          <a:cs typeface="Calibri" panose="020F0502020204030204" pitchFamily="34" charset="0"/>
                          <a:sym typeface="Arial"/>
                        </a:rPr>
                        <a:t>($1,000 max per year) 	</a:t>
                      </a:r>
                    </a:p>
                  </a:txBody>
                  <a:tcPr marL="0" marR="0" marT="22225" marB="0">
                    <a:lnL w="3175">
                      <a:solidFill>
                        <a:srgbClr val="008C9A"/>
                      </a:solidFill>
                      <a:prstDash val="solid"/>
                    </a:lnL>
                    <a:lnR w="3175">
                      <a:solidFill>
                        <a:srgbClr val="008C9A"/>
                      </a:solidFill>
                      <a:prstDash val="solid"/>
                    </a:lnR>
                    <a:lnT w="3175">
                      <a:solidFill>
                        <a:srgbClr val="008C9A"/>
                      </a:solidFill>
                      <a:prstDash val="solid"/>
                    </a:lnT>
                    <a:lnB w="3175">
                      <a:solidFill>
                        <a:srgbClr val="008C9A"/>
                      </a:solidFill>
                      <a:prstDash val="solid"/>
                    </a:lnB>
                  </a:tcPr>
                </a:tc>
                <a:extLst>
                  <a:ext uri="{0D108BD9-81ED-4DB2-BD59-A6C34878D82A}">
                    <a16:rowId xmlns:a16="http://schemas.microsoft.com/office/drawing/2014/main" val="10010"/>
                  </a:ext>
                </a:extLst>
              </a:tr>
              <a:tr h="223187">
                <a:tc>
                  <a:txBody>
                    <a:bodyPr/>
                    <a:lstStyle/>
                    <a:p>
                      <a:pPr marL="50165">
                        <a:lnSpc>
                          <a:spcPct val="100000"/>
                        </a:lnSpc>
                        <a:spcBef>
                          <a:spcPts val="175"/>
                        </a:spcBef>
                      </a:pPr>
                      <a:r>
                        <a:rPr sz="1200" b="1" spc="15" dirty="0">
                          <a:solidFill>
                            <a:schemeClr val="tx1"/>
                          </a:solidFill>
                          <a:latin typeface="Calibri"/>
                          <a:ea typeface="+mn-ea"/>
                          <a:cs typeface="Calibri"/>
                        </a:rPr>
                        <a:t>Diagnostic Lab &amp; X-Ray</a:t>
                      </a:r>
                    </a:p>
                  </a:txBody>
                  <a:tcPr marL="0" marR="0" marT="22225" marB="0">
                    <a:lnL w="3175">
                      <a:solidFill>
                        <a:srgbClr val="008C9A"/>
                      </a:solidFill>
                      <a:prstDash val="solid"/>
                    </a:lnL>
                    <a:lnR w="3175">
                      <a:solidFill>
                        <a:srgbClr val="008C9A"/>
                      </a:solidFill>
                      <a:prstDash val="solid"/>
                    </a:lnR>
                    <a:lnT w="3175">
                      <a:solidFill>
                        <a:srgbClr val="008C9A"/>
                      </a:solidFill>
                      <a:prstDash val="solid"/>
                    </a:lnT>
                    <a:lnB w="3175">
                      <a:solidFill>
                        <a:srgbClr val="008C9A"/>
                      </a:solidFill>
                      <a:prstDash val="solid"/>
                    </a:lnB>
                  </a:tcPr>
                </a:tc>
                <a:tc>
                  <a:txBody>
                    <a:bodyPr/>
                    <a:lstStyle/>
                    <a:p>
                      <a:pPr algn="ctr">
                        <a:lnSpc>
                          <a:spcPct val="100000"/>
                        </a:lnSpc>
                        <a:spcBef>
                          <a:spcPts val="175"/>
                        </a:spcBef>
                      </a:pPr>
                      <a:r>
                        <a:rPr sz="1200" spc="15" dirty="0">
                          <a:solidFill>
                            <a:schemeClr val="tx1"/>
                          </a:solidFill>
                          <a:latin typeface="Calibri" panose="020F0502020204030204" pitchFamily="34" charset="0"/>
                          <a:ea typeface="+mn-ea"/>
                          <a:cs typeface="Calibri" panose="020F0502020204030204" pitchFamily="34" charset="0"/>
                        </a:rPr>
                        <a:t>0% after deductible</a:t>
                      </a:r>
                    </a:p>
                  </a:txBody>
                  <a:tcPr marL="0" marR="0" marT="22225" marB="0">
                    <a:lnL w="3175">
                      <a:solidFill>
                        <a:srgbClr val="008C9A"/>
                      </a:solidFill>
                      <a:prstDash val="solid"/>
                    </a:lnL>
                    <a:lnR w="3175">
                      <a:solidFill>
                        <a:srgbClr val="008C9A"/>
                      </a:solidFill>
                      <a:prstDash val="solid"/>
                    </a:lnR>
                    <a:lnT w="3175">
                      <a:solidFill>
                        <a:srgbClr val="008C9A"/>
                      </a:solidFill>
                      <a:prstDash val="solid"/>
                    </a:lnT>
                    <a:lnB w="3175">
                      <a:solidFill>
                        <a:srgbClr val="008C9A"/>
                      </a:solidFill>
                      <a:prstDash val="solid"/>
                    </a:lnB>
                  </a:tcPr>
                </a:tc>
                <a:extLst>
                  <a:ext uri="{0D108BD9-81ED-4DB2-BD59-A6C34878D82A}">
                    <a16:rowId xmlns:a16="http://schemas.microsoft.com/office/drawing/2014/main" val="10011"/>
                  </a:ext>
                </a:extLst>
              </a:tr>
              <a:tr h="651942">
                <a:tc>
                  <a:txBody>
                    <a:bodyPr/>
                    <a:lstStyle/>
                    <a:p>
                      <a:pPr marL="50165">
                        <a:lnSpc>
                          <a:spcPct val="100000"/>
                        </a:lnSpc>
                        <a:spcBef>
                          <a:spcPts val="175"/>
                        </a:spcBef>
                      </a:pPr>
                      <a:r>
                        <a:rPr sz="1200" b="1" spc="15" dirty="0">
                          <a:solidFill>
                            <a:schemeClr val="tx1"/>
                          </a:solidFill>
                          <a:latin typeface="Calibri"/>
                          <a:ea typeface="+mn-ea"/>
                          <a:cs typeface="Calibri"/>
                        </a:rPr>
                        <a:t>Mental Health &amp; Substance Abuse</a:t>
                      </a:r>
                    </a:p>
                    <a:p>
                      <a:pPr marL="109855" indent="-60325">
                        <a:lnSpc>
                          <a:spcPct val="100000"/>
                        </a:lnSpc>
                        <a:buChar char="-"/>
                        <a:tabLst>
                          <a:tab pos="110489" algn="l"/>
                        </a:tabLst>
                      </a:pPr>
                      <a:r>
                        <a:rPr sz="1200" spc="15" dirty="0">
                          <a:solidFill>
                            <a:schemeClr val="tx1"/>
                          </a:solidFill>
                          <a:latin typeface="Calibri"/>
                          <a:ea typeface="+mn-ea"/>
                          <a:cs typeface="Calibri"/>
                        </a:rPr>
                        <a:t>Outpatient</a:t>
                      </a:r>
                    </a:p>
                    <a:p>
                      <a:pPr marL="109855" indent="-60325">
                        <a:lnSpc>
                          <a:spcPct val="100000"/>
                        </a:lnSpc>
                        <a:buChar char="-"/>
                        <a:tabLst>
                          <a:tab pos="110489" algn="l"/>
                        </a:tabLst>
                      </a:pPr>
                      <a:r>
                        <a:rPr sz="1200" spc="15" dirty="0">
                          <a:solidFill>
                            <a:schemeClr val="tx1"/>
                          </a:solidFill>
                          <a:latin typeface="Calibri"/>
                          <a:ea typeface="+mn-ea"/>
                          <a:cs typeface="Calibri"/>
                        </a:rPr>
                        <a:t>Inpatient</a:t>
                      </a:r>
                    </a:p>
                  </a:txBody>
                  <a:tcPr marL="0" marR="0" marT="22225" marB="0">
                    <a:lnL w="3175">
                      <a:solidFill>
                        <a:srgbClr val="008C9A"/>
                      </a:solidFill>
                      <a:prstDash val="solid"/>
                    </a:lnL>
                    <a:lnR w="3175" cap="flat" cmpd="sng" algn="ctr">
                      <a:solidFill>
                        <a:srgbClr val="008C9A"/>
                      </a:solidFill>
                      <a:prstDash val="solid"/>
                      <a:round/>
                      <a:headEnd type="none" w="med" len="med"/>
                      <a:tailEnd type="none" w="med" len="med"/>
                    </a:lnR>
                    <a:lnT w="3175" cap="flat" cmpd="sng" algn="ctr">
                      <a:solidFill>
                        <a:srgbClr val="008C9A"/>
                      </a:solidFill>
                      <a:prstDash val="solid"/>
                      <a:round/>
                      <a:headEnd type="none" w="med" len="med"/>
                      <a:tailEnd type="none" w="med" len="med"/>
                    </a:lnT>
                    <a:lnB w="3175">
                      <a:solidFill>
                        <a:srgbClr val="008C9A"/>
                      </a:solidFill>
                      <a:prstDash val="solid"/>
                    </a:lnB>
                  </a:tcPr>
                </a:tc>
                <a:tc>
                  <a:txBody>
                    <a:bodyPr/>
                    <a:lstStyle/>
                    <a:p>
                      <a:pPr algn="ctr">
                        <a:lnSpc>
                          <a:spcPct val="100000"/>
                        </a:lnSpc>
                        <a:spcBef>
                          <a:spcPts val="45"/>
                        </a:spcBef>
                      </a:pPr>
                      <a:endParaRPr sz="1200" spc="15" dirty="0">
                        <a:solidFill>
                          <a:schemeClr val="tx1"/>
                        </a:solidFill>
                        <a:latin typeface="Calibri" panose="020F0502020204030204" pitchFamily="34" charset="0"/>
                        <a:ea typeface="+mn-ea"/>
                        <a:cs typeface="Calibri" panose="020F0502020204030204" pitchFamily="34" charset="0"/>
                      </a:endParaRPr>
                    </a:p>
                    <a:p>
                      <a:pPr algn="ctr">
                        <a:lnSpc>
                          <a:spcPct val="100000"/>
                        </a:lnSpc>
                        <a:spcBef>
                          <a:spcPts val="5"/>
                        </a:spcBef>
                      </a:pPr>
                      <a:r>
                        <a:rPr sz="1200" spc="15" dirty="0">
                          <a:solidFill>
                            <a:schemeClr val="tx1"/>
                          </a:solidFill>
                          <a:latin typeface="Calibri" panose="020F0502020204030204" pitchFamily="34" charset="0"/>
                          <a:ea typeface="+mn-ea"/>
                          <a:cs typeface="Calibri" panose="020F0502020204030204" pitchFamily="34" charset="0"/>
                        </a:rPr>
                        <a:t>$30 copay / individual visit</a:t>
                      </a:r>
                    </a:p>
                    <a:p>
                      <a:pPr marL="0" marR="0" lvl="0" indent="0" algn="ctr" defTabSz="914400" rtl="0" eaLnBrk="1" fontAlgn="auto" latinLnBrk="0" hangingPunct="1">
                        <a:lnSpc>
                          <a:spcPct val="100000"/>
                        </a:lnSpc>
                        <a:spcBef>
                          <a:spcPts val="5"/>
                        </a:spcBef>
                        <a:spcAft>
                          <a:spcPts val="0"/>
                        </a:spcAft>
                        <a:buClr>
                          <a:srgbClr val="000000"/>
                        </a:buClr>
                        <a:buSzTx/>
                        <a:buFont typeface="Arial"/>
                        <a:buNone/>
                        <a:tabLst/>
                        <a:defRPr/>
                      </a:pPr>
                      <a:r>
                        <a:rPr sz="1200" spc="15" dirty="0">
                          <a:solidFill>
                            <a:schemeClr val="tx1"/>
                          </a:solidFill>
                          <a:latin typeface="Calibri" panose="020F0502020204030204" pitchFamily="34" charset="0"/>
                          <a:ea typeface="+mn-ea"/>
                          <a:cs typeface="Calibri" panose="020F0502020204030204" pitchFamily="34" charset="0"/>
                        </a:rPr>
                        <a:t>$500 copay / admission</a:t>
                      </a:r>
                      <a:r>
                        <a:rPr lang="en-US" sz="1200" spc="15" dirty="0">
                          <a:solidFill>
                            <a:schemeClr val="tx1"/>
                          </a:solidFill>
                          <a:latin typeface="Calibri" panose="020F0502020204030204" pitchFamily="34" charset="0"/>
                          <a:ea typeface="+mn-ea"/>
                          <a:cs typeface="Calibri" panose="020F0502020204030204" pitchFamily="34" charset="0"/>
                        </a:rPr>
                        <a:t> </a:t>
                      </a:r>
                      <a:r>
                        <a:rPr lang="en-US" sz="1200" b="0" i="0" u="none" strike="noStrike" cap="none" baseline="0" dirty="0">
                          <a:solidFill>
                            <a:schemeClr val="tx1"/>
                          </a:solidFill>
                          <a:latin typeface="Calibri" panose="020F0502020204030204" pitchFamily="34" charset="0"/>
                          <a:ea typeface="+mn-ea"/>
                          <a:cs typeface="Calibri" panose="020F0502020204030204" pitchFamily="34" charset="0"/>
                          <a:sym typeface="Arial"/>
                        </a:rPr>
                        <a:t>($1,000 max per year) 	</a:t>
                      </a:r>
                    </a:p>
                  </a:txBody>
                  <a:tcPr marL="0" marR="0" marT="5715" marB="0">
                    <a:lnL w="3175" cap="flat" cmpd="sng" algn="ctr">
                      <a:solidFill>
                        <a:srgbClr val="008C9A"/>
                      </a:solidFill>
                      <a:prstDash val="solid"/>
                      <a:round/>
                      <a:headEnd type="none" w="med" len="med"/>
                      <a:tailEnd type="none" w="med" len="med"/>
                    </a:lnL>
                    <a:lnR w="3175">
                      <a:solidFill>
                        <a:srgbClr val="008C9A"/>
                      </a:solidFill>
                      <a:prstDash val="solid"/>
                    </a:lnR>
                    <a:lnT w="3175" cap="flat" cmpd="sng" algn="ctr">
                      <a:solidFill>
                        <a:srgbClr val="008C9A"/>
                      </a:solidFill>
                      <a:prstDash val="solid"/>
                      <a:round/>
                      <a:headEnd type="none" w="med" len="med"/>
                      <a:tailEnd type="none" w="med" len="med"/>
                    </a:lnT>
                    <a:lnB w="3175">
                      <a:solidFill>
                        <a:srgbClr val="008C9A"/>
                      </a:solidFill>
                      <a:prstDash val="solid"/>
                    </a:lnB>
                  </a:tcPr>
                </a:tc>
                <a:extLst>
                  <a:ext uri="{0D108BD9-81ED-4DB2-BD59-A6C34878D82A}">
                    <a16:rowId xmlns:a16="http://schemas.microsoft.com/office/drawing/2014/main" val="10014"/>
                  </a:ext>
                </a:extLst>
              </a:tr>
              <a:tr h="1019199">
                <a:tc>
                  <a:txBody>
                    <a:bodyPr/>
                    <a:lstStyle/>
                    <a:p>
                      <a:pPr marL="50165">
                        <a:lnSpc>
                          <a:spcPct val="100000"/>
                        </a:lnSpc>
                        <a:spcBef>
                          <a:spcPts val="175"/>
                        </a:spcBef>
                      </a:pPr>
                      <a:r>
                        <a:rPr sz="1200" b="1" spc="15" dirty="0">
                          <a:solidFill>
                            <a:schemeClr val="tx1"/>
                          </a:solidFill>
                          <a:latin typeface="Calibri"/>
                          <a:ea typeface="+mn-ea"/>
                          <a:cs typeface="Calibri"/>
                        </a:rPr>
                        <a:t>Retail Pharmacy (30 days)</a:t>
                      </a:r>
                    </a:p>
                    <a:p>
                      <a:pPr marL="50165">
                        <a:lnSpc>
                          <a:spcPct val="100000"/>
                        </a:lnSpc>
                      </a:pPr>
                      <a:r>
                        <a:rPr lang="en-US" sz="1200" spc="15" dirty="0">
                          <a:solidFill>
                            <a:schemeClr val="tx1"/>
                          </a:solidFill>
                          <a:latin typeface="Calibri"/>
                          <a:ea typeface="+mn-ea"/>
                          <a:cs typeface="Calibri"/>
                        </a:rPr>
                        <a:t>Tier 1 </a:t>
                      </a:r>
                    </a:p>
                    <a:p>
                      <a:pPr marL="50165">
                        <a:lnSpc>
                          <a:spcPct val="100000"/>
                        </a:lnSpc>
                      </a:pPr>
                      <a:r>
                        <a:rPr lang="en-US" sz="1200" spc="15" dirty="0">
                          <a:solidFill>
                            <a:schemeClr val="tx1"/>
                          </a:solidFill>
                          <a:latin typeface="Calibri"/>
                          <a:ea typeface="+mn-ea"/>
                          <a:cs typeface="Calibri"/>
                        </a:rPr>
                        <a:t>Tier 2 </a:t>
                      </a:r>
                    </a:p>
                    <a:p>
                      <a:pPr marL="50165">
                        <a:lnSpc>
                          <a:spcPct val="100000"/>
                        </a:lnSpc>
                      </a:pPr>
                      <a:r>
                        <a:rPr lang="en-US" sz="1200" spc="15" dirty="0">
                          <a:solidFill>
                            <a:schemeClr val="tx1"/>
                          </a:solidFill>
                          <a:latin typeface="Calibri"/>
                          <a:ea typeface="+mn-ea"/>
                          <a:cs typeface="Calibri"/>
                        </a:rPr>
                        <a:t>Tier 3</a:t>
                      </a:r>
                    </a:p>
                    <a:p>
                      <a:pPr marL="50165">
                        <a:lnSpc>
                          <a:spcPct val="100000"/>
                        </a:lnSpc>
                      </a:pPr>
                      <a:r>
                        <a:rPr lang="en-US" sz="1200" spc="15" dirty="0">
                          <a:solidFill>
                            <a:schemeClr val="tx1"/>
                          </a:solidFill>
                          <a:latin typeface="Calibri"/>
                          <a:ea typeface="+mn-ea"/>
                          <a:cs typeface="Calibri"/>
                        </a:rPr>
                        <a:t>Tier 4</a:t>
                      </a:r>
                      <a:endParaRPr sz="1200" spc="15" dirty="0">
                        <a:solidFill>
                          <a:schemeClr val="tx1"/>
                        </a:solidFill>
                        <a:latin typeface="Calibri"/>
                        <a:ea typeface="+mn-ea"/>
                        <a:cs typeface="Calibri"/>
                      </a:endParaRPr>
                    </a:p>
                  </a:txBody>
                  <a:tcPr marL="0" marR="0" marT="22225" marB="0">
                    <a:lnL w="3175">
                      <a:solidFill>
                        <a:srgbClr val="008C9A"/>
                      </a:solidFill>
                      <a:prstDash val="solid"/>
                    </a:lnL>
                    <a:lnR w="3175">
                      <a:solidFill>
                        <a:srgbClr val="008C9A"/>
                      </a:solidFill>
                      <a:prstDash val="solid"/>
                    </a:lnR>
                    <a:lnT w="3175">
                      <a:solidFill>
                        <a:srgbClr val="008C9A"/>
                      </a:solidFill>
                      <a:prstDash val="solid"/>
                    </a:lnT>
                    <a:lnB w="3175">
                      <a:solidFill>
                        <a:srgbClr val="008C9A"/>
                      </a:solidFill>
                      <a:prstDash val="solid"/>
                    </a:lnB>
                  </a:tcPr>
                </a:tc>
                <a:tc>
                  <a:txBody>
                    <a:bodyPr/>
                    <a:lstStyle/>
                    <a:p>
                      <a:pPr algn="ctr">
                        <a:lnSpc>
                          <a:spcPct val="100000"/>
                        </a:lnSpc>
                        <a:spcBef>
                          <a:spcPts val="35"/>
                        </a:spcBef>
                      </a:pPr>
                      <a:endParaRPr sz="1200" spc="15" dirty="0">
                        <a:solidFill>
                          <a:schemeClr val="tx1"/>
                        </a:solidFill>
                        <a:latin typeface="Calibri" panose="020F0502020204030204" pitchFamily="34" charset="0"/>
                        <a:ea typeface="+mn-ea"/>
                        <a:cs typeface="Calibri" panose="020F0502020204030204" pitchFamily="34" charset="0"/>
                      </a:endParaRPr>
                    </a:p>
                    <a:p>
                      <a:pPr algn="ctr">
                        <a:lnSpc>
                          <a:spcPct val="100000"/>
                        </a:lnSpc>
                      </a:pPr>
                      <a:r>
                        <a:rPr sz="1200" spc="15" dirty="0">
                          <a:solidFill>
                            <a:schemeClr val="tx1"/>
                          </a:solidFill>
                          <a:latin typeface="Calibri" panose="020F0502020204030204" pitchFamily="34" charset="0"/>
                          <a:ea typeface="+mn-ea"/>
                          <a:cs typeface="Calibri" panose="020F0502020204030204" pitchFamily="34" charset="0"/>
                        </a:rPr>
                        <a:t>$10 copay</a:t>
                      </a:r>
                    </a:p>
                    <a:p>
                      <a:pPr algn="ctr">
                        <a:lnSpc>
                          <a:spcPct val="100000"/>
                        </a:lnSpc>
                      </a:pPr>
                      <a:r>
                        <a:rPr sz="1200" spc="15" dirty="0">
                          <a:solidFill>
                            <a:schemeClr val="tx1"/>
                          </a:solidFill>
                          <a:latin typeface="Calibri" panose="020F0502020204030204" pitchFamily="34" charset="0"/>
                          <a:ea typeface="+mn-ea"/>
                          <a:cs typeface="Calibri" panose="020F0502020204030204" pitchFamily="34" charset="0"/>
                        </a:rPr>
                        <a:t>$30 copay</a:t>
                      </a:r>
                    </a:p>
                    <a:p>
                      <a:pPr algn="ctr">
                        <a:lnSpc>
                          <a:spcPct val="100000"/>
                        </a:lnSpc>
                      </a:pPr>
                      <a:r>
                        <a:rPr sz="1200" spc="15" dirty="0">
                          <a:solidFill>
                            <a:schemeClr val="tx1"/>
                          </a:solidFill>
                          <a:latin typeface="Calibri" panose="020F0502020204030204" pitchFamily="34" charset="0"/>
                          <a:ea typeface="+mn-ea"/>
                          <a:cs typeface="Calibri" panose="020F0502020204030204" pitchFamily="34" charset="0"/>
                        </a:rPr>
                        <a:t>$50 copay</a:t>
                      </a:r>
                    </a:p>
                    <a:p>
                      <a:pPr algn="ctr">
                        <a:lnSpc>
                          <a:spcPct val="100000"/>
                        </a:lnSpc>
                      </a:pPr>
                      <a:r>
                        <a:rPr lang="en-US" sz="1200" spc="15" dirty="0">
                          <a:solidFill>
                            <a:schemeClr val="tx1"/>
                          </a:solidFill>
                          <a:latin typeface="Calibri" panose="020F0502020204030204" pitchFamily="34" charset="0"/>
                          <a:ea typeface="+mn-ea"/>
                          <a:cs typeface="Calibri" panose="020F0502020204030204" pitchFamily="34" charset="0"/>
                        </a:rPr>
                        <a:t>30% coinsurance</a:t>
                      </a:r>
                      <a:endParaRPr sz="1200" spc="15" dirty="0">
                        <a:solidFill>
                          <a:schemeClr val="tx1"/>
                        </a:solidFill>
                        <a:latin typeface="Calibri" panose="020F0502020204030204" pitchFamily="34" charset="0"/>
                        <a:ea typeface="+mn-ea"/>
                        <a:cs typeface="Calibri" panose="020F0502020204030204" pitchFamily="34" charset="0"/>
                      </a:endParaRPr>
                    </a:p>
                  </a:txBody>
                  <a:tcPr marL="0" marR="0" marT="0" marB="0">
                    <a:lnL w="3175">
                      <a:solidFill>
                        <a:srgbClr val="008C9A"/>
                      </a:solidFill>
                      <a:prstDash val="solid"/>
                    </a:lnL>
                    <a:lnR w="3175">
                      <a:solidFill>
                        <a:srgbClr val="008C9A"/>
                      </a:solidFill>
                      <a:prstDash val="solid"/>
                    </a:lnR>
                    <a:lnT w="3175">
                      <a:solidFill>
                        <a:srgbClr val="008C9A"/>
                      </a:solidFill>
                      <a:prstDash val="solid"/>
                    </a:lnT>
                    <a:lnB w="3175">
                      <a:solidFill>
                        <a:srgbClr val="008C9A"/>
                      </a:solidFill>
                      <a:prstDash val="solid"/>
                    </a:lnB>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4180840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gf7c9646958_0_7"/>
          <p:cNvSpPr/>
          <p:nvPr/>
        </p:nvSpPr>
        <p:spPr>
          <a:xfrm>
            <a:off x="-1" y="7326642"/>
            <a:ext cx="13716000" cy="457200"/>
          </a:xfrm>
          <a:prstGeom prst="rect">
            <a:avLst/>
          </a:prstGeom>
          <a:solidFill>
            <a:srgbClr val="008189">
              <a:alpha val="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sp>
        <p:nvSpPr>
          <p:cNvPr id="428" name="Google Shape;428;gf7c9646958_0_7"/>
          <p:cNvSpPr/>
          <p:nvPr/>
        </p:nvSpPr>
        <p:spPr>
          <a:xfrm>
            <a:off x="-2" y="-32356"/>
            <a:ext cx="13716000" cy="663000"/>
          </a:xfrm>
          <a:prstGeom prst="rect">
            <a:avLst/>
          </a:prstGeom>
          <a:gradFill>
            <a:gsLst>
              <a:gs pos="0">
                <a:srgbClr val="F5F7FC"/>
              </a:gs>
              <a:gs pos="100000">
                <a:srgbClr val="008189"/>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pic>
        <p:nvPicPr>
          <p:cNvPr id="429" name="Google Shape;429;gf7c9646958_0_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5160" y="179070"/>
            <a:ext cx="1206501" cy="295107"/>
          </a:xfrm>
          <a:prstGeom prst="rect">
            <a:avLst/>
          </a:prstGeom>
          <a:noFill/>
          <a:ln>
            <a:noFill/>
          </a:ln>
        </p:spPr>
      </p:pic>
      <p:sp>
        <p:nvSpPr>
          <p:cNvPr id="430" name="Google Shape;430;gf7c9646958_0_7"/>
          <p:cNvSpPr txBox="1"/>
          <p:nvPr/>
        </p:nvSpPr>
        <p:spPr>
          <a:xfrm>
            <a:off x="12136437" y="8458333"/>
            <a:ext cx="19179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Open Enrollment 2023</a:t>
            </a:r>
            <a:endParaRPr sz="1200" b="1"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p:txBody>
      </p:sp>
      <p:sp>
        <p:nvSpPr>
          <p:cNvPr id="431" name="Google Shape;431;gf7c9646958_0_7"/>
          <p:cNvSpPr txBox="1">
            <a:spLocks noGrp="1"/>
          </p:cNvSpPr>
          <p:nvPr>
            <p:ph type="sldNum" idx="12"/>
          </p:nvPr>
        </p:nvSpPr>
        <p:spPr>
          <a:xfrm>
            <a:off x="13095363" y="7370034"/>
            <a:ext cx="461400" cy="413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350"/>
              <a:buFont typeface="Arial"/>
              <a:buNone/>
            </a:pPr>
            <a:fld id="{00000000-1234-1234-1234-123412341234}" type="slidenum">
              <a:rPr lang="en-US"/>
              <a:t>24</a:t>
            </a:fld>
            <a:endParaRPr dirty="0"/>
          </a:p>
        </p:txBody>
      </p:sp>
      <p:sp>
        <p:nvSpPr>
          <p:cNvPr id="432" name="Google Shape;432;gf7c9646958_0_7"/>
          <p:cNvSpPr/>
          <p:nvPr/>
        </p:nvSpPr>
        <p:spPr>
          <a:xfrm>
            <a:off x="9978788" y="1576906"/>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74"/>
              <a:buFont typeface="Arial"/>
              <a:buNone/>
            </a:pPr>
            <a:endParaRPr sz="2074" b="0" i="0" u="none" strike="noStrike" cap="none" dirty="0">
              <a:solidFill>
                <a:schemeClr val="dk1"/>
              </a:solidFill>
              <a:latin typeface="Calibri"/>
              <a:ea typeface="Calibri"/>
              <a:cs typeface="Calibri"/>
              <a:sym typeface="Calibri"/>
            </a:endParaRPr>
          </a:p>
        </p:txBody>
      </p:sp>
      <p:sp>
        <p:nvSpPr>
          <p:cNvPr id="433" name="Google Shape;433;gf7c9646958_0_7"/>
          <p:cNvSpPr txBox="1">
            <a:spLocks noGrp="1"/>
          </p:cNvSpPr>
          <p:nvPr>
            <p:ph type="title"/>
          </p:nvPr>
        </p:nvSpPr>
        <p:spPr>
          <a:xfrm>
            <a:off x="496575" y="857250"/>
            <a:ext cx="11979000" cy="839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4000"/>
              <a:buFont typeface="Helvetica Neue"/>
              <a:buNone/>
            </a:pPr>
            <a:r>
              <a:rPr lang="en-US" sz="3500" b="1" dirty="0">
                <a:solidFill>
                  <a:srgbClr val="3F3F3F"/>
                </a:solidFill>
                <a:latin typeface="Arial" panose="020B0604020202020204" pitchFamily="34" charset="0"/>
                <a:ea typeface="Helvetica Neue"/>
                <a:cs typeface="Arial" panose="020B0604020202020204" pitchFamily="34" charset="0"/>
                <a:sym typeface="Helvetica Neue"/>
              </a:rPr>
              <a:t>Enhanced EAP services through Resources for Living</a:t>
            </a:r>
            <a:endParaRPr sz="3500" b="1" dirty="0"/>
          </a:p>
        </p:txBody>
      </p:sp>
      <p:sp>
        <p:nvSpPr>
          <p:cNvPr id="434" name="Google Shape;434;gf7c9646958_0_7"/>
          <p:cNvSpPr/>
          <p:nvPr/>
        </p:nvSpPr>
        <p:spPr>
          <a:xfrm>
            <a:off x="7634514" y="1856581"/>
            <a:ext cx="5584800" cy="3354000"/>
          </a:xfrm>
          <a:prstGeom prst="roundRect">
            <a:avLst>
              <a:gd name="adj" fmla="val 4151"/>
            </a:avLst>
          </a:prstGeom>
          <a:solidFill>
            <a:srgbClr val="F2F2F2"/>
          </a:solidFill>
          <a:ln>
            <a:noFill/>
          </a:ln>
        </p:spPr>
        <p:txBody>
          <a:bodyPr spcFirstLastPara="1" wrap="square" lIns="91425" tIns="91425" rIns="91425" bIns="91425" anchor="t" anchorCtr="0">
            <a:noAutofit/>
          </a:bodyPr>
          <a:lstStyle/>
          <a:p>
            <a:pPr marL="0" marR="0" lvl="0" indent="0" algn="ctr" rtl="0">
              <a:lnSpc>
                <a:spcPct val="135294"/>
              </a:lnSpc>
              <a:spcBef>
                <a:spcPts val="300"/>
              </a:spcBef>
              <a:spcAft>
                <a:spcPts val="0"/>
              </a:spcAft>
              <a:buClr>
                <a:srgbClr val="000000"/>
              </a:buClr>
              <a:buSzPts val="1500"/>
              <a:buFont typeface="Arial"/>
              <a:buNone/>
            </a:pPr>
            <a:r>
              <a:rPr lang="en-US" sz="1500" b="1" i="0" u="none" strike="noStrike" cap="none" dirty="0">
                <a:solidFill>
                  <a:srgbClr val="008189"/>
                </a:solidFill>
                <a:latin typeface="Arial" panose="020B0604020202020204" pitchFamily="34" charset="0"/>
                <a:ea typeface="Helvetica Neue"/>
                <a:cs typeface="Arial" panose="020B0604020202020204" pitchFamily="34" charset="0"/>
                <a:sym typeface="Helvetica Neue"/>
              </a:rPr>
              <a:t>Connect with a Counselor </a:t>
            </a:r>
            <a:endParaRPr sz="1500" b="1" i="0" u="none" strike="noStrike" cap="none" dirty="0">
              <a:solidFill>
                <a:srgbClr val="008189"/>
              </a:solidFill>
              <a:latin typeface="Arial" panose="020B0604020202020204" pitchFamily="34" charset="0"/>
              <a:ea typeface="Helvetica Neue"/>
              <a:cs typeface="Arial" panose="020B0604020202020204" pitchFamily="34" charset="0"/>
              <a:sym typeface="Helvetica Neue"/>
            </a:endParaRPr>
          </a:p>
          <a:p>
            <a:pPr marL="0" marR="0" lvl="0" indent="0" algn="l" rtl="0">
              <a:lnSpc>
                <a:spcPct val="125000"/>
              </a:lnSpc>
              <a:spcBef>
                <a:spcPts val="600"/>
              </a:spcBef>
              <a:spcAft>
                <a:spcPts val="0"/>
              </a:spcAft>
              <a:buClr>
                <a:srgbClr val="000000"/>
              </a:buClr>
              <a:buSzPts val="1400"/>
              <a:buFont typeface="Arial"/>
              <a:buNone/>
            </a:pPr>
            <a:r>
              <a:rPr lang="en-US" sz="1400" b="1" i="0" u="none" strike="noStrike" cap="none" dirty="0">
                <a:solidFill>
                  <a:srgbClr val="008189"/>
                </a:solidFill>
                <a:latin typeface="Arial" panose="020B0604020202020204" pitchFamily="34" charset="0"/>
                <a:ea typeface="Helvetica Neue"/>
                <a:cs typeface="Arial" panose="020B0604020202020204" pitchFamily="34" charset="0"/>
                <a:sym typeface="Helvetica Neue"/>
              </a:rPr>
              <a:t>Counseling Services </a:t>
            </a:r>
            <a:endParaRPr sz="1400" b="1" i="0" u="none" strike="noStrike" cap="none" dirty="0">
              <a:solidFill>
                <a:srgbClr val="008189"/>
              </a:solidFill>
              <a:latin typeface="Arial" panose="020B0604020202020204" pitchFamily="34" charset="0"/>
              <a:ea typeface="Helvetica Neue"/>
              <a:cs typeface="Arial" panose="020B0604020202020204" pitchFamily="34" charset="0"/>
              <a:sym typeface="Helvetica Neue"/>
            </a:endParaRPr>
          </a:p>
          <a:p>
            <a:pPr marL="287337" marR="0" lvl="0" indent="-268287" algn="l" rtl="0">
              <a:lnSpc>
                <a:spcPct val="125000"/>
              </a:lnSpc>
              <a:spcBef>
                <a:spcPts val="300"/>
              </a:spcBef>
              <a:spcAft>
                <a:spcPts val="0"/>
              </a:spcAft>
              <a:buClr>
                <a:srgbClr val="3F3F3F"/>
              </a:buClr>
              <a:buSzPts val="1400"/>
              <a:buFont typeface="Arial"/>
              <a:buChar char="•"/>
            </a:pPr>
            <a:r>
              <a:rPr lang="en-US" sz="14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Unlimited telephone support </a:t>
            </a:r>
            <a:endParaRPr sz="14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p>
            <a:pPr marL="287337" marR="0" lvl="0" indent="-268287" algn="l" rtl="0">
              <a:lnSpc>
                <a:spcPct val="125000"/>
              </a:lnSpc>
              <a:spcBef>
                <a:spcPts val="300"/>
              </a:spcBef>
              <a:spcAft>
                <a:spcPts val="0"/>
              </a:spcAft>
              <a:buClr>
                <a:srgbClr val="3F3F3F"/>
              </a:buClr>
              <a:buSzPts val="1400"/>
              <a:buFont typeface="Arial"/>
              <a:buChar char="•"/>
            </a:pPr>
            <a:r>
              <a:rPr lang="en-US" sz="14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10 free therapy sessions (per issue) with unlimited issues. Sessions can be in-person or televideo </a:t>
            </a:r>
            <a:endParaRPr sz="14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p>
            <a:pPr marL="0" marR="0" lvl="0" indent="0" algn="l" rtl="0">
              <a:lnSpc>
                <a:spcPct val="125000"/>
              </a:lnSpc>
              <a:spcBef>
                <a:spcPts val="600"/>
              </a:spcBef>
              <a:spcAft>
                <a:spcPts val="0"/>
              </a:spcAft>
              <a:buClr>
                <a:srgbClr val="000000"/>
              </a:buClr>
              <a:buSzPts val="1400"/>
              <a:buFont typeface="Arial"/>
              <a:buNone/>
            </a:pPr>
            <a:r>
              <a:rPr lang="en-US" sz="1400" b="1" i="0" u="none" strike="noStrike" cap="none" dirty="0">
                <a:solidFill>
                  <a:srgbClr val="008189"/>
                </a:solidFill>
                <a:latin typeface="Arial" panose="020B0604020202020204" pitchFamily="34" charset="0"/>
                <a:ea typeface="Helvetica Neue"/>
                <a:cs typeface="Arial" panose="020B0604020202020204" pitchFamily="34" charset="0"/>
                <a:sym typeface="Helvetica Neue"/>
              </a:rPr>
              <a:t>TalkSpace (Chat Therapy)  </a:t>
            </a:r>
            <a:endParaRPr sz="1400" b="1" i="0" u="none" strike="noStrike" cap="none" dirty="0">
              <a:solidFill>
                <a:srgbClr val="008189"/>
              </a:solidFill>
              <a:latin typeface="Arial" panose="020B0604020202020204" pitchFamily="34" charset="0"/>
              <a:ea typeface="Helvetica Neue"/>
              <a:cs typeface="Arial" panose="020B0604020202020204" pitchFamily="34" charset="0"/>
              <a:sym typeface="Helvetica Neue"/>
            </a:endParaRPr>
          </a:p>
          <a:p>
            <a:pPr marL="287337" marR="0" lvl="0" indent="-258761" algn="l" rtl="0">
              <a:lnSpc>
                <a:spcPct val="125000"/>
              </a:lnSpc>
              <a:spcBef>
                <a:spcPts val="300"/>
              </a:spcBef>
              <a:spcAft>
                <a:spcPts val="0"/>
              </a:spcAft>
              <a:buClr>
                <a:srgbClr val="3F3F3F"/>
              </a:buClr>
              <a:buSzPts val="1400"/>
              <a:buFont typeface="Arial"/>
              <a:buChar char="•"/>
            </a:pPr>
            <a:r>
              <a:rPr lang="en-US" sz="14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Send text, audio, or video messages directly to your therapist. One week of therapy is equal to one counseling session </a:t>
            </a:r>
            <a:endParaRPr sz="14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p>
            <a:pPr marL="287337" marR="0" lvl="0" indent="-258761" algn="l" rtl="0">
              <a:lnSpc>
                <a:spcPct val="125000"/>
              </a:lnSpc>
              <a:spcBef>
                <a:spcPts val="300"/>
              </a:spcBef>
              <a:spcAft>
                <a:spcPts val="0"/>
              </a:spcAft>
              <a:buClr>
                <a:srgbClr val="3F3F3F"/>
              </a:buClr>
              <a:buSzPts val="1400"/>
              <a:buFont typeface="Helvetica Neue"/>
              <a:buChar char="•"/>
            </a:pPr>
            <a:r>
              <a:rPr lang="en-US" sz="14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No need to set up an appointment, your counselor will respond daily (HIPPA-compliant)</a:t>
            </a:r>
            <a:endParaRPr sz="14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p:txBody>
      </p:sp>
      <p:sp>
        <p:nvSpPr>
          <p:cNvPr id="435" name="Google Shape;435;gf7c9646958_0_7"/>
          <p:cNvSpPr txBox="1"/>
          <p:nvPr/>
        </p:nvSpPr>
        <p:spPr>
          <a:xfrm>
            <a:off x="496575" y="1753350"/>
            <a:ext cx="7137900" cy="5478382"/>
          </a:xfrm>
          <a:prstGeom prst="rect">
            <a:avLst/>
          </a:prstGeom>
          <a:noFill/>
          <a:ln>
            <a:noFill/>
          </a:ln>
        </p:spPr>
        <p:txBody>
          <a:bodyPr spcFirstLastPara="1" wrap="square" lIns="91425" tIns="45700" rIns="91425" bIns="45700" anchor="t" anchorCtr="0">
            <a:spAutoFit/>
          </a:bodyPr>
          <a:lstStyle/>
          <a:p>
            <a:pPr marL="0" marR="0" lvl="0" indent="0" algn="l" rtl="0">
              <a:lnSpc>
                <a:spcPct val="125000"/>
              </a:lnSpc>
              <a:spcBef>
                <a:spcPts val="300"/>
              </a:spcBef>
              <a:spcAft>
                <a:spcPts val="0"/>
              </a:spcAft>
              <a:buClr>
                <a:srgbClr val="000000"/>
              </a:buClr>
              <a:buSzPts val="1400"/>
              <a:buFont typeface="Arial"/>
              <a:buNone/>
            </a:pPr>
            <a:r>
              <a:rPr lang="en-US" sz="15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Free, confidential 24/7 support for all Natus employees at </a:t>
            </a:r>
            <a:r>
              <a:rPr lang="en-US" sz="1500" b="1" i="0" u="none" strike="noStrike" cap="none" dirty="0">
                <a:solidFill>
                  <a:srgbClr val="008189"/>
                </a:solidFill>
                <a:latin typeface="Arial" panose="020B0604020202020204" pitchFamily="34" charset="0"/>
                <a:ea typeface="Helvetica Neue"/>
                <a:cs typeface="Arial" panose="020B0604020202020204" pitchFamily="34" charset="0"/>
                <a:sym typeface="Helvetica Neue"/>
              </a:rPr>
              <a:t>1-800-342-8111.</a:t>
            </a:r>
            <a:r>
              <a:rPr lang="en-US" sz="15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 </a:t>
            </a:r>
            <a:endParaRPr sz="15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p>
            <a:pPr marL="294665" marR="0" lvl="0" indent="-281965" algn="l" rtl="0">
              <a:lnSpc>
                <a:spcPct val="125000"/>
              </a:lnSpc>
              <a:spcBef>
                <a:spcPts val="300"/>
              </a:spcBef>
              <a:spcAft>
                <a:spcPts val="0"/>
              </a:spcAft>
              <a:buClr>
                <a:srgbClr val="3F3F3F"/>
              </a:buClr>
              <a:buSzPts val="1500"/>
              <a:buFont typeface="Arial"/>
              <a:buChar char="•"/>
            </a:pPr>
            <a:r>
              <a:rPr lang="en-US" sz="15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Confidential counseling and referral services for up to </a:t>
            </a:r>
            <a:r>
              <a:rPr lang="en-US" sz="1500" b="1" i="0" u="none" strike="noStrike" cap="none" dirty="0">
                <a:solidFill>
                  <a:srgbClr val="008189"/>
                </a:solidFill>
                <a:latin typeface="Arial" panose="020B0604020202020204" pitchFamily="34" charset="0"/>
                <a:ea typeface="Helvetica Neue"/>
                <a:cs typeface="Arial" panose="020B0604020202020204" pitchFamily="34" charset="0"/>
                <a:sym typeface="Helvetica Neue"/>
              </a:rPr>
              <a:t>10 visits per issue </a:t>
            </a:r>
            <a:r>
              <a:rPr lang="en-US" sz="1500" b="1" dirty="0">
                <a:solidFill>
                  <a:srgbClr val="008189"/>
                </a:solidFill>
                <a:latin typeface="Arial" panose="020B0604020202020204" pitchFamily="34" charset="0"/>
                <a:ea typeface="Helvetica Neue"/>
                <a:cs typeface="Arial" panose="020B0604020202020204" pitchFamily="34" charset="0"/>
                <a:sym typeface="Helvetica Neue"/>
              </a:rPr>
              <a:t>with unlimited issues</a:t>
            </a:r>
            <a:endParaRPr sz="1500" b="1" i="0" u="none" strike="noStrike" cap="none" dirty="0">
              <a:solidFill>
                <a:srgbClr val="008189"/>
              </a:solidFill>
              <a:latin typeface="Arial" panose="020B0604020202020204" pitchFamily="34" charset="0"/>
              <a:ea typeface="Helvetica Neue"/>
              <a:cs typeface="Arial" panose="020B0604020202020204" pitchFamily="34" charset="0"/>
              <a:sym typeface="Helvetica Neue"/>
            </a:endParaRPr>
          </a:p>
          <a:p>
            <a:pPr marL="294665" marR="0" lvl="0" indent="-281965" algn="l" rtl="0">
              <a:lnSpc>
                <a:spcPct val="125000"/>
              </a:lnSpc>
              <a:spcBef>
                <a:spcPts val="300"/>
              </a:spcBef>
              <a:spcAft>
                <a:spcPts val="0"/>
              </a:spcAft>
              <a:buClr>
                <a:srgbClr val="3F3F3F"/>
              </a:buClr>
              <a:buSzPts val="1500"/>
              <a:buFont typeface="Arial"/>
              <a:buChar char="•"/>
            </a:pPr>
            <a:r>
              <a:rPr lang="en-US" sz="15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Available at </a:t>
            </a:r>
            <a:r>
              <a:rPr lang="en-US" sz="1500" b="1" i="0" u="none" strike="noStrike" cap="none" dirty="0">
                <a:solidFill>
                  <a:srgbClr val="008189"/>
                </a:solidFill>
                <a:latin typeface="Arial" panose="020B0604020202020204" pitchFamily="34" charset="0"/>
                <a:ea typeface="Helvetica Neue"/>
                <a:cs typeface="Arial" panose="020B0604020202020204" pitchFamily="34" charset="0"/>
                <a:sym typeface="Helvetica Neue"/>
              </a:rPr>
              <a:t>no cost to you and all members of your household</a:t>
            </a:r>
            <a:r>
              <a:rPr lang="en-US" sz="15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 Includes dependent children up to age 26, whether or not they live at home.</a:t>
            </a:r>
            <a:endParaRPr sz="15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p>
            <a:pPr marL="0" marR="0" lvl="0" indent="0" algn="l" rtl="0">
              <a:lnSpc>
                <a:spcPct val="100000"/>
              </a:lnSpc>
              <a:spcBef>
                <a:spcPts val="0"/>
              </a:spcBef>
              <a:spcAft>
                <a:spcPts val="0"/>
              </a:spcAft>
              <a:buClr>
                <a:srgbClr val="000000"/>
              </a:buClr>
              <a:buSzPts val="1400"/>
              <a:buFont typeface="Arial"/>
              <a:buNone/>
            </a:pPr>
            <a:endParaRPr sz="15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p>
            <a:pPr marL="0" marR="0" lvl="0" indent="0" algn="l" rtl="0">
              <a:lnSpc>
                <a:spcPct val="125000"/>
              </a:lnSpc>
              <a:spcBef>
                <a:spcPts val="300"/>
              </a:spcBef>
              <a:spcAft>
                <a:spcPts val="0"/>
              </a:spcAft>
              <a:buClr>
                <a:srgbClr val="000000"/>
              </a:buClr>
              <a:buSzPts val="1400"/>
              <a:buFont typeface="Arial"/>
              <a:buNone/>
            </a:pPr>
            <a:r>
              <a:rPr lang="en-US" sz="1500" b="1"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Resources for Living (RFL) clinicians provide support for: </a:t>
            </a:r>
            <a:endParaRPr sz="1500" b="1"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p>
            <a:pPr marL="294665" marR="0" lvl="0" indent="-281965" algn="l" rtl="0">
              <a:lnSpc>
                <a:spcPct val="125000"/>
              </a:lnSpc>
              <a:spcBef>
                <a:spcPts val="300"/>
              </a:spcBef>
              <a:spcAft>
                <a:spcPts val="0"/>
              </a:spcAft>
              <a:buClr>
                <a:srgbClr val="3F3F3F"/>
              </a:buClr>
              <a:buSzPts val="1500"/>
              <a:buFont typeface="Arial"/>
              <a:buChar char="•"/>
            </a:pPr>
            <a:r>
              <a:rPr lang="en-US" sz="15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Work/life balance challenges </a:t>
            </a:r>
            <a:endParaRPr sz="15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p>
            <a:pPr marL="294665" marR="0" lvl="0" indent="-281965" algn="l" rtl="0">
              <a:lnSpc>
                <a:spcPct val="125000"/>
              </a:lnSpc>
              <a:spcBef>
                <a:spcPts val="300"/>
              </a:spcBef>
              <a:spcAft>
                <a:spcPts val="0"/>
              </a:spcAft>
              <a:buClr>
                <a:srgbClr val="3F3F3F"/>
              </a:buClr>
              <a:buSzPts val="1500"/>
              <a:buFont typeface="Arial"/>
              <a:buChar char="•"/>
            </a:pPr>
            <a:r>
              <a:rPr lang="en-US" sz="15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Parenting issues </a:t>
            </a:r>
            <a:endParaRPr sz="15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p>
            <a:pPr marL="294665" marR="0" lvl="0" indent="-281965" algn="l" rtl="0">
              <a:lnSpc>
                <a:spcPct val="125000"/>
              </a:lnSpc>
              <a:spcBef>
                <a:spcPts val="300"/>
              </a:spcBef>
              <a:spcAft>
                <a:spcPts val="0"/>
              </a:spcAft>
              <a:buClr>
                <a:srgbClr val="3F3F3F"/>
              </a:buClr>
              <a:buSzPts val="1500"/>
              <a:buFont typeface="Arial"/>
              <a:buChar char="•"/>
            </a:pPr>
            <a:r>
              <a:rPr lang="en-US" sz="15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Child and elder care referrals (Daycare, special needs, assisted living)</a:t>
            </a:r>
            <a:endParaRPr sz="15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p>
            <a:pPr marL="294665" marR="0" lvl="0" indent="-281965" algn="l" rtl="0">
              <a:lnSpc>
                <a:spcPct val="125000"/>
              </a:lnSpc>
              <a:spcBef>
                <a:spcPts val="300"/>
              </a:spcBef>
              <a:spcAft>
                <a:spcPts val="0"/>
              </a:spcAft>
              <a:buClr>
                <a:srgbClr val="3F3F3F"/>
              </a:buClr>
              <a:buSzPts val="1500"/>
              <a:buFont typeface="Arial"/>
              <a:buChar char="•"/>
            </a:pPr>
            <a:r>
              <a:rPr lang="en-US" sz="15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Disaster support (i.e., COVID-19, wildfires, hurricanes) </a:t>
            </a:r>
            <a:endParaRPr sz="15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p>
            <a:pPr marL="294665" marR="0" lvl="0" indent="-281965" algn="l" rtl="0">
              <a:lnSpc>
                <a:spcPct val="125000"/>
              </a:lnSpc>
              <a:spcBef>
                <a:spcPts val="300"/>
              </a:spcBef>
              <a:spcAft>
                <a:spcPts val="0"/>
              </a:spcAft>
              <a:buClr>
                <a:srgbClr val="3F3F3F"/>
              </a:buClr>
              <a:buSzPts val="1500"/>
              <a:buFont typeface="Arial"/>
              <a:buChar char="•"/>
            </a:pPr>
            <a:r>
              <a:rPr lang="en-US" sz="15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Dealing with depression </a:t>
            </a:r>
            <a:endParaRPr sz="15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p>
            <a:pPr marL="294665" marR="0" lvl="0" indent="-281965" algn="l" rtl="0">
              <a:lnSpc>
                <a:spcPct val="125000"/>
              </a:lnSpc>
              <a:spcBef>
                <a:spcPts val="300"/>
              </a:spcBef>
              <a:spcAft>
                <a:spcPts val="0"/>
              </a:spcAft>
              <a:buClr>
                <a:srgbClr val="3F3F3F"/>
              </a:buClr>
              <a:buSzPts val="1500"/>
              <a:buFont typeface="Arial"/>
              <a:buChar char="•"/>
            </a:pPr>
            <a:r>
              <a:rPr lang="en-US" sz="15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Drug &amp; substance abuse </a:t>
            </a:r>
            <a:endParaRPr sz="15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p>
            <a:pPr marL="294665" marR="0" lvl="0" indent="-281965" algn="l" rtl="0">
              <a:lnSpc>
                <a:spcPct val="125000"/>
              </a:lnSpc>
              <a:spcBef>
                <a:spcPts val="300"/>
              </a:spcBef>
              <a:spcAft>
                <a:spcPts val="0"/>
              </a:spcAft>
              <a:buClr>
                <a:srgbClr val="3F3F3F"/>
              </a:buClr>
              <a:buSzPts val="1500"/>
              <a:buFont typeface="Arial"/>
              <a:buChar char="•"/>
            </a:pPr>
            <a:r>
              <a:rPr lang="en-US" sz="15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Legal counseling + referrals (</a:t>
            </a:r>
            <a:r>
              <a:rPr lang="en-US" sz="1500" b="1"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free 30-minute consultation per issue</a:t>
            </a:r>
            <a:r>
              <a:rPr lang="en-US" sz="15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a:t>
            </a:r>
            <a:endParaRPr sz="15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p>
            <a:pPr marL="294665" marR="0" lvl="0" indent="-281965" algn="l" rtl="0">
              <a:lnSpc>
                <a:spcPct val="125000"/>
              </a:lnSpc>
              <a:spcBef>
                <a:spcPts val="300"/>
              </a:spcBef>
              <a:spcAft>
                <a:spcPts val="0"/>
              </a:spcAft>
              <a:buClr>
                <a:srgbClr val="3F3F3F"/>
              </a:buClr>
              <a:buSzPts val="1500"/>
              <a:buFont typeface="Arial"/>
              <a:buChar char="•"/>
            </a:pPr>
            <a:r>
              <a:rPr lang="en-US" sz="15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Financial counseling + referrals (</a:t>
            </a:r>
            <a:r>
              <a:rPr lang="en-US" sz="1500" b="1"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free 30-minute consultation per issue</a:t>
            </a:r>
            <a:r>
              <a:rPr lang="en-US" sz="15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a:t>
            </a:r>
            <a:endParaRPr sz="15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p>
            <a:pPr marL="294665" marR="0" lvl="0" indent="-281965" algn="l" rtl="0">
              <a:lnSpc>
                <a:spcPct val="125000"/>
              </a:lnSpc>
              <a:spcBef>
                <a:spcPts val="300"/>
              </a:spcBef>
              <a:spcAft>
                <a:spcPts val="0"/>
              </a:spcAft>
              <a:buClr>
                <a:srgbClr val="3F3F3F"/>
              </a:buClr>
              <a:buSzPts val="1500"/>
              <a:buFont typeface="Arial"/>
              <a:buChar char="•"/>
            </a:pPr>
            <a:r>
              <a:rPr lang="en-US" sz="15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Self-improvement </a:t>
            </a:r>
            <a:endParaRPr sz="15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p>
            <a:pPr marL="294665" marR="0" lvl="0" indent="-281965" algn="l" rtl="0">
              <a:lnSpc>
                <a:spcPct val="125000"/>
              </a:lnSpc>
              <a:spcBef>
                <a:spcPts val="300"/>
              </a:spcBef>
              <a:spcAft>
                <a:spcPts val="0"/>
              </a:spcAft>
              <a:buClr>
                <a:srgbClr val="3F3F3F"/>
              </a:buClr>
              <a:buSzPts val="1500"/>
              <a:buFont typeface="Arial"/>
              <a:buChar char="•"/>
            </a:pPr>
            <a:r>
              <a:rPr lang="en-US" sz="15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Convenience Services (Realtors</a:t>
            </a:r>
            <a:r>
              <a:rPr lang="en-US" sz="15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a:t>
            </a:r>
            <a:r>
              <a:rPr lang="en-US" sz="15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 plumbers, etc.)</a:t>
            </a:r>
            <a:endParaRPr sz="15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p:txBody>
      </p:sp>
      <p:pic>
        <p:nvPicPr>
          <p:cNvPr id="436" name="Google Shape;436;gf7c9646958_0_7">
            <a:hlinkClick r:id="rId4"/>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8614724" y="5372675"/>
            <a:ext cx="3860851" cy="1832275"/>
          </a:xfrm>
          <a:prstGeom prst="rect">
            <a:avLst/>
          </a:prstGeom>
          <a:noFill/>
          <a:ln>
            <a:noFill/>
          </a:ln>
        </p:spPr>
      </p:pic>
      <p:sp>
        <p:nvSpPr>
          <p:cNvPr id="13" name="Google Shape;369;p9">
            <a:extLst>
              <a:ext uri="{FF2B5EF4-FFF2-40B4-BE49-F238E27FC236}">
                <a16:creationId xmlns:a16="http://schemas.microsoft.com/office/drawing/2014/main" id="{C044C3AB-0008-4657-995A-57700BAB012A}"/>
              </a:ext>
            </a:extLst>
          </p:cNvPr>
          <p:cNvSpPr txBox="1"/>
          <p:nvPr/>
        </p:nvSpPr>
        <p:spPr>
          <a:xfrm>
            <a:off x="437345" y="7371940"/>
            <a:ext cx="12498000" cy="286200"/>
          </a:xfrm>
          <a:prstGeom prst="rect">
            <a:avLst/>
          </a:prstGeom>
          <a:noFill/>
          <a:ln>
            <a:noFill/>
          </a:ln>
        </p:spPr>
        <p:txBody>
          <a:bodyPr spcFirstLastPara="1" wrap="square" lIns="91425" tIns="27425" rIns="91425" bIns="27425" anchor="ctr" anchorCtr="0">
            <a:spAutoFit/>
          </a:bodyPr>
          <a:lstStyle/>
          <a:p>
            <a:pPr marL="0" marR="0" lvl="0" indent="0" algn="l" rtl="0">
              <a:lnSpc>
                <a:spcPct val="100000"/>
              </a:lnSpc>
              <a:spcBef>
                <a:spcPts val="0"/>
              </a:spcBef>
              <a:spcAft>
                <a:spcPts val="0"/>
              </a:spcAft>
              <a:buClr>
                <a:srgbClr val="000000"/>
              </a:buClr>
              <a:buSzPts val="1700"/>
              <a:buFont typeface="Arial"/>
              <a:buNone/>
            </a:pPr>
            <a:r>
              <a:rPr lang="en-US" sz="1500" b="0" i="1" u="none" strike="noStrike" cap="none" dirty="0">
                <a:solidFill>
                  <a:srgbClr val="262626"/>
                </a:solidFill>
                <a:latin typeface="Arial" panose="020B0604020202020204" pitchFamily="34" charset="0"/>
                <a:ea typeface="Helvetica Neue"/>
                <a:cs typeface="Arial" panose="020B0604020202020204" pitchFamily="34" charset="0"/>
                <a:sym typeface="Helvetica Neue"/>
              </a:rPr>
              <a:t>☞</a:t>
            </a:r>
            <a:r>
              <a:rPr lang="en-US" sz="1500" b="1" i="1" u="none" strike="noStrike" cap="none" dirty="0">
                <a:solidFill>
                  <a:srgbClr val="262626"/>
                </a:solidFill>
                <a:latin typeface="Arial" panose="020B0604020202020204" pitchFamily="34" charset="0"/>
                <a:ea typeface="Helvetica Neue"/>
                <a:cs typeface="Arial" panose="020B0604020202020204" pitchFamily="34" charset="0"/>
                <a:sym typeface="Helvetica Neue"/>
              </a:rPr>
              <a:t> </a:t>
            </a:r>
            <a:r>
              <a:rPr lang="en-US" sz="1500" b="1" i="1" u="none" strike="noStrike" cap="none" dirty="0">
                <a:solidFill>
                  <a:srgbClr val="3F3F3F"/>
                </a:solidFill>
                <a:latin typeface="Arial" panose="020B0604020202020204" pitchFamily="34" charset="0"/>
                <a:ea typeface="Helvetica Neue"/>
                <a:cs typeface="Arial" panose="020B0604020202020204" pitchFamily="34" charset="0"/>
                <a:sym typeface="Helvetica Neue"/>
              </a:rPr>
              <a:t>Natus offers programs and resources that can help with anxiety, depression or other issues related to your emotional well-being.</a:t>
            </a:r>
            <a:endParaRPr sz="15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279554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16"/>
          <p:cNvSpPr/>
          <p:nvPr/>
        </p:nvSpPr>
        <p:spPr>
          <a:xfrm>
            <a:off x="-1" y="7326642"/>
            <a:ext cx="13715999" cy="457200"/>
          </a:xfrm>
          <a:prstGeom prst="rect">
            <a:avLst/>
          </a:prstGeom>
          <a:solidFill>
            <a:srgbClr val="008189">
              <a:alpha val="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sp>
        <p:nvSpPr>
          <p:cNvPr id="481" name="Google Shape;481;p16"/>
          <p:cNvSpPr/>
          <p:nvPr/>
        </p:nvSpPr>
        <p:spPr>
          <a:xfrm>
            <a:off x="-2" y="-32356"/>
            <a:ext cx="13716000" cy="662940"/>
          </a:xfrm>
          <a:prstGeom prst="rect">
            <a:avLst/>
          </a:prstGeom>
          <a:gradFill>
            <a:gsLst>
              <a:gs pos="0">
                <a:srgbClr val="F5F7FC"/>
              </a:gs>
              <a:gs pos="100000">
                <a:srgbClr val="008189"/>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pic>
        <p:nvPicPr>
          <p:cNvPr id="482" name="Google Shape;482;p1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5160" y="179070"/>
            <a:ext cx="1206500" cy="295107"/>
          </a:xfrm>
          <a:prstGeom prst="rect">
            <a:avLst/>
          </a:prstGeom>
          <a:noFill/>
          <a:ln>
            <a:noFill/>
          </a:ln>
        </p:spPr>
      </p:pic>
      <p:sp>
        <p:nvSpPr>
          <p:cNvPr id="483" name="Google Shape;483;p16"/>
          <p:cNvSpPr txBox="1"/>
          <p:nvPr/>
        </p:nvSpPr>
        <p:spPr>
          <a:xfrm>
            <a:off x="12136437" y="8458333"/>
            <a:ext cx="1917851"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Open Enrollment 2023</a:t>
            </a:r>
            <a:endParaRPr sz="1200" b="1"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p:txBody>
      </p:sp>
      <p:sp>
        <p:nvSpPr>
          <p:cNvPr id="484" name="Google Shape;484;p16"/>
          <p:cNvSpPr txBox="1">
            <a:spLocks noGrp="1"/>
          </p:cNvSpPr>
          <p:nvPr>
            <p:ph type="title"/>
          </p:nvPr>
        </p:nvSpPr>
        <p:spPr>
          <a:xfrm>
            <a:off x="496571" y="683589"/>
            <a:ext cx="9577872" cy="70337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4000"/>
              <a:buFont typeface="Helvetica Neue"/>
              <a:buNone/>
            </a:pPr>
            <a:r>
              <a:rPr lang="en-US" sz="3500" b="1" dirty="0">
                <a:solidFill>
                  <a:srgbClr val="3F3F3F"/>
                </a:solidFill>
                <a:latin typeface="Arial" panose="020B0604020202020204" pitchFamily="34" charset="0"/>
                <a:ea typeface="Helvetica Neue"/>
                <a:cs typeface="Arial" panose="020B0604020202020204" pitchFamily="34" charset="0"/>
                <a:sym typeface="Helvetica Neue"/>
              </a:rPr>
              <a:t>Additional Mental Health Support</a:t>
            </a:r>
            <a:endParaRPr sz="3500" dirty="0"/>
          </a:p>
        </p:txBody>
      </p:sp>
      <p:sp>
        <p:nvSpPr>
          <p:cNvPr id="485" name="Google Shape;485;p16"/>
          <p:cNvSpPr txBox="1">
            <a:spLocks noGrp="1"/>
          </p:cNvSpPr>
          <p:nvPr>
            <p:ph type="sldNum" idx="12"/>
          </p:nvPr>
        </p:nvSpPr>
        <p:spPr>
          <a:xfrm>
            <a:off x="13095363" y="7370034"/>
            <a:ext cx="461295" cy="413808"/>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rgbClr val="3F3F3F"/>
                </a:solidFill>
                <a:latin typeface="Arial" panose="020B0604020202020204" pitchFamily="34" charset="0"/>
                <a:ea typeface="Helvetica Neue"/>
                <a:cs typeface="Arial" panose="020B0604020202020204" pitchFamily="34" charset="0"/>
                <a:sym typeface="Helvetica Neue"/>
              </a:rPr>
              <a:t>25</a:t>
            </a:fld>
            <a:endParaRPr sz="1200" dirty="0">
              <a:solidFill>
                <a:srgbClr val="3F3F3F"/>
              </a:solidFill>
              <a:latin typeface="Arial" panose="020B0604020202020204" pitchFamily="34" charset="0"/>
              <a:ea typeface="Helvetica Neue"/>
              <a:cs typeface="Arial" panose="020B0604020202020204" pitchFamily="34" charset="0"/>
              <a:sym typeface="Helvetica Neue"/>
            </a:endParaRPr>
          </a:p>
        </p:txBody>
      </p:sp>
      <p:sp>
        <p:nvSpPr>
          <p:cNvPr id="486" name="Google Shape;486;p16"/>
          <p:cNvSpPr/>
          <p:nvPr/>
        </p:nvSpPr>
        <p:spPr>
          <a:xfrm>
            <a:off x="485709" y="1269469"/>
            <a:ext cx="9755571" cy="2680822"/>
          </a:xfrm>
          <a:prstGeom prst="rect">
            <a:avLst/>
          </a:prstGeom>
          <a:noFill/>
          <a:ln>
            <a:noFill/>
          </a:ln>
        </p:spPr>
        <p:txBody>
          <a:bodyPr spcFirstLastPara="1" wrap="square" lIns="91425" tIns="45700" rIns="91425" bIns="45700" anchor="t" anchorCtr="0">
            <a:spAutoFit/>
          </a:bodyPr>
          <a:lstStyle/>
          <a:p>
            <a:pPr marL="0" marR="0" lvl="0" indent="0" algn="l" rtl="0">
              <a:lnSpc>
                <a:spcPct val="122222"/>
              </a:lnSpc>
              <a:spcBef>
                <a:spcPts val="0"/>
              </a:spcBef>
              <a:spcAft>
                <a:spcPts val="0"/>
              </a:spcAft>
              <a:buClr>
                <a:schemeClr val="dk1"/>
              </a:buClr>
              <a:buSzPts val="1400"/>
              <a:buFont typeface="Arial"/>
              <a:buNone/>
            </a:pPr>
            <a:r>
              <a:rPr lang="en-US" sz="17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If you exhaust the 10 virtual or in-person visits (per issue) with Resources for Living, you may </a:t>
            </a:r>
            <a:r>
              <a:rPr lang="en-US" sz="1700" b="1"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obtain additional care from your medical plan providers</a:t>
            </a:r>
            <a:r>
              <a:rPr lang="en-US" sz="17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 In some cases, your counselor will help you transition care with your medical provider </a:t>
            </a:r>
            <a:endParaRPr sz="1700" b="0" i="0" u="none" strike="noStrike" cap="none" dirty="0">
              <a:solidFill>
                <a:schemeClr val="dk1"/>
              </a:solidFill>
              <a:latin typeface="Arial"/>
              <a:ea typeface="Arial"/>
              <a:cs typeface="Arial"/>
              <a:sym typeface="Arial"/>
            </a:endParaRPr>
          </a:p>
          <a:p>
            <a:pPr marL="285750" marR="0" lvl="0" indent="-260350" algn="l" rtl="0">
              <a:lnSpc>
                <a:spcPct val="122222"/>
              </a:lnSpc>
              <a:spcBef>
                <a:spcPts val="0"/>
              </a:spcBef>
              <a:spcAft>
                <a:spcPts val="0"/>
              </a:spcAft>
              <a:buClr>
                <a:srgbClr val="3F3F3F"/>
              </a:buClr>
              <a:buSzPts val="1400"/>
              <a:buFont typeface="Arial"/>
              <a:buChar char="•"/>
            </a:pPr>
            <a:r>
              <a:rPr lang="en-US" sz="17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In-network providers charge lower, in-network fees</a:t>
            </a:r>
            <a:endParaRPr sz="1700" b="0" i="0" u="none" strike="noStrike" cap="none" dirty="0">
              <a:solidFill>
                <a:schemeClr val="dk1"/>
              </a:solidFill>
              <a:latin typeface="Arial"/>
              <a:ea typeface="Arial"/>
              <a:cs typeface="Arial"/>
              <a:sym typeface="Arial"/>
            </a:endParaRPr>
          </a:p>
          <a:p>
            <a:pPr marL="285750" marR="0" lvl="0" indent="-260350" algn="l" rtl="0">
              <a:lnSpc>
                <a:spcPct val="122222"/>
              </a:lnSpc>
              <a:spcBef>
                <a:spcPts val="0"/>
              </a:spcBef>
              <a:spcAft>
                <a:spcPts val="0"/>
              </a:spcAft>
              <a:buClr>
                <a:srgbClr val="3F3F3F"/>
              </a:buClr>
              <a:buSzPts val="1400"/>
              <a:buFont typeface="Arial"/>
              <a:buChar char="•"/>
            </a:pPr>
            <a:r>
              <a:rPr lang="en-US" sz="17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Out-of-network providers charge higher fees, and they may bill you for the amounts not covered by your medical carrier.</a:t>
            </a:r>
            <a:endParaRPr sz="1700" b="0" i="0" u="none" strike="noStrike" cap="none" dirty="0">
              <a:solidFill>
                <a:srgbClr val="000000"/>
              </a:solidFill>
              <a:latin typeface="Arial"/>
              <a:ea typeface="Arial"/>
              <a:cs typeface="Arial"/>
              <a:sym typeface="Arial"/>
            </a:endParaRPr>
          </a:p>
          <a:p>
            <a:pPr marL="285750" marR="0" lvl="0" indent="-171450" algn="l" rtl="0">
              <a:lnSpc>
                <a:spcPct val="122222"/>
              </a:lnSpc>
              <a:spcBef>
                <a:spcPts val="0"/>
              </a:spcBef>
              <a:spcAft>
                <a:spcPts val="0"/>
              </a:spcAft>
              <a:buClr>
                <a:srgbClr val="3F3F3F"/>
              </a:buClr>
              <a:buSzPts val="1400"/>
              <a:buFont typeface="Arial"/>
              <a:buNone/>
            </a:pPr>
            <a:endParaRPr sz="18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p>
            <a:pPr marL="0" marR="0" lvl="0" indent="0" algn="l" rtl="0">
              <a:lnSpc>
                <a:spcPct val="109200"/>
              </a:lnSpc>
              <a:spcBef>
                <a:spcPts val="0"/>
              </a:spcBef>
              <a:spcAft>
                <a:spcPts val="0"/>
              </a:spcAft>
              <a:buClr>
                <a:srgbClr val="000000"/>
              </a:buClr>
              <a:buSzPts val="1400"/>
              <a:buFont typeface="Arial"/>
              <a:buNone/>
            </a:pPr>
            <a:r>
              <a:rPr lang="en-US" sz="2000" b="1"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Mental health resources through your medical provider</a:t>
            </a:r>
            <a:r>
              <a:rPr lang="en-US" sz="20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a:t>
            </a:r>
            <a:endParaRPr sz="2000" b="0" i="0" u="none" strike="noStrike" cap="none" dirty="0">
              <a:solidFill>
                <a:srgbClr val="000000"/>
              </a:solidFill>
              <a:latin typeface="Arial"/>
              <a:ea typeface="Arial"/>
              <a:cs typeface="Arial"/>
              <a:sym typeface="Arial"/>
            </a:endParaRPr>
          </a:p>
        </p:txBody>
      </p:sp>
      <p:sp>
        <p:nvSpPr>
          <p:cNvPr id="487" name="Google Shape;487;p16"/>
          <p:cNvSpPr/>
          <p:nvPr/>
        </p:nvSpPr>
        <p:spPr>
          <a:xfrm>
            <a:off x="577150" y="4071775"/>
            <a:ext cx="2778300" cy="3203100"/>
          </a:xfrm>
          <a:prstGeom prst="roundRect">
            <a:avLst>
              <a:gd name="adj" fmla="val 741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22222"/>
              </a:lnSpc>
              <a:spcBef>
                <a:spcPts val="0"/>
              </a:spcBef>
              <a:spcAft>
                <a:spcPts val="0"/>
              </a:spcAft>
              <a:buClr>
                <a:srgbClr val="000000"/>
              </a:buClr>
              <a:buSzPts val="1600"/>
              <a:buFont typeface="Arial"/>
              <a:buNone/>
            </a:pPr>
            <a:endParaRPr sz="1600" b="0" i="0" u="none" strike="noStrike" cap="none" dirty="0">
              <a:solidFill>
                <a:srgbClr val="000000"/>
              </a:solidFill>
              <a:latin typeface="Arial"/>
              <a:ea typeface="Arial"/>
              <a:cs typeface="Arial"/>
              <a:sym typeface="Arial"/>
            </a:endParaRPr>
          </a:p>
        </p:txBody>
      </p:sp>
      <p:sp>
        <p:nvSpPr>
          <p:cNvPr id="488" name="Google Shape;488;p16"/>
          <p:cNvSpPr/>
          <p:nvPr/>
        </p:nvSpPr>
        <p:spPr>
          <a:xfrm>
            <a:off x="3841450" y="4079550"/>
            <a:ext cx="2778300" cy="3203100"/>
          </a:xfrm>
          <a:prstGeom prst="roundRect">
            <a:avLst>
              <a:gd name="adj" fmla="val 741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22222"/>
              </a:lnSpc>
              <a:spcBef>
                <a:spcPts val="0"/>
              </a:spcBef>
              <a:spcAft>
                <a:spcPts val="0"/>
              </a:spcAft>
              <a:buClr>
                <a:srgbClr val="000000"/>
              </a:buClr>
              <a:buSzPts val="1600"/>
              <a:buFont typeface="Arial"/>
              <a:buNone/>
            </a:pPr>
            <a:endParaRPr sz="1600" b="0" i="0" u="none" strike="noStrike" cap="none" dirty="0">
              <a:solidFill>
                <a:srgbClr val="000000"/>
              </a:solidFill>
              <a:latin typeface="Arial"/>
              <a:ea typeface="Arial"/>
              <a:cs typeface="Arial"/>
              <a:sym typeface="Arial"/>
            </a:endParaRPr>
          </a:p>
        </p:txBody>
      </p:sp>
      <p:sp>
        <p:nvSpPr>
          <p:cNvPr id="489" name="Google Shape;489;p16"/>
          <p:cNvSpPr/>
          <p:nvPr/>
        </p:nvSpPr>
        <p:spPr>
          <a:xfrm>
            <a:off x="7105725" y="4064000"/>
            <a:ext cx="2725200" cy="3203100"/>
          </a:xfrm>
          <a:prstGeom prst="roundRect">
            <a:avLst>
              <a:gd name="adj" fmla="val 741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22222"/>
              </a:lnSpc>
              <a:spcBef>
                <a:spcPts val="0"/>
              </a:spcBef>
              <a:spcAft>
                <a:spcPts val="0"/>
              </a:spcAft>
              <a:buClr>
                <a:srgbClr val="000000"/>
              </a:buClr>
              <a:buSzPts val="1600"/>
              <a:buFont typeface="Arial"/>
              <a:buNone/>
            </a:pPr>
            <a:endParaRPr sz="1600" b="0" i="0" u="none" strike="noStrike" cap="none" dirty="0">
              <a:solidFill>
                <a:srgbClr val="000000"/>
              </a:solidFill>
              <a:latin typeface="Arial"/>
              <a:ea typeface="Arial"/>
              <a:cs typeface="Arial"/>
              <a:sym typeface="Arial"/>
            </a:endParaRPr>
          </a:p>
        </p:txBody>
      </p:sp>
      <p:pic>
        <p:nvPicPr>
          <p:cNvPr id="491" name="Google Shape;491;p1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394966" y="4162304"/>
            <a:ext cx="1671250" cy="557595"/>
          </a:xfrm>
          <a:prstGeom prst="rect">
            <a:avLst/>
          </a:prstGeom>
          <a:noFill/>
          <a:ln>
            <a:noFill/>
          </a:ln>
        </p:spPr>
      </p:pic>
      <p:pic>
        <p:nvPicPr>
          <p:cNvPr id="492" name="Google Shape;492;p16"/>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792240" y="4144016"/>
            <a:ext cx="1606920" cy="557600"/>
          </a:xfrm>
          <a:prstGeom prst="rect">
            <a:avLst/>
          </a:prstGeom>
          <a:noFill/>
          <a:ln>
            <a:noFill/>
          </a:ln>
        </p:spPr>
      </p:pic>
      <p:sp>
        <p:nvSpPr>
          <p:cNvPr id="493" name="Google Shape;493;p16"/>
          <p:cNvSpPr/>
          <p:nvPr/>
        </p:nvSpPr>
        <p:spPr>
          <a:xfrm>
            <a:off x="577150" y="4640230"/>
            <a:ext cx="2970600" cy="2175600"/>
          </a:xfrm>
          <a:prstGeom prst="rect">
            <a:avLst/>
          </a:prstGeom>
          <a:noFill/>
          <a:ln>
            <a:noFill/>
          </a:ln>
        </p:spPr>
        <p:txBody>
          <a:bodyPr spcFirstLastPara="1" wrap="square" lIns="91425" tIns="45700" rIns="91425" bIns="45700" anchor="t" anchorCtr="0">
            <a:noAutofit/>
          </a:bodyPr>
          <a:lstStyle/>
          <a:p>
            <a:pPr marL="285750" marR="0" lvl="0" indent="-260350" algn="l" rtl="0">
              <a:lnSpc>
                <a:spcPct val="122222"/>
              </a:lnSpc>
              <a:spcBef>
                <a:spcPts val="0"/>
              </a:spcBef>
              <a:spcAft>
                <a:spcPts val="0"/>
              </a:spcAft>
              <a:buClr>
                <a:srgbClr val="3F3F3F"/>
              </a:buClr>
              <a:buSzPts val="1700"/>
              <a:buFont typeface="Arial"/>
              <a:buChar char="•"/>
            </a:pPr>
            <a:r>
              <a:rPr lang="en-US" sz="17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Virtual care through Teladoc </a:t>
            </a:r>
            <a:endParaRPr sz="17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p>
            <a:pPr marL="285750" marR="0" lvl="0" indent="-260350" algn="l" rtl="0">
              <a:lnSpc>
                <a:spcPct val="122222"/>
              </a:lnSpc>
              <a:spcBef>
                <a:spcPts val="0"/>
              </a:spcBef>
              <a:spcAft>
                <a:spcPts val="0"/>
              </a:spcAft>
              <a:buClr>
                <a:srgbClr val="3F3F3F"/>
              </a:buClr>
              <a:buSzPts val="1700"/>
              <a:buFont typeface="Arial"/>
              <a:buChar char="•"/>
            </a:pPr>
            <a:r>
              <a:rPr lang="en-US" sz="17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Behavioral health programs to fit your specific needs </a:t>
            </a:r>
            <a:endParaRPr sz="17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p>
            <a:pPr marL="285750" marR="0" lvl="0" indent="-260350" algn="l" rtl="0">
              <a:lnSpc>
                <a:spcPct val="122222"/>
              </a:lnSpc>
              <a:spcBef>
                <a:spcPts val="0"/>
              </a:spcBef>
              <a:spcAft>
                <a:spcPts val="0"/>
              </a:spcAft>
              <a:buClr>
                <a:srgbClr val="3F3F3F"/>
              </a:buClr>
              <a:buSzPts val="1400"/>
              <a:buFont typeface="Helvetica Neue"/>
              <a:buChar char="•"/>
            </a:pPr>
            <a:r>
              <a:rPr lang="en-US" sz="17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Condition management</a:t>
            </a:r>
            <a:endParaRPr sz="17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p>
            <a:pPr marL="285750" marR="0" lvl="0" indent="-260350" algn="l" rtl="0">
              <a:lnSpc>
                <a:spcPct val="122222"/>
              </a:lnSpc>
              <a:spcBef>
                <a:spcPts val="0"/>
              </a:spcBef>
              <a:spcAft>
                <a:spcPts val="0"/>
              </a:spcAft>
              <a:buClr>
                <a:srgbClr val="3F3F3F"/>
              </a:buClr>
              <a:buSzPts val="1400"/>
              <a:buFont typeface="Helvetica Neue"/>
              <a:buChar char="•"/>
            </a:pPr>
            <a:r>
              <a:rPr lang="en-US" sz="17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Member discounts</a:t>
            </a:r>
            <a:endParaRPr sz="17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p>
            <a:pPr marL="285750" marR="0" lvl="0" indent="-260350" algn="l" rtl="0">
              <a:lnSpc>
                <a:spcPct val="122222"/>
              </a:lnSpc>
              <a:spcBef>
                <a:spcPts val="0"/>
              </a:spcBef>
              <a:spcAft>
                <a:spcPts val="0"/>
              </a:spcAft>
              <a:buClr>
                <a:srgbClr val="3F3F3F"/>
              </a:buClr>
              <a:buSzPts val="1400"/>
              <a:buFont typeface="Helvetica Neue"/>
              <a:buChar char="•"/>
            </a:pPr>
            <a:r>
              <a:rPr lang="en-US" sz="17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Robust online portal </a:t>
            </a:r>
            <a:endParaRPr sz="17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p:txBody>
      </p:sp>
      <p:sp>
        <p:nvSpPr>
          <p:cNvPr id="494" name="Google Shape;494;p16"/>
          <p:cNvSpPr/>
          <p:nvPr/>
        </p:nvSpPr>
        <p:spPr>
          <a:xfrm>
            <a:off x="3841441" y="4786534"/>
            <a:ext cx="2614200" cy="2355000"/>
          </a:xfrm>
          <a:prstGeom prst="rect">
            <a:avLst/>
          </a:prstGeom>
          <a:noFill/>
          <a:ln>
            <a:noFill/>
          </a:ln>
        </p:spPr>
        <p:txBody>
          <a:bodyPr spcFirstLastPara="1" wrap="square" lIns="91425" tIns="45700" rIns="91425" bIns="45700" anchor="t" anchorCtr="0">
            <a:noAutofit/>
          </a:bodyPr>
          <a:lstStyle/>
          <a:p>
            <a:pPr marL="285750" marR="0" lvl="0" indent="-260350" algn="l" rtl="0">
              <a:lnSpc>
                <a:spcPct val="122222"/>
              </a:lnSpc>
              <a:spcBef>
                <a:spcPts val="0"/>
              </a:spcBef>
              <a:spcAft>
                <a:spcPts val="0"/>
              </a:spcAft>
              <a:buClr>
                <a:srgbClr val="3F3F3F"/>
              </a:buClr>
              <a:buSzPts val="1700"/>
              <a:buFont typeface="Arial"/>
              <a:buChar char="•"/>
            </a:pPr>
            <a:r>
              <a:rPr lang="en-US" sz="17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Virtual care</a:t>
            </a:r>
            <a:endParaRPr sz="17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p>
            <a:pPr marL="285750" marR="0" lvl="0" indent="-260350" algn="l" rtl="0">
              <a:lnSpc>
                <a:spcPct val="122222"/>
              </a:lnSpc>
              <a:spcBef>
                <a:spcPts val="0"/>
              </a:spcBef>
              <a:spcAft>
                <a:spcPts val="0"/>
              </a:spcAft>
              <a:buClr>
                <a:srgbClr val="3F3F3F"/>
              </a:buClr>
              <a:buSzPts val="1700"/>
              <a:buFont typeface="Arial"/>
              <a:buChar char="•"/>
            </a:pPr>
            <a:r>
              <a:rPr lang="en-US" sz="17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Behavioral health with case management  </a:t>
            </a:r>
            <a:endParaRPr sz="17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p>
            <a:pPr marL="285750" marR="0" lvl="0" indent="-260350" algn="l" rtl="0">
              <a:lnSpc>
                <a:spcPct val="122222"/>
              </a:lnSpc>
              <a:spcBef>
                <a:spcPts val="0"/>
              </a:spcBef>
              <a:spcAft>
                <a:spcPts val="0"/>
              </a:spcAft>
              <a:buClr>
                <a:srgbClr val="3F3F3F"/>
              </a:buClr>
              <a:buSzPts val="1400"/>
              <a:buFont typeface="Helvetica Neue"/>
              <a:buChar char="•"/>
            </a:pPr>
            <a:r>
              <a:rPr lang="en-US" sz="17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WebMD wellness portal</a:t>
            </a:r>
            <a:endParaRPr sz="17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p>
            <a:pPr marL="285750" marR="0" lvl="0" indent="-260350" algn="l" rtl="0">
              <a:lnSpc>
                <a:spcPct val="122222"/>
              </a:lnSpc>
              <a:spcBef>
                <a:spcPts val="0"/>
              </a:spcBef>
              <a:spcAft>
                <a:spcPts val="0"/>
              </a:spcAft>
              <a:buClr>
                <a:srgbClr val="3F3F3F"/>
              </a:buClr>
              <a:buSzPts val="1400"/>
              <a:buFont typeface="Helvetica Neue"/>
              <a:buChar char="•"/>
            </a:pPr>
            <a:r>
              <a:rPr lang="en-US" sz="17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Living Healthy wellness program</a:t>
            </a:r>
            <a:endParaRPr sz="17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p:txBody>
      </p:sp>
      <p:sp>
        <p:nvSpPr>
          <p:cNvPr id="495" name="Google Shape;495;p16"/>
          <p:cNvSpPr/>
          <p:nvPr/>
        </p:nvSpPr>
        <p:spPr>
          <a:xfrm>
            <a:off x="7105732" y="4802084"/>
            <a:ext cx="2778300" cy="1951800"/>
          </a:xfrm>
          <a:prstGeom prst="rect">
            <a:avLst/>
          </a:prstGeom>
          <a:noFill/>
          <a:ln>
            <a:noFill/>
          </a:ln>
        </p:spPr>
        <p:txBody>
          <a:bodyPr spcFirstLastPara="1" wrap="square" lIns="91425" tIns="45700" rIns="91425" bIns="45700" anchor="t" anchorCtr="0">
            <a:noAutofit/>
          </a:bodyPr>
          <a:lstStyle/>
          <a:p>
            <a:pPr marL="285750" marR="0" lvl="0" indent="-260350" algn="l" rtl="0">
              <a:lnSpc>
                <a:spcPct val="122222"/>
              </a:lnSpc>
              <a:spcBef>
                <a:spcPts val="0"/>
              </a:spcBef>
              <a:spcAft>
                <a:spcPts val="0"/>
              </a:spcAft>
              <a:buClr>
                <a:srgbClr val="3F3F3F"/>
              </a:buClr>
              <a:buSzPts val="1700"/>
              <a:buFont typeface="Arial"/>
              <a:buChar char="•"/>
            </a:pPr>
            <a:r>
              <a:rPr lang="en-US" sz="17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Virtual care</a:t>
            </a:r>
            <a:endParaRPr sz="17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p>
            <a:pPr marL="285750" marR="0" lvl="0" indent="-260350" algn="l" rtl="0">
              <a:lnSpc>
                <a:spcPct val="122222"/>
              </a:lnSpc>
              <a:spcBef>
                <a:spcPts val="0"/>
              </a:spcBef>
              <a:spcAft>
                <a:spcPts val="0"/>
              </a:spcAft>
              <a:buClr>
                <a:srgbClr val="3F3F3F"/>
              </a:buClr>
              <a:buSzPts val="1700"/>
              <a:buFont typeface="Arial"/>
              <a:buChar char="•"/>
            </a:pPr>
            <a:r>
              <a:rPr lang="en-US" sz="17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Behavioral health coaching </a:t>
            </a:r>
            <a:endParaRPr sz="17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p>
            <a:pPr marL="285750" marR="0" lvl="0" indent="-260350" algn="l" rtl="0">
              <a:lnSpc>
                <a:spcPct val="122222"/>
              </a:lnSpc>
              <a:spcBef>
                <a:spcPts val="0"/>
              </a:spcBef>
              <a:spcAft>
                <a:spcPts val="0"/>
              </a:spcAft>
              <a:buClr>
                <a:srgbClr val="3F3F3F"/>
              </a:buClr>
              <a:buSzPts val="1400"/>
              <a:buFont typeface="Helvetica Neue"/>
              <a:buChar char="•"/>
            </a:pPr>
            <a:r>
              <a:rPr lang="en-US" sz="17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Healthy Lifestyle and wellness coaching </a:t>
            </a:r>
            <a:endParaRPr sz="17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p>
            <a:pPr marL="285750" marR="0" lvl="0" indent="-260350" algn="l" rtl="0">
              <a:lnSpc>
                <a:spcPct val="122222"/>
              </a:lnSpc>
              <a:spcBef>
                <a:spcPts val="0"/>
              </a:spcBef>
              <a:spcAft>
                <a:spcPts val="0"/>
              </a:spcAft>
              <a:buClr>
                <a:srgbClr val="3F3F3F"/>
              </a:buClr>
              <a:buSzPts val="1400"/>
              <a:buFont typeface="Helvetica Neue"/>
              <a:buChar char="•"/>
            </a:pPr>
            <a:r>
              <a:rPr lang="en-US" sz="17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Member discounts</a:t>
            </a:r>
            <a:endParaRPr sz="17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p>
            <a:pPr marL="285750" marR="0" lvl="0" indent="-260350" algn="l" rtl="0">
              <a:lnSpc>
                <a:spcPct val="122222"/>
              </a:lnSpc>
              <a:spcBef>
                <a:spcPts val="0"/>
              </a:spcBef>
              <a:spcAft>
                <a:spcPts val="0"/>
              </a:spcAft>
              <a:buClr>
                <a:srgbClr val="3F3F3F"/>
              </a:buClr>
              <a:buSzPts val="1400"/>
              <a:buFont typeface="Helvetica Neue"/>
              <a:buChar char="•"/>
            </a:pPr>
            <a:r>
              <a:rPr lang="en-US" sz="17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Robust online portal</a:t>
            </a:r>
            <a:endParaRPr sz="17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p:txBody>
      </p:sp>
      <p:pic>
        <p:nvPicPr>
          <p:cNvPr id="496" name="Google Shape;496;p16"/>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0750175" y="630575"/>
            <a:ext cx="2965827" cy="6696075"/>
          </a:xfrm>
          <a:prstGeom prst="rect">
            <a:avLst/>
          </a:prstGeom>
          <a:noFill/>
          <a:ln>
            <a:noFill/>
          </a:ln>
        </p:spPr>
      </p:pic>
      <p:pic>
        <p:nvPicPr>
          <p:cNvPr id="2" name="Picture 1" descr="A blue and white logo&#10;&#10;Description automatically generated">
            <a:extLst>
              <a:ext uri="{FF2B5EF4-FFF2-40B4-BE49-F238E27FC236}">
                <a16:creationId xmlns:a16="http://schemas.microsoft.com/office/drawing/2014/main" id="{0C88F0D9-6A95-25F1-53AD-FE18A666A0A8}"/>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27787" y="4189566"/>
            <a:ext cx="2075606" cy="40553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6"/>
          <p:cNvSpPr/>
          <p:nvPr/>
        </p:nvSpPr>
        <p:spPr>
          <a:xfrm>
            <a:off x="-1" y="7326642"/>
            <a:ext cx="13715999" cy="457200"/>
          </a:xfrm>
          <a:prstGeom prst="rect">
            <a:avLst/>
          </a:prstGeom>
          <a:solidFill>
            <a:srgbClr val="008189">
              <a:alpha val="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sp>
        <p:nvSpPr>
          <p:cNvPr id="324" name="Google Shape;324;p6"/>
          <p:cNvSpPr/>
          <p:nvPr/>
        </p:nvSpPr>
        <p:spPr>
          <a:xfrm>
            <a:off x="-2" y="-32356"/>
            <a:ext cx="13716000" cy="662940"/>
          </a:xfrm>
          <a:prstGeom prst="rect">
            <a:avLst/>
          </a:prstGeom>
          <a:gradFill>
            <a:gsLst>
              <a:gs pos="0">
                <a:srgbClr val="F5F7FC"/>
              </a:gs>
              <a:gs pos="100000">
                <a:srgbClr val="008189"/>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pic>
        <p:nvPicPr>
          <p:cNvPr id="325" name="Google Shape;325;p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5160" y="179070"/>
            <a:ext cx="1206500" cy="295107"/>
          </a:xfrm>
          <a:prstGeom prst="rect">
            <a:avLst/>
          </a:prstGeom>
          <a:noFill/>
          <a:ln>
            <a:noFill/>
          </a:ln>
        </p:spPr>
      </p:pic>
      <p:sp>
        <p:nvSpPr>
          <p:cNvPr id="326" name="Google Shape;326;p6"/>
          <p:cNvSpPr txBox="1"/>
          <p:nvPr/>
        </p:nvSpPr>
        <p:spPr>
          <a:xfrm>
            <a:off x="12136437" y="8458333"/>
            <a:ext cx="1917851"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Open Enrollment 2023</a:t>
            </a:r>
            <a:endParaRPr sz="1200" b="1"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p:txBody>
      </p:sp>
      <p:sp>
        <p:nvSpPr>
          <p:cNvPr id="327" name="Google Shape;327;p6"/>
          <p:cNvSpPr txBox="1">
            <a:spLocks noGrp="1"/>
          </p:cNvSpPr>
          <p:nvPr>
            <p:ph type="title"/>
          </p:nvPr>
        </p:nvSpPr>
        <p:spPr>
          <a:xfrm>
            <a:off x="497677" y="851097"/>
            <a:ext cx="10564157" cy="781115"/>
          </a:xfrm>
          <a:prstGeom prst="rect">
            <a:avLst/>
          </a:prstGeom>
          <a:noFill/>
          <a:ln>
            <a:noFill/>
          </a:ln>
        </p:spPr>
        <p:txBody>
          <a:bodyPr spcFirstLastPara="1" wrap="square" lIns="91425" tIns="45700" rIns="91425" bIns="45700" anchor="ctr" anchorCtr="0">
            <a:noAutofit/>
          </a:bodyPr>
          <a:lstStyle/>
          <a:p>
            <a:pPr marL="12700" marR="431165">
              <a:lnSpc>
                <a:spcPct val="100000"/>
              </a:lnSpc>
              <a:spcBef>
                <a:spcPts val="100"/>
              </a:spcBef>
            </a:pPr>
            <a:r>
              <a:rPr lang="en-US" sz="3500" b="1" dirty="0">
                <a:solidFill>
                  <a:srgbClr val="3F3F3F"/>
                </a:solidFill>
                <a:latin typeface="Arial" panose="020B0604020202020204" pitchFamily="34" charset="0"/>
                <a:cs typeface="Arial" panose="020B0604020202020204" pitchFamily="34" charset="0"/>
              </a:rPr>
              <a:t>Aetna Dental - DMO and PPO Dental Plans</a:t>
            </a:r>
          </a:p>
        </p:txBody>
      </p:sp>
      <p:sp>
        <p:nvSpPr>
          <p:cNvPr id="328" name="Google Shape;328;p6"/>
          <p:cNvSpPr txBox="1">
            <a:spLocks noGrp="1"/>
          </p:cNvSpPr>
          <p:nvPr>
            <p:ph type="sldNum" idx="12"/>
          </p:nvPr>
        </p:nvSpPr>
        <p:spPr>
          <a:xfrm>
            <a:off x="13095363" y="7370034"/>
            <a:ext cx="461295" cy="413808"/>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rgbClr val="3F3F3F"/>
                </a:solidFill>
                <a:latin typeface="Arial" panose="020B0604020202020204" pitchFamily="34" charset="0"/>
                <a:ea typeface="Helvetica Neue"/>
                <a:cs typeface="Arial" panose="020B0604020202020204" pitchFamily="34" charset="0"/>
                <a:sym typeface="Helvetica Neue"/>
              </a:rPr>
              <a:t>26</a:t>
            </a:fld>
            <a:endParaRPr sz="1200" dirty="0">
              <a:solidFill>
                <a:srgbClr val="3F3F3F"/>
              </a:solidFill>
              <a:latin typeface="Arial" panose="020B0604020202020204" pitchFamily="34" charset="0"/>
              <a:ea typeface="Helvetica Neue"/>
              <a:cs typeface="Arial" panose="020B0604020202020204" pitchFamily="34" charset="0"/>
              <a:sym typeface="Helvetica Neue"/>
            </a:endParaRPr>
          </a:p>
        </p:txBody>
      </p:sp>
      <p:graphicFrame>
        <p:nvGraphicFramePr>
          <p:cNvPr id="9" name="Table 13">
            <a:extLst>
              <a:ext uri="{FF2B5EF4-FFF2-40B4-BE49-F238E27FC236}">
                <a16:creationId xmlns:a16="http://schemas.microsoft.com/office/drawing/2014/main" id="{B63390FA-252F-46FB-9D3E-80FF96F6D4EE}"/>
              </a:ext>
            </a:extLst>
          </p:cNvPr>
          <p:cNvGraphicFramePr>
            <a:graphicFrameLocks noGrp="1"/>
          </p:cNvGraphicFramePr>
          <p:nvPr>
            <p:extLst>
              <p:ext uri="{D42A27DB-BD31-4B8C-83A1-F6EECF244321}">
                <p14:modId xmlns:p14="http://schemas.microsoft.com/office/powerpoint/2010/main" val="4216305938"/>
              </p:ext>
            </p:extLst>
          </p:nvPr>
        </p:nvGraphicFramePr>
        <p:xfrm>
          <a:off x="497678" y="1875099"/>
          <a:ext cx="7143447" cy="5139160"/>
        </p:xfrm>
        <a:graphic>
          <a:graphicData uri="http://schemas.openxmlformats.org/drawingml/2006/table">
            <a:tbl>
              <a:tblPr firstRow="1" bandRow="1">
                <a:tableStyleId>{5C22544A-7EE6-4342-B048-85BDC9FD1C3A}</a:tableStyleId>
              </a:tblPr>
              <a:tblGrid>
                <a:gridCol w="2985727">
                  <a:extLst>
                    <a:ext uri="{9D8B030D-6E8A-4147-A177-3AD203B41FA5}">
                      <a16:colId xmlns:a16="http://schemas.microsoft.com/office/drawing/2014/main" val="2705237503"/>
                    </a:ext>
                  </a:extLst>
                </a:gridCol>
                <a:gridCol w="2078860">
                  <a:extLst>
                    <a:ext uri="{9D8B030D-6E8A-4147-A177-3AD203B41FA5}">
                      <a16:colId xmlns:a16="http://schemas.microsoft.com/office/drawing/2014/main" val="2695090120"/>
                    </a:ext>
                  </a:extLst>
                </a:gridCol>
                <a:gridCol w="2078860">
                  <a:extLst>
                    <a:ext uri="{9D8B030D-6E8A-4147-A177-3AD203B41FA5}">
                      <a16:colId xmlns:a16="http://schemas.microsoft.com/office/drawing/2014/main" val="3677640394"/>
                    </a:ext>
                  </a:extLst>
                </a:gridCol>
              </a:tblGrid>
              <a:tr h="380157">
                <a:tc>
                  <a:txBody>
                    <a:bodyPr/>
                    <a:lstStyle/>
                    <a:p>
                      <a:endParaRPr lang="en-US" sz="1200" dirty="0"/>
                    </a:p>
                  </a:txBody>
                  <a:tcPr>
                    <a:lnL w="12700" cap="flat" cmpd="sng" algn="ctr">
                      <a:solidFill>
                        <a:schemeClr val="bg1"/>
                      </a:solidFill>
                      <a:prstDash val="solid"/>
                      <a:round/>
                      <a:headEnd type="none" w="med" len="med"/>
                      <a:tailEnd type="none" w="med" len="med"/>
                    </a:lnL>
                    <a:lnR w="12700" cap="flat" cmpd="sng" algn="ctr">
                      <a:solidFill>
                        <a:srgbClr val="008C9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8C9A"/>
                      </a:solidFill>
                      <a:prstDash val="solid"/>
                      <a:round/>
                      <a:headEnd type="none" w="med" len="med"/>
                      <a:tailEnd type="none" w="med" len="med"/>
                    </a:lnB>
                    <a:noFill/>
                  </a:tcPr>
                </a:tc>
                <a:tc>
                  <a:txBody>
                    <a:bodyPr/>
                    <a:lstStyle/>
                    <a:p>
                      <a:pPr algn="ctr"/>
                      <a:r>
                        <a:rPr lang="en-US" sz="1200" dirty="0"/>
                        <a:t>DMO</a:t>
                      </a:r>
                    </a:p>
                  </a:txBody>
                  <a:tcPr anchor="ctr">
                    <a:lnL w="12700" cap="flat" cmpd="sng" algn="ctr">
                      <a:solidFill>
                        <a:srgbClr val="008C9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8C9A"/>
                      </a:solidFill>
                      <a:prstDash val="solid"/>
                      <a:round/>
                      <a:headEnd type="none" w="med" len="med"/>
                      <a:tailEnd type="none" w="med" len="med"/>
                    </a:lnT>
                    <a:lnB w="12700" cap="flat" cmpd="sng" algn="ctr">
                      <a:solidFill>
                        <a:srgbClr val="008C9A"/>
                      </a:solidFill>
                      <a:prstDash val="solid"/>
                      <a:round/>
                      <a:headEnd type="none" w="med" len="med"/>
                      <a:tailEnd type="none" w="med" len="med"/>
                    </a:lnB>
                    <a:solidFill>
                      <a:srgbClr val="008C9A"/>
                    </a:solidFill>
                  </a:tcPr>
                </a:tc>
                <a:tc>
                  <a:txBody>
                    <a:bodyPr/>
                    <a:lstStyle/>
                    <a:p>
                      <a:pPr algn="ctr"/>
                      <a:r>
                        <a:rPr lang="en-US" sz="1200" dirty="0"/>
                        <a:t>PPO</a:t>
                      </a:r>
                    </a:p>
                  </a:txBody>
                  <a:tcPr anchor="ctr">
                    <a:lnL w="12700" cap="flat" cmpd="sng" algn="ctr">
                      <a:solidFill>
                        <a:schemeClr val="bg1"/>
                      </a:solidFill>
                      <a:prstDash val="solid"/>
                      <a:round/>
                      <a:headEnd type="none" w="med" len="med"/>
                      <a:tailEnd type="none" w="med" len="med"/>
                    </a:lnL>
                    <a:lnR w="12700" cap="flat" cmpd="sng" algn="ctr">
                      <a:solidFill>
                        <a:srgbClr val="008C9A"/>
                      </a:solidFill>
                      <a:prstDash val="solid"/>
                      <a:round/>
                      <a:headEnd type="none" w="med" len="med"/>
                      <a:tailEnd type="none" w="med" len="med"/>
                    </a:lnR>
                    <a:lnT w="12700" cap="flat" cmpd="sng" algn="ctr">
                      <a:solidFill>
                        <a:srgbClr val="008C9A"/>
                      </a:solidFill>
                      <a:prstDash val="solid"/>
                      <a:round/>
                      <a:headEnd type="none" w="med" len="med"/>
                      <a:tailEnd type="none" w="med" len="med"/>
                    </a:lnT>
                    <a:lnB w="12700" cap="flat" cmpd="sng" algn="ctr">
                      <a:solidFill>
                        <a:srgbClr val="008C9A"/>
                      </a:solidFill>
                      <a:prstDash val="solid"/>
                      <a:round/>
                      <a:headEnd type="none" w="med" len="med"/>
                      <a:tailEnd type="none" w="med" len="med"/>
                    </a:lnB>
                    <a:solidFill>
                      <a:srgbClr val="008C9A"/>
                    </a:solidFill>
                  </a:tcPr>
                </a:tc>
                <a:extLst>
                  <a:ext uri="{0D108BD9-81ED-4DB2-BD59-A6C34878D82A}">
                    <a16:rowId xmlns:a16="http://schemas.microsoft.com/office/drawing/2014/main" val="299008663"/>
                  </a:ext>
                </a:extLst>
              </a:tr>
              <a:tr h="1210871">
                <a:tc>
                  <a:txBody>
                    <a:bodyPr/>
                    <a:lstStyle/>
                    <a:p>
                      <a:pPr marL="50165" marR="981710">
                        <a:lnSpc>
                          <a:spcPct val="100000"/>
                        </a:lnSpc>
                        <a:spcBef>
                          <a:spcPts val="175"/>
                        </a:spcBef>
                      </a:pPr>
                      <a:r>
                        <a:rPr lang="en-US" sz="1200" dirty="0">
                          <a:latin typeface="+mn-lt"/>
                          <a:cs typeface="Calibri"/>
                        </a:rPr>
                        <a:t>Annual Deductible (Waived for preventive)</a:t>
                      </a:r>
                    </a:p>
                    <a:p>
                      <a:pPr marL="50165" marR="981710">
                        <a:lnSpc>
                          <a:spcPct val="100000"/>
                        </a:lnSpc>
                        <a:spcBef>
                          <a:spcPts val="175"/>
                        </a:spcBef>
                      </a:pPr>
                      <a:r>
                        <a:rPr lang="en-US" sz="1200" dirty="0">
                          <a:latin typeface="+mn-lt"/>
                          <a:cs typeface="Calibri"/>
                        </a:rPr>
                        <a:t>Individual</a:t>
                      </a:r>
                    </a:p>
                    <a:p>
                      <a:pPr marL="50165" marR="981710">
                        <a:lnSpc>
                          <a:spcPct val="100000"/>
                        </a:lnSpc>
                        <a:spcBef>
                          <a:spcPts val="175"/>
                        </a:spcBef>
                      </a:pPr>
                      <a:r>
                        <a:rPr lang="en-US" sz="1200" dirty="0">
                          <a:latin typeface="+mn-lt"/>
                          <a:cs typeface="Calibri"/>
                        </a:rPr>
                        <a:t>Family</a:t>
                      </a:r>
                    </a:p>
                  </a:txBody>
                  <a:tcPr>
                    <a:lnL w="12700" cap="flat" cmpd="sng" algn="ctr">
                      <a:solidFill>
                        <a:srgbClr val="008C9A"/>
                      </a:solidFill>
                      <a:prstDash val="solid"/>
                      <a:round/>
                      <a:headEnd type="none" w="med" len="med"/>
                      <a:tailEnd type="none" w="med" len="med"/>
                    </a:lnL>
                    <a:lnR w="12700" cap="flat" cmpd="sng" algn="ctr">
                      <a:solidFill>
                        <a:srgbClr val="008C9A"/>
                      </a:solidFill>
                      <a:prstDash val="solid"/>
                      <a:round/>
                      <a:headEnd type="none" w="med" len="med"/>
                      <a:tailEnd type="none" w="med" len="med"/>
                    </a:lnR>
                    <a:lnT w="12700" cap="flat" cmpd="sng" algn="ctr">
                      <a:solidFill>
                        <a:srgbClr val="008C9A"/>
                      </a:solidFill>
                      <a:prstDash val="solid"/>
                      <a:round/>
                      <a:headEnd type="none" w="med" len="med"/>
                      <a:tailEnd type="none" w="med" len="med"/>
                    </a:lnT>
                    <a:lnB w="12700" cap="flat" cmpd="sng" algn="ctr">
                      <a:solidFill>
                        <a:srgbClr val="008C9A"/>
                      </a:solidFill>
                      <a:prstDash val="solid"/>
                      <a:round/>
                      <a:headEnd type="none" w="med" len="med"/>
                      <a:tailEnd type="none" w="med" len="med"/>
                    </a:lnB>
                    <a:noFill/>
                  </a:tcPr>
                </a:tc>
                <a:tc>
                  <a:txBody>
                    <a:bodyPr/>
                    <a:lstStyle/>
                    <a:p>
                      <a:pPr algn="ctr"/>
                      <a:r>
                        <a:rPr lang="en-US" sz="1200" dirty="0"/>
                        <a:t>N/A</a:t>
                      </a:r>
                    </a:p>
                    <a:p>
                      <a:pPr algn="ctr"/>
                      <a:endParaRPr lang="en-US" sz="1200" dirty="0"/>
                    </a:p>
                    <a:p>
                      <a:pPr algn="ctr"/>
                      <a:r>
                        <a:rPr lang="en-US" sz="1200" dirty="0"/>
                        <a:t>None</a:t>
                      </a:r>
                    </a:p>
                    <a:p>
                      <a:pPr algn="ctr"/>
                      <a:r>
                        <a:rPr lang="en-US" sz="1200" dirty="0"/>
                        <a:t>None</a:t>
                      </a:r>
                    </a:p>
                  </a:txBody>
                  <a:tcPr anchor="b">
                    <a:lnL w="12700" cap="flat" cmpd="sng" algn="ctr">
                      <a:solidFill>
                        <a:srgbClr val="008C9A"/>
                      </a:solidFill>
                      <a:prstDash val="solid"/>
                      <a:round/>
                      <a:headEnd type="none" w="med" len="med"/>
                      <a:tailEnd type="none" w="med" len="med"/>
                    </a:lnL>
                    <a:lnR w="12700" cap="flat" cmpd="sng" algn="ctr">
                      <a:solidFill>
                        <a:srgbClr val="008C9A"/>
                      </a:solidFill>
                      <a:prstDash val="solid"/>
                      <a:round/>
                      <a:headEnd type="none" w="med" len="med"/>
                      <a:tailEnd type="none" w="med" len="med"/>
                    </a:lnR>
                    <a:lnT w="12700" cap="flat" cmpd="sng" algn="ctr">
                      <a:solidFill>
                        <a:srgbClr val="008C9A"/>
                      </a:solidFill>
                      <a:prstDash val="solid"/>
                      <a:round/>
                      <a:headEnd type="none" w="med" len="med"/>
                      <a:tailEnd type="none" w="med" len="med"/>
                    </a:lnT>
                    <a:lnB w="12700" cap="flat" cmpd="sng" algn="ctr">
                      <a:solidFill>
                        <a:srgbClr val="008C9A"/>
                      </a:solidFill>
                      <a:prstDash val="solid"/>
                      <a:round/>
                      <a:headEnd type="none" w="med" len="med"/>
                      <a:tailEnd type="none" w="med" len="med"/>
                    </a:lnB>
                    <a:noFill/>
                  </a:tcPr>
                </a:tc>
                <a:tc>
                  <a:txBody>
                    <a:bodyPr/>
                    <a:lstStyle/>
                    <a:p>
                      <a:pPr algn="ctr"/>
                      <a:r>
                        <a:rPr lang="en-US" sz="1200" dirty="0"/>
                        <a:t>Yes</a:t>
                      </a:r>
                    </a:p>
                    <a:p>
                      <a:pPr algn="ctr"/>
                      <a:endParaRPr lang="en-US" sz="1200" dirty="0"/>
                    </a:p>
                    <a:p>
                      <a:pPr algn="ctr"/>
                      <a:r>
                        <a:rPr lang="en-US" sz="1200" dirty="0"/>
                        <a:t>$50</a:t>
                      </a:r>
                    </a:p>
                    <a:p>
                      <a:pPr algn="ctr"/>
                      <a:r>
                        <a:rPr lang="en-US" sz="1200" dirty="0"/>
                        <a:t>$150</a:t>
                      </a:r>
                    </a:p>
                  </a:txBody>
                  <a:tcPr anchor="b">
                    <a:lnL w="12700" cap="flat" cmpd="sng" algn="ctr">
                      <a:solidFill>
                        <a:srgbClr val="008C9A"/>
                      </a:solidFill>
                      <a:prstDash val="solid"/>
                      <a:round/>
                      <a:headEnd type="none" w="med" len="med"/>
                      <a:tailEnd type="none" w="med" len="med"/>
                    </a:lnL>
                    <a:lnR w="12700" cap="flat" cmpd="sng" algn="ctr">
                      <a:solidFill>
                        <a:srgbClr val="008C9A"/>
                      </a:solidFill>
                      <a:prstDash val="solid"/>
                      <a:round/>
                      <a:headEnd type="none" w="med" len="med"/>
                      <a:tailEnd type="none" w="med" len="med"/>
                    </a:lnR>
                    <a:lnT w="12700" cap="flat" cmpd="sng" algn="ctr">
                      <a:solidFill>
                        <a:srgbClr val="008C9A"/>
                      </a:solidFill>
                      <a:prstDash val="solid"/>
                      <a:round/>
                      <a:headEnd type="none" w="med" len="med"/>
                      <a:tailEnd type="none" w="med" len="med"/>
                    </a:lnT>
                    <a:lnB w="12700" cap="flat" cmpd="sng" algn="ctr">
                      <a:solidFill>
                        <a:srgbClr val="008C9A"/>
                      </a:solidFill>
                      <a:prstDash val="solid"/>
                      <a:round/>
                      <a:headEnd type="none" w="med" len="med"/>
                      <a:tailEnd type="none" w="med" len="med"/>
                    </a:lnB>
                    <a:noFill/>
                  </a:tcPr>
                </a:tc>
                <a:extLst>
                  <a:ext uri="{0D108BD9-81ED-4DB2-BD59-A6C34878D82A}">
                    <a16:rowId xmlns:a16="http://schemas.microsoft.com/office/drawing/2014/main" val="3450825201"/>
                  </a:ext>
                </a:extLst>
              </a:tr>
              <a:tr h="633595">
                <a:tc>
                  <a:txBody>
                    <a:bodyPr/>
                    <a:lstStyle/>
                    <a:p>
                      <a:pPr marL="50800">
                        <a:lnSpc>
                          <a:spcPct val="100000"/>
                        </a:lnSpc>
                        <a:spcBef>
                          <a:spcPts val="175"/>
                        </a:spcBef>
                      </a:pPr>
                      <a:r>
                        <a:rPr lang="en-US" sz="1200" spc="15" dirty="0">
                          <a:latin typeface="+mn-lt"/>
                          <a:cs typeface="Calibri"/>
                        </a:rPr>
                        <a:t>Annual</a:t>
                      </a:r>
                      <a:r>
                        <a:rPr lang="en-US" sz="1200" spc="-20" dirty="0">
                          <a:latin typeface="+mn-lt"/>
                          <a:cs typeface="Calibri"/>
                        </a:rPr>
                        <a:t> </a:t>
                      </a:r>
                      <a:r>
                        <a:rPr lang="en-US" sz="1200" spc="10" dirty="0">
                          <a:latin typeface="+mn-lt"/>
                          <a:cs typeface="Calibri"/>
                        </a:rPr>
                        <a:t>Maximum </a:t>
                      </a:r>
                      <a:r>
                        <a:rPr lang="en-US" sz="1200" spc="-15" dirty="0">
                          <a:latin typeface="+mn-lt"/>
                          <a:cs typeface="Calibri"/>
                        </a:rPr>
                        <a:t>(for </a:t>
                      </a:r>
                      <a:r>
                        <a:rPr lang="en-US" sz="1200" spc="-5" dirty="0">
                          <a:latin typeface="+mn-lt"/>
                          <a:cs typeface="Calibri"/>
                        </a:rPr>
                        <a:t>Preventive, Basic, </a:t>
                      </a:r>
                      <a:r>
                        <a:rPr lang="en-US" sz="1200" spc="20" dirty="0">
                          <a:latin typeface="+mn-lt"/>
                          <a:cs typeface="Calibri"/>
                        </a:rPr>
                        <a:t>and</a:t>
                      </a:r>
                      <a:r>
                        <a:rPr lang="en-US" sz="1200" spc="-40" dirty="0">
                          <a:latin typeface="+mn-lt"/>
                          <a:cs typeface="Calibri"/>
                        </a:rPr>
                        <a:t> </a:t>
                      </a:r>
                      <a:r>
                        <a:rPr lang="en-US" sz="1200" spc="-10" dirty="0">
                          <a:latin typeface="+mn-lt"/>
                          <a:cs typeface="Calibri"/>
                        </a:rPr>
                        <a:t>Major)</a:t>
                      </a:r>
                      <a:endParaRPr lang="en-US" sz="1200" dirty="0">
                        <a:latin typeface="+mn-lt"/>
                        <a:cs typeface="Calibri"/>
                      </a:endParaRPr>
                    </a:p>
                  </a:txBody>
                  <a:tcPr anchor="ctr">
                    <a:lnL w="12700" cap="flat" cmpd="sng" algn="ctr">
                      <a:solidFill>
                        <a:srgbClr val="008C9A"/>
                      </a:solidFill>
                      <a:prstDash val="solid"/>
                      <a:round/>
                      <a:headEnd type="none" w="med" len="med"/>
                      <a:tailEnd type="none" w="med" len="med"/>
                    </a:lnL>
                    <a:lnR w="12700" cap="flat" cmpd="sng" algn="ctr">
                      <a:solidFill>
                        <a:srgbClr val="008C9A"/>
                      </a:solidFill>
                      <a:prstDash val="solid"/>
                      <a:round/>
                      <a:headEnd type="none" w="med" len="med"/>
                      <a:tailEnd type="none" w="med" len="med"/>
                    </a:lnR>
                    <a:lnT w="12700" cap="flat" cmpd="sng" algn="ctr">
                      <a:solidFill>
                        <a:srgbClr val="008C9A"/>
                      </a:solidFill>
                      <a:prstDash val="solid"/>
                      <a:round/>
                      <a:headEnd type="none" w="med" len="med"/>
                      <a:tailEnd type="none" w="med" len="med"/>
                    </a:lnT>
                    <a:lnB w="12700" cap="flat" cmpd="sng" algn="ctr">
                      <a:solidFill>
                        <a:srgbClr val="008C9A"/>
                      </a:solidFill>
                      <a:prstDash val="solid"/>
                      <a:round/>
                      <a:headEnd type="none" w="med" len="med"/>
                      <a:tailEnd type="none" w="med" len="med"/>
                    </a:lnB>
                    <a:noFill/>
                  </a:tcPr>
                </a:tc>
                <a:tc>
                  <a:txBody>
                    <a:bodyPr/>
                    <a:lstStyle/>
                    <a:p>
                      <a:pPr algn="ctr"/>
                      <a:r>
                        <a:rPr lang="en-US" sz="1200" dirty="0"/>
                        <a:t>None</a:t>
                      </a:r>
                    </a:p>
                  </a:txBody>
                  <a:tcPr anchor="ctr">
                    <a:lnL w="12700" cap="flat" cmpd="sng" algn="ctr">
                      <a:solidFill>
                        <a:srgbClr val="008C9A"/>
                      </a:solidFill>
                      <a:prstDash val="solid"/>
                      <a:round/>
                      <a:headEnd type="none" w="med" len="med"/>
                      <a:tailEnd type="none" w="med" len="med"/>
                    </a:lnL>
                    <a:lnR w="12700" cap="flat" cmpd="sng" algn="ctr">
                      <a:solidFill>
                        <a:srgbClr val="008C9A"/>
                      </a:solidFill>
                      <a:prstDash val="solid"/>
                      <a:round/>
                      <a:headEnd type="none" w="med" len="med"/>
                      <a:tailEnd type="none" w="med" len="med"/>
                    </a:lnR>
                    <a:lnT w="12700" cap="flat" cmpd="sng" algn="ctr">
                      <a:solidFill>
                        <a:srgbClr val="008C9A"/>
                      </a:solidFill>
                      <a:prstDash val="solid"/>
                      <a:round/>
                      <a:headEnd type="none" w="med" len="med"/>
                      <a:tailEnd type="none" w="med" len="med"/>
                    </a:lnT>
                    <a:lnB w="12700" cap="flat" cmpd="sng" algn="ctr">
                      <a:solidFill>
                        <a:srgbClr val="008C9A"/>
                      </a:solidFill>
                      <a:prstDash val="solid"/>
                      <a:round/>
                      <a:headEnd type="none" w="med" len="med"/>
                      <a:tailEnd type="none" w="med" len="med"/>
                    </a:lnB>
                    <a:noFill/>
                  </a:tcPr>
                </a:tc>
                <a:tc>
                  <a:txBody>
                    <a:bodyPr/>
                    <a:lstStyle/>
                    <a:p>
                      <a:pPr algn="ctr"/>
                      <a:r>
                        <a:rPr lang="en-US" sz="1200" dirty="0"/>
                        <a:t>$1,500</a:t>
                      </a:r>
                    </a:p>
                  </a:txBody>
                  <a:tcPr anchor="ctr">
                    <a:lnL w="12700" cap="flat" cmpd="sng" algn="ctr">
                      <a:solidFill>
                        <a:srgbClr val="008C9A"/>
                      </a:solidFill>
                      <a:prstDash val="solid"/>
                      <a:round/>
                      <a:headEnd type="none" w="med" len="med"/>
                      <a:tailEnd type="none" w="med" len="med"/>
                    </a:lnL>
                    <a:lnR w="12700" cap="flat" cmpd="sng" algn="ctr">
                      <a:solidFill>
                        <a:srgbClr val="008C9A"/>
                      </a:solidFill>
                      <a:prstDash val="solid"/>
                      <a:round/>
                      <a:headEnd type="none" w="med" len="med"/>
                      <a:tailEnd type="none" w="med" len="med"/>
                    </a:lnR>
                    <a:lnT w="12700" cap="flat" cmpd="sng" algn="ctr">
                      <a:solidFill>
                        <a:srgbClr val="008C9A"/>
                      </a:solidFill>
                      <a:prstDash val="solid"/>
                      <a:round/>
                      <a:headEnd type="none" w="med" len="med"/>
                      <a:tailEnd type="none" w="med" len="med"/>
                    </a:lnT>
                    <a:lnB w="12700" cap="flat" cmpd="sng" algn="ctr">
                      <a:solidFill>
                        <a:srgbClr val="008C9A"/>
                      </a:solidFill>
                      <a:prstDash val="solid"/>
                      <a:round/>
                      <a:headEnd type="none" w="med" len="med"/>
                      <a:tailEnd type="none" w="med" len="med"/>
                    </a:lnB>
                    <a:noFill/>
                  </a:tcPr>
                </a:tc>
                <a:extLst>
                  <a:ext uri="{0D108BD9-81ED-4DB2-BD59-A6C34878D82A}">
                    <a16:rowId xmlns:a16="http://schemas.microsoft.com/office/drawing/2014/main" val="1296678164"/>
                  </a:ext>
                </a:extLst>
              </a:tr>
              <a:tr h="633595">
                <a:tc>
                  <a:txBody>
                    <a:bodyPr/>
                    <a:lstStyle/>
                    <a:p>
                      <a:pPr marL="50800">
                        <a:lnSpc>
                          <a:spcPct val="100000"/>
                        </a:lnSpc>
                        <a:spcBef>
                          <a:spcPts val="175"/>
                        </a:spcBef>
                      </a:pPr>
                      <a:r>
                        <a:rPr lang="en-US" sz="1200" dirty="0">
                          <a:latin typeface="+mn-lt"/>
                          <a:cs typeface="Calibri"/>
                        </a:rPr>
                        <a:t>Preventive (Exams, </a:t>
                      </a:r>
                      <a:r>
                        <a:rPr lang="en-US" sz="1200" spc="10" dirty="0">
                          <a:latin typeface="+mn-lt"/>
                          <a:cs typeface="Calibri"/>
                        </a:rPr>
                        <a:t>Cleanings, </a:t>
                      </a:r>
                      <a:r>
                        <a:rPr lang="en-US" sz="1200" dirty="0">
                          <a:latin typeface="+mn-lt"/>
                          <a:cs typeface="Calibri"/>
                        </a:rPr>
                        <a:t>Fluoride,</a:t>
                      </a:r>
                      <a:r>
                        <a:rPr lang="en-US" sz="1200" spc="-60" dirty="0">
                          <a:latin typeface="+mn-lt"/>
                          <a:cs typeface="Calibri"/>
                        </a:rPr>
                        <a:t> </a:t>
                      </a:r>
                      <a:r>
                        <a:rPr lang="en-US" sz="1200" dirty="0">
                          <a:latin typeface="+mn-lt"/>
                          <a:cs typeface="Calibri"/>
                        </a:rPr>
                        <a:t>X-Rays)</a:t>
                      </a:r>
                    </a:p>
                  </a:txBody>
                  <a:tcPr anchor="ctr">
                    <a:lnL w="12700" cap="flat" cmpd="sng" algn="ctr">
                      <a:solidFill>
                        <a:srgbClr val="008C9A"/>
                      </a:solidFill>
                      <a:prstDash val="solid"/>
                      <a:round/>
                      <a:headEnd type="none" w="med" len="med"/>
                      <a:tailEnd type="none" w="med" len="med"/>
                    </a:lnL>
                    <a:lnR w="12700" cap="flat" cmpd="sng" algn="ctr">
                      <a:solidFill>
                        <a:srgbClr val="008C9A"/>
                      </a:solidFill>
                      <a:prstDash val="solid"/>
                      <a:round/>
                      <a:headEnd type="none" w="med" len="med"/>
                      <a:tailEnd type="none" w="med" len="med"/>
                    </a:lnR>
                    <a:lnT w="12700" cap="flat" cmpd="sng" algn="ctr">
                      <a:solidFill>
                        <a:srgbClr val="008C9A"/>
                      </a:solidFill>
                      <a:prstDash val="solid"/>
                      <a:round/>
                      <a:headEnd type="none" w="med" len="med"/>
                      <a:tailEnd type="none" w="med" len="med"/>
                    </a:lnT>
                    <a:lnB w="12700" cap="flat" cmpd="sng" algn="ctr">
                      <a:solidFill>
                        <a:srgbClr val="008C9A"/>
                      </a:solidFill>
                      <a:prstDash val="solid"/>
                      <a:round/>
                      <a:headEnd type="none" w="med" len="med"/>
                      <a:tailEnd type="none" w="med" len="med"/>
                    </a:lnB>
                    <a:noFill/>
                  </a:tcPr>
                </a:tc>
                <a:tc>
                  <a:txBody>
                    <a:bodyPr/>
                    <a:lstStyle/>
                    <a:p>
                      <a:pPr algn="ctr"/>
                      <a:r>
                        <a:rPr lang="en-US" sz="1200" dirty="0"/>
                        <a:t>100%</a:t>
                      </a:r>
                    </a:p>
                  </a:txBody>
                  <a:tcPr anchor="ctr">
                    <a:lnL w="12700" cap="flat" cmpd="sng" algn="ctr">
                      <a:solidFill>
                        <a:srgbClr val="008C9A"/>
                      </a:solidFill>
                      <a:prstDash val="solid"/>
                      <a:round/>
                      <a:headEnd type="none" w="med" len="med"/>
                      <a:tailEnd type="none" w="med" len="med"/>
                    </a:lnL>
                    <a:lnR w="12700" cap="flat" cmpd="sng" algn="ctr">
                      <a:solidFill>
                        <a:srgbClr val="008C9A"/>
                      </a:solidFill>
                      <a:prstDash val="solid"/>
                      <a:round/>
                      <a:headEnd type="none" w="med" len="med"/>
                      <a:tailEnd type="none" w="med" len="med"/>
                    </a:lnR>
                    <a:lnT w="12700" cap="flat" cmpd="sng" algn="ctr">
                      <a:solidFill>
                        <a:srgbClr val="008C9A"/>
                      </a:solidFill>
                      <a:prstDash val="solid"/>
                      <a:round/>
                      <a:headEnd type="none" w="med" len="med"/>
                      <a:tailEnd type="none" w="med" len="med"/>
                    </a:lnT>
                    <a:lnB w="12700" cap="flat" cmpd="sng" algn="ctr">
                      <a:solidFill>
                        <a:srgbClr val="008C9A"/>
                      </a:solidFill>
                      <a:prstDash val="solid"/>
                      <a:round/>
                      <a:headEnd type="none" w="med" len="med"/>
                      <a:tailEnd type="none" w="med" len="med"/>
                    </a:lnB>
                    <a:noFill/>
                  </a:tcPr>
                </a:tc>
                <a:tc>
                  <a:txBody>
                    <a:bodyPr/>
                    <a:lstStyle/>
                    <a:p>
                      <a:pPr algn="ctr"/>
                      <a:r>
                        <a:rPr lang="en-US" sz="1200" dirty="0"/>
                        <a:t>100%</a:t>
                      </a:r>
                    </a:p>
                  </a:txBody>
                  <a:tcPr anchor="ctr">
                    <a:lnL w="12700" cap="flat" cmpd="sng" algn="ctr">
                      <a:solidFill>
                        <a:srgbClr val="008C9A"/>
                      </a:solidFill>
                      <a:prstDash val="solid"/>
                      <a:round/>
                      <a:headEnd type="none" w="med" len="med"/>
                      <a:tailEnd type="none" w="med" len="med"/>
                    </a:lnL>
                    <a:lnR w="12700" cap="flat" cmpd="sng" algn="ctr">
                      <a:solidFill>
                        <a:srgbClr val="008C9A"/>
                      </a:solidFill>
                      <a:prstDash val="solid"/>
                      <a:round/>
                      <a:headEnd type="none" w="med" len="med"/>
                      <a:tailEnd type="none" w="med" len="med"/>
                    </a:lnR>
                    <a:lnT w="12700" cap="flat" cmpd="sng" algn="ctr">
                      <a:solidFill>
                        <a:srgbClr val="008C9A"/>
                      </a:solidFill>
                      <a:prstDash val="solid"/>
                      <a:round/>
                      <a:headEnd type="none" w="med" len="med"/>
                      <a:tailEnd type="none" w="med" len="med"/>
                    </a:lnT>
                    <a:lnB w="12700" cap="flat" cmpd="sng" algn="ctr">
                      <a:solidFill>
                        <a:srgbClr val="008C9A"/>
                      </a:solidFill>
                      <a:prstDash val="solid"/>
                      <a:round/>
                      <a:headEnd type="none" w="med" len="med"/>
                      <a:tailEnd type="none" w="med" len="med"/>
                    </a:lnB>
                    <a:noFill/>
                  </a:tcPr>
                </a:tc>
                <a:extLst>
                  <a:ext uri="{0D108BD9-81ED-4DB2-BD59-A6C34878D82A}">
                    <a16:rowId xmlns:a16="http://schemas.microsoft.com/office/drawing/2014/main" val="2047960980"/>
                  </a:ext>
                </a:extLst>
              </a:tr>
              <a:tr h="380157">
                <a:tc>
                  <a:txBody>
                    <a:bodyPr/>
                    <a:lstStyle/>
                    <a:p>
                      <a:pPr marL="50800">
                        <a:lnSpc>
                          <a:spcPct val="100000"/>
                        </a:lnSpc>
                        <a:spcBef>
                          <a:spcPts val="175"/>
                        </a:spcBef>
                      </a:pPr>
                      <a:r>
                        <a:rPr lang="en-US" sz="1200" spc="5" dirty="0">
                          <a:latin typeface="+mn-lt"/>
                          <a:cs typeface="Calibri"/>
                        </a:rPr>
                        <a:t>Basic (Fillings,</a:t>
                      </a:r>
                      <a:r>
                        <a:rPr lang="en-US" sz="1200" spc="-20" dirty="0">
                          <a:latin typeface="+mn-lt"/>
                          <a:cs typeface="Calibri"/>
                        </a:rPr>
                        <a:t> </a:t>
                      </a:r>
                      <a:r>
                        <a:rPr lang="en-US" sz="1200" spc="5" dirty="0">
                          <a:latin typeface="+mn-lt"/>
                          <a:cs typeface="Calibri"/>
                        </a:rPr>
                        <a:t>Extractions)</a:t>
                      </a:r>
                      <a:endParaRPr lang="en-US" sz="1200" dirty="0">
                        <a:latin typeface="+mn-lt"/>
                        <a:cs typeface="Calibri"/>
                      </a:endParaRPr>
                    </a:p>
                  </a:txBody>
                  <a:tcPr anchor="ctr">
                    <a:lnL w="12700" cap="flat" cmpd="sng" algn="ctr">
                      <a:solidFill>
                        <a:srgbClr val="008C9A"/>
                      </a:solidFill>
                      <a:prstDash val="solid"/>
                      <a:round/>
                      <a:headEnd type="none" w="med" len="med"/>
                      <a:tailEnd type="none" w="med" len="med"/>
                    </a:lnL>
                    <a:lnR w="12700" cap="flat" cmpd="sng" algn="ctr">
                      <a:solidFill>
                        <a:srgbClr val="008C9A"/>
                      </a:solidFill>
                      <a:prstDash val="solid"/>
                      <a:round/>
                      <a:headEnd type="none" w="med" len="med"/>
                      <a:tailEnd type="none" w="med" len="med"/>
                    </a:lnR>
                    <a:lnT w="12700" cap="flat" cmpd="sng" algn="ctr">
                      <a:solidFill>
                        <a:srgbClr val="008C9A"/>
                      </a:solidFill>
                      <a:prstDash val="solid"/>
                      <a:round/>
                      <a:headEnd type="none" w="med" len="med"/>
                      <a:tailEnd type="none" w="med" len="med"/>
                    </a:lnT>
                    <a:lnB w="12700" cap="flat" cmpd="sng" algn="ctr">
                      <a:solidFill>
                        <a:srgbClr val="008C9A"/>
                      </a:solidFill>
                      <a:prstDash val="solid"/>
                      <a:round/>
                      <a:headEnd type="none" w="med" len="med"/>
                      <a:tailEnd type="none" w="med" len="med"/>
                    </a:lnB>
                    <a:noFill/>
                  </a:tcPr>
                </a:tc>
                <a:tc>
                  <a:txBody>
                    <a:bodyPr/>
                    <a:lstStyle/>
                    <a:p>
                      <a:pPr algn="ctr"/>
                      <a:r>
                        <a:rPr lang="en-US" sz="1200" dirty="0"/>
                        <a:t>100%</a:t>
                      </a:r>
                    </a:p>
                  </a:txBody>
                  <a:tcPr anchor="ctr">
                    <a:lnL w="12700" cap="flat" cmpd="sng" algn="ctr">
                      <a:solidFill>
                        <a:srgbClr val="008C9A"/>
                      </a:solidFill>
                      <a:prstDash val="solid"/>
                      <a:round/>
                      <a:headEnd type="none" w="med" len="med"/>
                      <a:tailEnd type="none" w="med" len="med"/>
                    </a:lnL>
                    <a:lnR w="12700" cap="flat" cmpd="sng" algn="ctr">
                      <a:solidFill>
                        <a:srgbClr val="008C9A"/>
                      </a:solidFill>
                      <a:prstDash val="solid"/>
                      <a:round/>
                      <a:headEnd type="none" w="med" len="med"/>
                      <a:tailEnd type="none" w="med" len="med"/>
                    </a:lnR>
                    <a:lnT w="12700" cap="flat" cmpd="sng" algn="ctr">
                      <a:solidFill>
                        <a:srgbClr val="008C9A"/>
                      </a:solidFill>
                      <a:prstDash val="solid"/>
                      <a:round/>
                      <a:headEnd type="none" w="med" len="med"/>
                      <a:tailEnd type="none" w="med" len="med"/>
                    </a:lnT>
                    <a:lnB w="12700" cap="flat" cmpd="sng" algn="ctr">
                      <a:solidFill>
                        <a:srgbClr val="008C9A"/>
                      </a:solidFill>
                      <a:prstDash val="solid"/>
                      <a:round/>
                      <a:headEnd type="none" w="med" len="med"/>
                      <a:tailEnd type="none" w="med" len="med"/>
                    </a:lnB>
                    <a:noFill/>
                  </a:tcPr>
                </a:tc>
                <a:tc>
                  <a:txBody>
                    <a:bodyPr/>
                    <a:lstStyle/>
                    <a:p>
                      <a:pPr algn="ctr"/>
                      <a:r>
                        <a:rPr lang="en-US" sz="1200" dirty="0"/>
                        <a:t>80%</a:t>
                      </a:r>
                    </a:p>
                  </a:txBody>
                  <a:tcPr anchor="ctr">
                    <a:lnL w="12700" cap="flat" cmpd="sng" algn="ctr">
                      <a:solidFill>
                        <a:srgbClr val="008C9A"/>
                      </a:solidFill>
                      <a:prstDash val="solid"/>
                      <a:round/>
                      <a:headEnd type="none" w="med" len="med"/>
                      <a:tailEnd type="none" w="med" len="med"/>
                    </a:lnL>
                    <a:lnR w="12700" cap="flat" cmpd="sng" algn="ctr">
                      <a:solidFill>
                        <a:srgbClr val="008C9A"/>
                      </a:solidFill>
                      <a:prstDash val="solid"/>
                      <a:round/>
                      <a:headEnd type="none" w="med" len="med"/>
                      <a:tailEnd type="none" w="med" len="med"/>
                    </a:lnR>
                    <a:lnT w="12700" cap="flat" cmpd="sng" algn="ctr">
                      <a:solidFill>
                        <a:srgbClr val="008C9A"/>
                      </a:solidFill>
                      <a:prstDash val="solid"/>
                      <a:round/>
                      <a:headEnd type="none" w="med" len="med"/>
                      <a:tailEnd type="none" w="med" len="med"/>
                    </a:lnT>
                    <a:lnB w="12700" cap="flat" cmpd="sng" algn="ctr">
                      <a:solidFill>
                        <a:srgbClr val="008C9A"/>
                      </a:solidFill>
                      <a:prstDash val="solid"/>
                      <a:round/>
                      <a:headEnd type="none" w="med" len="med"/>
                      <a:tailEnd type="none" w="med" len="med"/>
                    </a:lnB>
                    <a:noFill/>
                  </a:tcPr>
                </a:tc>
                <a:extLst>
                  <a:ext uri="{0D108BD9-81ED-4DB2-BD59-A6C34878D82A}">
                    <a16:rowId xmlns:a16="http://schemas.microsoft.com/office/drawing/2014/main" val="892918701"/>
                  </a:ext>
                </a:extLst>
              </a:tr>
              <a:tr h="380157">
                <a:tc>
                  <a:txBody>
                    <a:bodyPr/>
                    <a:lstStyle/>
                    <a:p>
                      <a:pPr marL="50800">
                        <a:lnSpc>
                          <a:spcPct val="100000"/>
                        </a:lnSpc>
                        <a:spcBef>
                          <a:spcPts val="175"/>
                        </a:spcBef>
                      </a:pPr>
                      <a:r>
                        <a:rPr lang="en-US" sz="1200" spc="-10" dirty="0">
                          <a:latin typeface="+mn-lt"/>
                          <a:cs typeface="Calibri"/>
                        </a:rPr>
                        <a:t>Major </a:t>
                      </a:r>
                      <a:r>
                        <a:rPr lang="en-US" sz="1200" spc="-5" dirty="0">
                          <a:latin typeface="+mn-lt"/>
                          <a:cs typeface="Calibri"/>
                        </a:rPr>
                        <a:t>(Inlays, </a:t>
                      </a:r>
                      <a:r>
                        <a:rPr lang="en-US" sz="1200" dirty="0">
                          <a:latin typeface="+mn-lt"/>
                          <a:cs typeface="Calibri"/>
                        </a:rPr>
                        <a:t>Crowns,</a:t>
                      </a:r>
                      <a:r>
                        <a:rPr lang="en-US" sz="1200" spc="-30" dirty="0">
                          <a:latin typeface="+mn-lt"/>
                          <a:cs typeface="Calibri"/>
                        </a:rPr>
                        <a:t> </a:t>
                      </a:r>
                      <a:r>
                        <a:rPr lang="en-US" sz="1200" spc="5" dirty="0">
                          <a:latin typeface="+mn-lt"/>
                          <a:cs typeface="Calibri"/>
                        </a:rPr>
                        <a:t>Dentures)</a:t>
                      </a:r>
                      <a:endParaRPr lang="en-US" sz="1200" dirty="0">
                        <a:latin typeface="+mn-lt"/>
                        <a:cs typeface="Calibri"/>
                      </a:endParaRPr>
                    </a:p>
                  </a:txBody>
                  <a:tcPr anchor="ctr">
                    <a:lnL w="12700" cap="flat" cmpd="sng" algn="ctr">
                      <a:solidFill>
                        <a:srgbClr val="008C9A"/>
                      </a:solidFill>
                      <a:prstDash val="solid"/>
                      <a:round/>
                      <a:headEnd type="none" w="med" len="med"/>
                      <a:tailEnd type="none" w="med" len="med"/>
                    </a:lnL>
                    <a:lnR w="12700" cap="flat" cmpd="sng" algn="ctr">
                      <a:solidFill>
                        <a:srgbClr val="008C9A"/>
                      </a:solidFill>
                      <a:prstDash val="solid"/>
                      <a:round/>
                      <a:headEnd type="none" w="med" len="med"/>
                      <a:tailEnd type="none" w="med" len="med"/>
                    </a:lnR>
                    <a:lnT w="12700" cap="flat" cmpd="sng" algn="ctr">
                      <a:solidFill>
                        <a:srgbClr val="008C9A"/>
                      </a:solidFill>
                      <a:prstDash val="solid"/>
                      <a:round/>
                      <a:headEnd type="none" w="med" len="med"/>
                      <a:tailEnd type="none" w="med" len="med"/>
                    </a:lnT>
                    <a:lnB w="12700" cap="flat" cmpd="sng" algn="ctr">
                      <a:solidFill>
                        <a:srgbClr val="008C9A"/>
                      </a:solidFill>
                      <a:prstDash val="solid"/>
                      <a:round/>
                      <a:headEnd type="none" w="med" len="med"/>
                      <a:tailEnd type="none" w="med" len="med"/>
                    </a:lnB>
                    <a:noFill/>
                  </a:tcPr>
                </a:tc>
                <a:tc>
                  <a:txBody>
                    <a:bodyPr/>
                    <a:lstStyle/>
                    <a:p>
                      <a:pPr algn="ctr"/>
                      <a:r>
                        <a:rPr lang="en-US" sz="1200" dirty="0"/>
                        <a:t>50%</a:t>
                      </a:r>
                    </a:p>
                  </a:txBody>
                  <a:tcPr anchor="ctr">
                    <a:lnL w="12700" cap="flat" cmpd="sng" algn="ctr">
                      <a:solidFill>
                        <a:srgbClr val="008C9A"/>
                      </a:solidFill>
                      <a:prstDash val="solid"/>
                      <a:round/>
                      <a:headEnd type="none" w="med" len="med"/>
                      <a:tailEnd type="none" w="med" len="med"/>
                    </a:lnL>
                    <a:lnR w="12700" cap="flat" cmpd="sng" algn="ctr">
                      <a:solidFill>
                        <a:srgbClr val="008C9A"/>
                      </a:solidFill>
                      <a:prstDash val="solid"/>
                      <a:round/>
                      <a:headEnd type="none" w="med" len="med"/>
                      <a:tailEnd type="none" w="med" len="med"/>
                    </a:lnR>
                    <a:lnT w="12700" cap="flat" cmpd="sng" algn="ctr">
                      <a:solidFill>
                        <a:srgbClr val="008C9A"/>
                      </a:solidFill>
                      <a:prstDash val="solid"/>
                      <a:round/>
                      <a:headEnd type="none" w="med" len="med"/>
                      <a:tailEnd type="none" w="med" len="med"/>
                    </a:lnT>
                    <a:lnB w="12700" cap="flat" cmpd="sng" algn="ctr">
                      <a:solidFill>
                        <a:srgbClr val="008C9A"/>
                      </a:solidFill>
                      <a:prstDash val="solid"/>
                      <a:round/>
                      <a:headEnd type="none" w="med" len="med"/>
                      <a:tailEnd type="none" w="med" len="med"/>
                    </a:lnB>
                    <a:noFill/>
                  </a:tcPr>
                </a:tc>
                <a:tc>
                  <a:txBody>
                    <a:bodyPr/>
                    <a:lstStyle/>
                    <a:p>
                      <a:pPr algn="ctr"/>
                      <a:r>
                        <a:rPr lang="en-US" sz="1200" dirty="0"/>
                        <a:t>50%</a:t>
                      </a:r>
                    </a:p>
                  </a:txBody>
                  <a:tcPr anchor="ctr">
                    <a:lnL w="12700" cap="flat" cmpd="sng" algn="ctr">
                      <a:solidFill>
                        <a:srgbClr val="008C9A"/>
                      </a:solidFill>
                      <a:prstDash val="solid"/>
                      <a:round/>
                      <a:headEnd type="none" w="med" len="med"/>
                      <a:tailEnd type="none" w="med" len="med"/>
                    </a:lnL>
                    <a:lnR w="12700" cap="flat" cmpd="sng" algn="ctr">
                      <a:solidFill>
                        <a:srgbClr val="008C9A"/>
                      </a:solidFill>
                      <a:prstDash val="solid"/>
                      <a:round/>
                      <a:headEnd type="none" w="med" len="med"/>
                      <a:tailEnd type="none" w="med" len="med"/>
                    </a:lnR>
                    <a:lnT w="12700" cap="flat" cmpd="sng" algn="ctr">
                      <a:solidFill>
                        <a:srgbClr val="008C9A"/>
                      </a:solidFill>
                      <a:prstDash val="solid"/>
                      <a:round/>
                      <a:headEnd type="none" w="med" len="med"/>
                      <a:tailEnd type="none" w="med" len="med"/>
                    </a:lnT>
                    <a:lnB w="12700" cap="flat" cmpd="sng" algn="ctr">
                      <a:solidFill>
                        <a:srgbClr val="008C9A"/>
                      </a:solidFill>
                      <a:prstDash val="solid"/>
                      <a:round/>
                      <a:headEnd type="none" w="med" len="med"/>
                      <a:tailEnd type="none" w="med" len="med"/>
                    </a:lnB>
                    <a:noFill/>
                  </a:tcPr>
                </a:tc>
                <a:extLst>
                  <a:ext uri="{0D108BD9-81ED-4DB2-BD59-A6C34878D82A}">
                    <a16:rowId xmlns:a16="http://schemas.microsoft.com/office/drawing/2014/main" val="2621010925"/>
                  </a:ext>
                </a:extLst>
              </a:tr>
              <a:tr h="380157">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spc="10" dirty="0">
                          <a:latin typeface="+mn-lt"/>
                          <a:cs typeface="Calibri"/>
                        </a:rPr>
                        <a:t> Orthodontia </a:t>
                      </a:r>
                      <a:r>
                        <a:rPr lang="en-US" sz="1200" spc="5" dirty="0">
                          <a:latin typeface="+mn-lt"/>
                          <a:cs typeface="Calibri"/>
                        </a:rPr>
                        <a:t>(Adult </a:t>
                      </a:r>
                      <a:r>
                        <a:rPr lang="en-US" sz="1200" spc="20" dirty="0">
                          <a:latin typeface="+mn-lt"/>
                          <a:cs typeface="Calibri"/>
                        </a:rPr>
                        <a:t>and</a:t>
                      </a:r>
                      <a:r>
                        <a:rPr lang="en-US" sz="1200" spc="-65" dirty="0">
                          <a:latin typeface="+mn-lt"/>
                          <a:cs typeface="Calibri"/>
                        </a:rPr>
                        <a:t> </a:t>
                      </a:r>
                      <a:r>
                        <a:rPr lang="en-US" sz="1200" spc="15" dirty="0">
                          <a:latin typeface="+mn-lt"/>
                          <a:cs typeface="Calibri"/>
                        </a:rPr>
                        <a:t>Child)</a:t>
                      </a:r>
                      <a:endParaRPr lang="en-US" sz="1200" dirty="0">
                        <a:latin typeface="+mn-lt"/>
                        <a:cs typeface="Calibri"/>
                      </a:endParaRPr>
                    </a:p>
                  </a:txBody>
                  <a:tcPr anchor="ctr">
                    <a:lnL w="12700" cap="flat" cmpd="sng" algn="ctr">
                      <a:solidFill>
                        <a:srgbClr val="008C9A"/>
                      </a:solidFill>
                      <a:prstDash val="solid"/>
                      <a:round/>
                      <a:headEnd type="none" w="med" len="med"/>
                      <a:tailEnd type="none" w="med" len="med"/>
                    </a:lnL>
                    <a:lnR w="12700" cap="flat" cmpd="sng" algn="ctr">
                      <a:solidFill>
                        <a:srgbClr val="008C9A"/>
                      </a:solidFill>
                      <a:prstDash val="solid"/>
                      <a:round/>
                      <a:headEnd type="none" w="med" len="med"/>
                      <a:tailEnd type="none" w="med" len="med"/>
                    </a:lnR>
                    <a:lnT w="12700" cap="flat" cmpd="sng" algn="ctr">
                      <a:solidFill>
                        <a:srgbClr val="008C9A"/>
                      </a:solidFill>
                      <a:prstDash val="solid"/>
                      <a:round/>
                      <a:headEnd type="none" w="med" len="med"/>
                      <a:tailEnd type="none" w="med" len="med"/>
                    </a:lnT>
                    <a:lnB w="12700" cap="flat" cmpd="sng" algn="ctr">
                      <a:solidFill>
                        <a:srgbClr val="008C9A"/>
                      </a:solidFill>
                      <a:prstDash val="solid"/>
                      <a:round/>
                      <a:headEnd type="none" w="med" len="med"/>
                      <a:tailEnd type="none" w="med" len="med"/>
                    </a:lnB>
                    <a:noFill/>
                  </a:tcPr>
                </a:tc>
                <a:tc>
                  <a:txBody>
                    <a:bodyPr/>
                    <a:lstStyle/>
                    <a:p>
                      <a:pPr algn="ctr"/>
                      <a:r>
                        <a:rPr lang="en-US" sz="1200" dirty="0"/>
                        <a:t>50%</a:t>
                      </a:r>
                    </a:p>
                  </a:txBody>
                  <a:tcPr anchor="ctr">
                    <a:lnL w="12700" cap="flat" cmpd="sng" algn="ctr">
                      <a:solidFill>
                        <a:srgbClr val="008C9A"/>
                      </a:solidFill>
                      <a:prstDash val="solid"/>
                      <a:round/>
                      <a:headEnd type="none" w="med" len="med"/>
                      <a:tailEnd type="none" w="med" len="med"/>
                    </a:lnL>
                    <a:lnR w="12700" cap="flat" cmpd="sng" algn="ctr">
                      <a:solidFill>
                        <a:srgbClr val="008C9A"/>
                      </a:solidFill>
                      <a:prstDash val="solid"/>
                      <a:round/>
                      <a:headEnd type="none" w="med" len="med"/>
                      <a:tailEnd type="none" w="med" len="med"/>
                    </a:lnR>
                    <a:lnT w="12700" cap="flat" cmpd="sng" algn="ctr">
                      <a:solidFill>
                        <a:srgbClr val="008C9A"/>
                      </a:solidFill>
                      <a:prstDash val="solid"/>
                      <a:round/>
                      <a:headEnd type="none" w="med" len="med"/>
                      <a:tailEnd type="none" w="med" len="med"/>
                    </a:lnT>
                    <a:lnB w="12700" cap="flat" cmpd="sng" algn="ctr">
                      <a:solidFill>
                        <a:srgbClr val="008C9A"/>
                      </a:solidFill>
                      <a:prstDash val="solid"/>
                      <a:round/>
                      <a:headEnd type="none" w="med" len="med"/>
                      <a:tailEnd type="none" w="med" len="med"/>
                    </a:lnB>
                    <a:noFill/>
                  </a:tcPr>
                </a:tc>
                <a:tc>
                  <a:txBody>
                    <a:bodyPr/>
                    <a:lstStyle/>
                    <a:p>
                      <a:pPr algn="ctr"/>
                      <a:r>
                        <a:rPr lang="en-US" sz="1200" dirty="0"/>
                        <a:t>50%</a:t>
                      </a:r>
                    </a:p>
                  </a:txBody>
                  <a:tcPr anchor="ctr">
                    <a:lnL w="12700" cap="flat" cmpd="sng" algn="ctr">
                      <a:solidFill>
                        <a:srgbClr val="008C9A"/>
                      </a:solidFill>
                      <a:prstDash val="solid"/>
                      <a:round/>
                      <a:headEnd type="none" w="med" len="med"/>
                      <a:tailEnd type="none" w="med" len="med"/>
                    </a:lnL>
                    <a:lnR w="12700" cap="flat" cmpd="sng" algn="ctr">
                      <a:solidFill>
                        <a:srgbClr val="008C9A"/>
                      </a:solidFill>
                      <a:prstDash val="solid"/>
                      <a:round/>
                      <a:headEnd type="none" w="med" len="med"/>
                      <a:tailEnd type="none" w="med" len="med"/>
                    </a:lnR>
                    <a:lnT w="12700" cap="flat" cmpd="sng" algn="ctr">
                      <a:solidFill>
                        <a:srgbClr val="008C9A"/>
                      </a:solidFill>
                      <a:prstDash val="solid"/>
                      <a:round/>
                      <a:headEnd type="none" w="med" len="med"/>
                      <a:tailEnd type="none" w="med" len="med"/>
                    </a:lnT>
                    <a:lnB w="12700" cap="flat" cmpd="sng" algn="ctr">
                      <a:solidFill>
                        <a:srgbClr val="008C9A"/>
                      </a:solidFill>
                      <a:prstDash val="solid"/>
                      <a:round/>
                      <a:headEnd type="none" w="med" len="med"/>
                      <a:tailEnd type="none" w="med" len="med"/>
                    </a:lnB>
                    <a:noFill/>
                  </a:tcPr>
                </a:tc>
                <a:extLst>
                  <a:ext uri="{0D108BD9-81ED-4DB2-BD59-A6C34878D82A}">
                    <a16:rowId xmlns:a16="http://schemas.microsoft.com/office/drawing/2014/main" val="2071087323"/>
                  </a:ext>
                </a:extLst>
              </a:tr>
              <a:tr h="1140471">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spc="15" dirty="0">
                          <a:latin typeface="+mn-lt"/>
                          <a:cs typeface="Calibri"/>
                        </a:rPr>
                        <a:t> Orthodontic </a:t>
                      </a:r>
                      <a:r>
                        <a:rPr lang="en-US" sz="1200" spc="5" dirty="0">
                          <a:latin typeface="+mn-lt"/>
                          <a:cs typeface="Calibri"/>
                        </a:rPr>
                        <a:t>Lifetime</a:t>
                      </a:r>
                      <a:r>
                        <a:rPr lang="en-US" sz="1200" spc="-50" dirty="0">
                          <a:latin typeface="+mn-lt"/>
                          <a:cs typeface="Calibri"/>
                        </a:rPr>
                        <a:t> </a:t>
                      </a:r>
                      <a:r>
                        <a:rPr lang="en-US" sz="1200" spc="10" dirty="0">
                          <a:latin typeface="+mn-lt"/>
                          <a:cs typeface="Calibri"/>
                        </a:rPr>
                        <a:t>Maximum</a:t>
                      </a:r>
                      <a:endParaRPr lang="en-US" sz="1200" dirty="0">
                        <a:latin typeface="+mn-lt"/>
                        <a:cs typeface="Calibri"/>
                      </a:endParaRPr>
                    </a:p>
                  </a:txBody>
                  <a:tcPr>
                    <a:lnL w="12700" cap="flat" cmpd="sng" algn="ctr">
                      <a:solidFill>
                        <a:srgbClr val="008C9A"/>
                      </a:solidFill>
                      <a:prstDash val="solid"/>
                      <a:round/>
                      <a:headEnd type="none" w="med" len="med"/>
                      <a:tailEnd type="none" w="med" len="med"/>
                    </a:lnL>
                    <a:lnR w="12700" cap="flat" cmpd="sng" algn="ctr">
                      <a:solidFill>
                        <a:srgbClr val="008C9A"/>
                      </a:solidFill>
                      <a:prstDash val="solid"/>
                      <a:round/>
                      <a:headEnd type="none" w="med" len="med"/>
                      <a:tailEnd type="none" w="med" len="med"/>
                    </a:lnR>
                    <a:lnT w="12700" cap="flat" cmpd="sng" algn="ctr">
                      <a:solidFill>
                        <a:srgbClr val="008C9A"/>
                      </a:solidFill>
                      <a:prstDash val="solid"/>
                      <a:round/>
                      <a:headEnd type="none" w="med" len="med"/>
                      <a:tailEnd type="none" w="med" len="med"/>
                    </a:lnT>
                    <a:lnB w="12700" cap="flat" cmpd="sng" algn="ctr">
                      <a:solidFill>
                        <a:srgbClr val="008C9A"/>
                      </a:solidFill>
                      <a:prstDash val="solid"/>
                      <a:round/>
                      <a:headEnd type="none" w="med" len="med"/>
                      <a:tailEnd type="none" w="med" len="med"/>
                    </a:lnB>
                    <a:no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spc="5" dirty="0">
                          <a:latin typeface="+mn-lt"/>
                          <a:cs typeface="Calibri"/>
                        </a:rPr>
                        <a:t>24 </a:t>
                      </a:r>
                      <a:r>
                        <a:rPr lang="en-US" sz="1200" spc="15" dirty="0">
                          <a:latin typeface="+mn-lt"/>
                          <a:cs typeface="Calibri"/>
                        </a:rPr>
                        <a:t>months </a:t>
                      </a:r>
                      <a:r>
                        <a:rPr lang="en-US" sz="1200" dirty="0">
                          <a:latin typeface="+mn-lt"/>
                          <a:cs typeface="Calibri"/>
                        </a:rPr>
                        <a:t>of </a:t>
                      </a:r>
                      <a:r>
                        <a:rPr lang="en-US" sz="1200" spc="10" dirty="0">
                          <a:latin typeface="+mn-lt"/>
                          <a:cs typeface="Calibri"/>
                        </a:rPr>
                        <a:t>comprehensive</a:t>
                      </a:r>
                      <a:r>
                        <a:rPr lang="en-US" sz="1200" spc="-80" dirty="0">
                          <a:latin typeface="+mn-lt"/>
                          <a:cs typeface="Calibri"/>
                        </a:rPr>
                        <a:t> </a:t>
                      </a:r>
                      <a:r>
                        <a:rPr lang="en-US" sz="1200" spc="10" dirty="0">
                          <a:latin typeface="+mn-lt"/>
                          <a:cs typeface="Calibri"/>
                        </a:rPr>
                        <a:t>orthodontic t</a:t>
                      </a:r>
                      <a:r>
                        <a:rPr lang="en-US" sz="1200" dirty="0">
                          <a:latin typeface="+mn-lt"/>
                          <a:cs typeface="Calibri"/>
                        </a:rPr>
                        <a:t>reatment </a:t>
                      </a:r>
                      <a:r>
                        <a:rPr lang="en-US" sz="1200" spc="15" dirty="0">
                          <a:latin typeface="+mn-lt"/>
                          <a:cs typeface="Calibri"/>
                        </a:rPr>
                        <a:t>plus </a:t>
                      </a:r>
                      <a:r>
                        <a:rPr lang="en-US" sz="1200" spc="5" dirty="0">
                          <a:latin typeface="+mn-lt"/>
                          <a:cs typeface="Calibri"/>
                        </a:rPr>
                        <a:t>24 </a:t>
                      </a:r>
                      <a:r>
                        <a:rPr lang="en-US" sz="1200" spc="15" dirty="0">
                          <a:latin typeface="+mn-lt"/>
                          <a:cs typeface="Calibri"/>
                        </a:rPr>
                        <a:t>months </a:t>
                      </a:r>
                      <a:r>
                        <a:rPr lang="en-US" sz="1200" dirty="0">
                          <a:latin typeface="+mn-lt"/>
                          <a:cs typeface="Calibri"/>
                        </a:rPr>
                        <a:t>of</a:t>
                      </a:r>
                      <a:r>
                        <a:rPr lang="en-US" sz="1200" spc="-120" dirty="0">
                          <a:latin typeface="+mn-lt"/>
                          <a:cs typeface="Calibri"/>
                        </a:rPr>
                        <a:t> </a:t>
                      </a:r>
                      <a:r>
                        <a:rPr lang="en-US" sz="1200" spc="-5" dirty="0">
                          <a:latin typeface="+mn-lt"/>
                          <a:cs typeface="Calibri"/>
                        </a:rPr>
                        <a:t>retention.</a:t>
                      </a:r>
                      <a:endParaRPr lang="en-US" sz="1200" dirty="0">
                        <a:latin typeface="+mn-lt"/>
                        <a:cs typeface="Calibri"/>
                      </a:endParaRPr>
                    </a:p>
                  </a:txBody>
                  <a:tcPr anchor="ctr">
                    <a:lnL w="12700" cap="flat" cmpd="sng" algn="ctr">
                      <a:solidFill>
                        <a:srgbClr val="008C9A"/>
                      </a:solidFill>
                      <a:prstDash val="solid"/>
                      <a:round/>
                      <a:headEnd type="none" w="med" len="med"/>
                      <a:tailEnd type="none" w="med" len="med"/>
                    </a:lnL>
                    <a:lnR w="12700" cap="flat" cmpd="sng" algn="ctr">
                      <a:solidFill>
                        <a:srgbClr val="008C9A"/>
                      </a:solidFill>
                      <a:prstDash val="solid"/>
                      <a:round/>
                      <a:headEnd type="none" w="med" len="med"/>
                      <a:tailEnd type="none" w="med" len="med"/>
                    </a:lnR>
                    <a:lnT w="12700" cap="flat" cmpd="sng" algn="ctr">
                      <a:solidFill>
                        <a:srgbClr val="008C9A"/>
                      </a:solidFill>
                      <a:prstDash val="solid"/>
                      <a:round/>
                      <a:headEnd type="none" w="med" len="med"/>
                      <a:tailEnd type="none" w="med" len="med"/>
                    </a:lnT>
                    <a:lnB w="12700" cap="flat" cmpd="sng" algn="ctr">
                      <a:solidFill>
                        <a:srgbClr val="008C9A"/>
                      </a:solidFill>
                      <a:prstDash val="solid"/>
                      <a:round/>
                      <a:headEnd type="none" w="med" len="med"/>
                      <a:tailEnd type="none" w="med" len="med"/>
                    </a:lnB>
                    <a:noFill/>
                  </a:tcPr>
                </a:tc>
                <a:tc>
                  <a:txBody>
                    <a:bodyPr/>
                    <a:lstStyle/>
                    <a:p>
                      <a:pPr algn="ctr"/>
                      <a:r>
                        <a:rPr lang="en-US" sz="1200" dirty="0"/>
                        <a:t>$1,500</a:t>
                      </a:r>
                    </a:p>
                  </a:txBody>
                  <a:tcPr anchor="ctr">
                    <a:lnL w="12700" cap="flat" cmpd="sng" algn="ctr">
                      <a:solidFill>
                        <a:srgbClr val="008C9A"/>
                      </a:solidFill>
                      <a:prstDash val="solid"/>
                      <a:round/>
                      <a:headEnd type="none" w="med" len="med"/>
                      <a:tailEnd type="none" w="med" len="med"/>
                    </a:lnL>
                    <a:lnR w="12700" cap="flat" cmpd="sng" algn="ctr">
                      <a:solidFill>
                        <a:srgbClr val="008C9A"/>
                      </a:solidFill>
                      <a:prstDash val="solid"/>
                      <a:round/>
                      <a:headEnd type="none" w="med" len="med"/>
                      <a:tailEnd type="none" w="med" len="med"/>
                    </a:lnR>
                    <a:lnT w="12700" cap="flat" cmpd="sng" algn="ctr">
                      <a:solidFill>
                        <a:srgbClr val="008C9A"/>
                      </a:solidFill>
                      <a:prstDash val="solid"/>
                      <a:round/>
                      <a:headEnd type="none" w="med" len="med"/>
                      <a:tailEnd type="none" w="med" len="med"/>
                    </a:lnT>
                    <a:lnB w="12700" cap="flat" cmpd="sng" algn="ctr">
                      <a:solidFill>
                        <a:srgbClr val="008C9A"/>
                      </a:solidFill>
                      <a:prstDash val="solid"/>
                      <a:round/>
                      <a:headEnd type="none" w="med" len="med"/>
                      <a:tailEnd type="none" w="med" len="med"/>
                    </a:lnB>
                    <a:noFill/>
                  </a:tcPr>
                </a:tc>
                <a:extLst>
                  <a:ext uri="{0D108BD9-81ED-4DB2-BD59-A6C34878D82A}">
                    <a16:rowId xmlns:a16="http://schemas.microsoft.com/office/drawing/2014/main" val="1690825381"/>
                  </a:ext>
                </a:extLst>
              </a:tr>
            </a:tbl>
          </a:graphicData>
        </a:graphic>
      </p:graphicFrame>
      <p:sp>
        <p:nvSpPr>
          <p:cNvPr id="10" name="object 3">
            <a:extLst>
              <a:ext uri="{FF2B5EF4-FFF2-40B4-BE49-F238E27FC236}">
                <a16:creationId xmlns:a16="http://schemas.microsoft.com/office/drawing/2014/main" id="{BE910506-7DC4-47F1-B7EE-F9ED623D187E}"/>
              </a:ext>
            </a:extLst>
          </p:cNvPr>
          <p:cNvSpPr txBox="1"/>
          <p:nvPr/>
        </p:nvSpPr>
        <p:spPr>
          <a:xfrm>
            <a:off x="8066638" y="4310605"/>
            <a:ext cx="5352181" cy="2451953"/>
          </a:xfrm>
          <a:prstGeom prst="rect">
            <a:avLst/>
          </a:prstGeom>
        </p:spPr>
        <p:txBody>
          <a:bodyPr vert="horz" wrap="square" lIns="0" tIns="12700" rIns="0" bIns="0" rtlCol="0">
            <a:spAutoFit/>
          </a:bodyPr>
          <a:lstStyle/>
          <a:p>
            <a:pPr marL="12700" marR="5080">
              <a:lnSpc>
                <a:spcPct val="150000"/>
              </a:lnSpc>
              <a:spcBef>
                <a:spcPts val="100"/>
              </a:spcBef>
              <a:buClr>
                <a:srgbClr val="008C9A"/>
              </a:buClr>
            </a:pPr>
            <a:r>
              <a:rPr lang="en-US" sz="1600" b="1" dirty="0">
                <a:solidFill>
                  <a:srgbClr val="008C9A"/>
                </a:solidFill>
                <a:latin typeface="Calibri"/>
                <a:cs typeface="Calibri"/>
              </a:rPr>
              <a:t>Learn More &amp; Find a Provider:</a:t>
            </a:r>
          </a:p>
          <a:p>
            <a:pPr marL="184150" marR="5080" indent="-171450">
              <a:lnSpc>
                <a:spcPct val="150000"/>
              </a:lnSpc>
              <a:spcBef>
                <a:spcPts val="100"/>
              </a:spcBef>
              <a:buClr>
                <a:srgbClr val="008C9A"/>
              </a:buClr>
              <a:buFont typeface="Arial" panose="020B0604020202020204" pitchFamily="34" charset="0"/>
              <a:buChar char="•"/>
            </a:pPr>
            <a:r>
              <a:rPr lang="en-US" sz="1600" dirty="0">
                <a:latin typeface="Calibri"/>
                <a:cs typeface="Calibri"/>
              </a:rPr>
              <a:t>Visit </a:t>
            </a:r>
            <a:r>
              <a:rPr lang="en-US" sz="1600" u="sng" dirty="0">
                <a:solidFill>
                  <a:srgbClr val="008C9A"/>
                </a:solidFill>
                <a:uFill>
                  <a:solidFill>
                    <a:srgbClr val="008C9A"/>
                  </a:solidFill>
                </a:uFill>
                <a:latin typeface="Calibri"/>
                <a:cs typeface="Calibri"/>
                <a:hlinkClick r:id="rId4">
                  <a:extLst>
                    <a:ext uri="{A12FA001-AC4F-418D-AE19-62706E023703}">
                      <ahyp:hlinkClr xmlns:ahyp="http://schemas.microsoft.com/office/drawing/2018/hyperlinkcolor" val="tx"/>
                    </a:ext>
                  </a:extLst>
                </a:hlinkClick>
              </a:rPr>
              <a:t>www.aetna.com</a:t>
            </a:r>
            <a:r>
              <a:rPr lang="en-US" sz="1600" dirty="0">
                <a:solidFill>
                  <a:srgbClr val="008C9A"/>
                </a:solidFill>
                <a:latin typeface="Calibri"/>
                <a:cs typeface="Calibri"/>
                <a:hlinkClick r:id="rId4">
                  <a:extLst>
                    <a:ext uri="{A12FA001-AC4F-418D-AE19-62706E023703}">
                      <ahyp:hlinkClr xmlns:ahyp="http://schemas.microsoft.com/office/drawing/2018/hyperlinkcolor" val="tx"/>
                    </a:ext>
                  </a:extLst>
                </a:hlinkClick>
              </a:rPr>
              <a:t> </a:t>
            </a:r>
            <a:r>
              <a:rPr lang="en-US" sz="1600" dirty="0">
                <a:latin typeface="Calibri"/>
                <a:cs typeface="Calibri"/>
              </a:rPr>
              <a:t>for a more detailed description of how to use the dental plans and locate DMO and PPO providers.</a:t>
            </a:r>
          </a:p>
          <a:p>
            <a:pPr marL="184150" marR="5080" indent="-171450">
              <a:lnSpc>
                <a:spcPct val="150000"/>
              </a:lnSpc>
              <a:spcBef>
                <a:spcPts val="100"/>
              </a:spcBef>
              <a:buClr>
                <a:srgbClr val="008C9A"/>
              </a:buClr>
              <a:buFont typeface="Arial" panose="020B0604020202020204" pitchFamily="34" charset="0"/>
              <a:buChar char="•"/>
            </a:pPr>
            <a:r>
              <a:rPr lang="en-US" sz="1600" b="1" dirty="0">
                <a:latin typeface="Calibri"/>
                <a:cs typeface="Calibri"/>
              </a:rPr>
              <a:t>DMO</a:t>
            </a:r>
            <a:r>
              <a:rPr lang="en-US" sz="1600" dirty="0">
                <a:latin typeface="Calibri"/>
                <a:cs typeface="Calibri"/>
              </a:rPr>
              <a:t>: DMO/DNO/Managed Dental &gt; DMO/DNO  </a:t>
            </a:r>
          </a:p>
          <a:p>
            <a:pPr marL="184150" marR="5080" indent="-171450">
              <a:lnSpc>
                <a:spcPct val="150000"/>
              </a:lnSpc>
              <a:spcBef>
                <a:spcPts val="100"/>
              </a:spcBef>
              <a:buClr>
                <a:srgbClr val="008C9A"/>
              </a:buClr>
              <a:buFont typeface="Arial" panose="020B0604020202020204" pitchFamily="34" charset="0"/>
              <a:buChar char="•"/>
            </a:pPr>
            <a:r>
              <a:rPr lang="en-US" sz="1600" b="1" dirty="0">
                <a:latin typeface="Calibri"/>
                <a:cs typeface="Calibri"/>
              </a:rPr>
              <a:t>PPO</a:t>
            </a:r>
            <a:r>
              <a:rPr lang="en-US" sz="1600" dirty="0">
                <a:latin typeface="Calibri"/>
                <a:cs typeface="Calibri"/>
              </a:rPr>
              <a:t>: Dental PPO/PDN with PPOII Network &gt;Dental PPO/PDN with PPO II</a:t>
            </a:r>
          </a:p>
          <a:p>
            <a:pPr marL="25400" marR="5080">
              <a:lnSpc>
                <a:spcPct val="100000"/>
              </a:lnSpc>
            </a:pPr>
            <a:endParaRPr sz="1200" dirty="0">
              <a:latin typeface="Calibri"/>
              <a:cs typeface="Calibri"/>
            </a:endParaRPr>
          </a:p>
        </p:txBody>
      </p:sp>
      <p:sp>
        <p:nvSpPr>
          <p:cNvPr id="3" name="Google Shape;489;p16">
            <a:extLst>
              <a:ext uri="{FF2B5EF4-FFF2-40B4-BE49-F238E27FC236}">
                <a16:creationId xmlns:a16="http://schemas.microsoft.com/office/drawing/2014/main" id="{E77AAC96-8B19-78E7-BC1E-B4F59ADDD027}"/>
              </a:ext>
            </a:extLst>
          </p:cNvPr>
          <p:cNvSpPr/>
          <p:nvPr/>
        </p:nvSpPr>
        <p:spPr>
          <a:xfrm>
            <a:off x="8066638" y="2224053"/>
            <a:ext cx="4671588" cy="1421268"/>
          </a:xfrm>
          <a:prstGeom prst="roundRect">
            <a:avLst>
              <a:gd name="adj" fmla="val 741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22222"/>
              </a:lnSpc>
              <a:spcBef>
                <a:spcPts val="0"/>
              </a:spcBef>
              <a:spcAft>
                <a:spcPts val="0"/>
              </a:spcAft>
              <a:buClr>
                <a:srgbClr val="000000"/>
              </a:buClr>
              <a:buSzPts val="1600"/>
              <a:buFont typeface="Arial"/>
              <a:buNone/>
            </a:pPr>
            <a:endParaRPr sz="1600" b="0" i="0" u="none" strike="noStrike" cap="none" dirty="0">
              <a:solidFill>
                <a:srgbClr val="000000"/>
              </a:solidFill>
              <a:latin typeface="Arial"/>
              <a:ea typeface="Arial"/>
              <a:cs typeface="Arial"/>
              <a:sym typeface="Arial"/>
            </a:endParaRPr>
          </a:p>
        </p:txBody>
      </p:sp>
      <p:sp>
        <p:nvSpPr>
          <p:cNvPr id="5" name="TextBox 4">
            <a:extLst>
              <a:ext uri="{FF2B5EF4-FFF2-40B4-BE49-F238E27FC236}">
                <a16:creationId xmlns:a16="http://schemas.microsoft.com/office/drawing/2014/main" id="{2C60FC8F-C4EE-E649-5EF7-37A9A9DBB686}"/>
              </a:ext>
            </a:extLst>
          </p:cNvPr>
          <p:cNvSpPr txBox="1"/>
          <p:nvPr/>
        </p:nvSpPr>
        <p:spPr>
          <a:xfrm>
            <a:off x="8066638" y="2306703"/>
            <a:ext cx="4929137" cy="1213153"/>
          </a:xfrm>
          <a:prstGeom prst="rect">
            <a:avLst/>
          </a:prstGeom>
          <a:noFill/>
        </p:spPr>
        <p:txBody>
          <a:bodyPr wrap="square">
            <a:spAutoFit/>
          </a:bodyPr>
          <a:lstStyle/>
          <a:p>
            <a:pPr marL="25400" marR="389255">
              <a:spcBef>
                <a:spcPts val="90"/>
              </a:spcBef>
            </a:pPr>
            <a:r>
              <a:rPr lang="en-US" sz="1800" dirty="0">
                <a:latin typeface="Calibri"/>
                <a:cs typeface="Calibri"/>
              </a:rPr>
              <a:t>Aetna offers two dental plans administered by Aetna (Aetna DMO and PPO). </a:t>
            </a:r>
          </a:p>
          <a:p>
            <a:pPr marL="25400" marR="389255">
              <a:lnSpc>
                <a:spcPct val="100000"/>
              </a:lnSpc>
              <a:spcBef>
                <a:spcPts val="90"/>
              </a:spcBef>
            </a:pPr>
            <a:r>
              <a:rPr lang="en-US" sz="1800" b="1" dirty="0">
                <a:solidFill>
                  <a:srgbClr val="008C9A"/>
                </a:solidFill>
                <a:latin typeface="Calibri"/>
                <a:cs typeface="Calibri"/>
              </a:rPr>
              <a:t>Note that dental benefits are bundled with vision and may not be elected separately</a:t>
            </a:r>
            <a:r>
              <a:rPr lang="en-US" b="1" dirty="0">
                <a:solidFill>
                  <a:srgbClr val="008C9A"/>
                </a:solidFill>
                <a:latin typeface="Calibri"/>
                <a:cs typeface="Calibri"/>
              </a:rPr>
              <a:t>.</a:t>
            </a:r>
          </a:p>
        </p:txBody>
      </p:sp>
    </p:spTree>
    <p:extLst>
      <p:ext uri="{BB962C8B-B14F-4D97-AF65-F5344CB8AC3E}">
        <p14:creationId xmlns:p14="http://schemas.microsoft.com/office/powerpoint/2010/main" val="2151252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6"/>
          <p:cNvSpPr/>
          <p:nvPr/>
        </p:nvSpPr>
        <p:spPr>
          <a:xfrm>
            <a:off x="-1" y="7326642"/>
            <a:ext cx="13715999" cy="457200"/>
          </a:xfrm>
          <a:prstGeom prst="rect">
            <a:avLst/>
          </a:prstGeom>
          <a:solidFill>
            <a:srgbClr val="008189">
              <a:alpha val="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sp>
        <p:nvSpPr>
          <p:cNvPr id="324" name="Google Shape;324;p6"/>
          <p:cNvSpPr/>
          <p:nvPr/>
        </p:nvSpPr>
        <p:spPr>
          <a:xfrm>
            <a:off x="-2" y="-32356"/>
            <a:ext cx="13716000" cy="662940"/>
          </a:xfrm>
          <a:prstGeom prst="rect">
            <a:avLst/>
          </a:prstGeom>
          <a:gradFill>
            <a:gsLst>
              <a:gs pos="0">
                <a:srgbClr val="F5F7FC"/>
              </a:gs>
              <a:gs pos="100000">
                <a:srgbClr val="008189"/>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pic>
        <p:nvPicPr>
          <p:cNvPr id="325" name="Google Shape;325;p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5160" y="179070"/>
            <a:ext cx="1206500" cy="295107"/>
          </a:xfrm>
          <a:prstGeom prst="rect">
            <a:avLst/>
          </a:prstGeom>
          <a:noFill/>
          <a:ln>
            <a:noFill/>
          </a:ln>
        </p:spPr>
      </p:pic>
      <p:sp>
        <p:nvSpPr>
          <p:cNvPr id="326" name="Google Shape;326;p6"/>
          <p:cNvSpPr txBox="1"/>
          <p:nvPr/>
        </p:nvSpPr>
        <p:spPr>
          <a:xfrm>
            <a:off x="12136437" y="8458333"/>
            <a:ext cx="1917851"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Open Enrollment 2023</a:t>
            </a:r>
            <a:endParaRPr sz="1200" b="1"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p:txBody>
      </p:sp>
      <p:sp>
        <p:nvSpPr>
          <p:cNvPr id="327" name="Google Shape;327;p6"/>
          <p:cNvSpPr txBox="1">
            <a:spLocks noGrp="1"/>
          </p:cNvSpPr>
          <p:nvPr>
            <p:ph type="title"/>
          </p:nvPr>
        </p:nvSpPr>
        <p:spPr>
          <a:xfrm>
            <a:off x="546837" y="879190"/>
            <a:ext cx="10564157" cy="114322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4000"/>
              <a:buFont typeface="Helvetica Neue"/>
              <a:buNone/>
            </a:pPr>
            <a:r>
              <a:rPr lang="en-US" sz="3500" b="1" dirty="0">
                <a:solidFill>
                  <a:srgbClr val="3F3F3F"/>
                </a:solidFill>
                <a:latin typeface="Arial" panose="020B0604020202020204" pitchFamily="34" charset="0"/>
                <a:ea typeface="Helvetica Neue"/>
                <a:cs typeface="Arial" panose="020B0604020202020204" pitchFamily="34" charset="0"/>
                <a:sym typeface="Helvetica Neue"/>
              </a:rPr>
              <a:t>Vision - VSP</a:t>
            </a:r>
            <a:endParaRPr sz="3500" dirty="0"/>
          </a:p>
        </p:txBody>
      </p:sp>
      <p:sp>
        <p:nvSpPr>
          <p:cNvPr id="328" name="Google Shape;328;p6"/>
          <p:cNvSpPr txBox="1">
            <a:spLocks noGrp="1"/>
          </p:cNvSpPr>
          <p:nvPr>
            <p:ph type="sldNum" idx="12"/>
          </p:nvPr>
        </p:nvSpPr>
        <p:spPr>
          <a:xfrm>
            <a:off x="13095363" y="7370034"/>
            <a:ext cx="461295" cy="413808"/>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rgbClr val="3F3F3F"/>
                </a:solidFill>
                <a:latin typeface="Arial" panose="020B0604020202020204" pitchFamily="34" charset="0"/>
                <a:ea typeface="Helvetica Neue"/>
                <a:cs typeface="Arial" panose="020B0604020202020204" pitchFamily="34" charset="0"/>
                <a:sym typeface="Helvetica Neue"/>
              </a:rPr>
              <a:t>27</a:t>
            </a:fld>
            <a:endParaRPr sz="1200" dirty="0">
              <a:solidFill>
                <a:srgbClr val="3F3F3F"/>
              </a:solidFill>
              <a:latin typeface="Arial" panose="020B0604020202020204" pitchFamily="34" charset="0"/>
              <a:ea typeface="Helvetica Neue"/>
              <a:cs typeface="Arial" panose="020B0604020202020204" pitchFamily="34" charset="0"/>
              <a:sym typeface="Helvetica Neue"/>
            </a:endParaRPr>
          </a:p>
        </p:txBody>
      </p:sp>
      <p:graphicFrame>
        <p:nvGraphicFramePr>
          <p:cNvPr id="10" name="Table 13">
            <a:extLst>
              <a:ext uri="{FF2B5EF4-FFF2-40B4-BE49-F238E27FC236}">
                <a16:creationId xmlns:a16="http://schemas.microsoft.com/office/drawing/2014/main" id="{C8CC9C6E-B1D7-4732-8F9B-7978349474B2}"/>
              </a:ext>
            </a:extLst>
          </p:cNvPr>
          <p:cNvGraphicFramePr>
            <a:graphicFrameLocks noGrp="1"/>
          </p:cNvGraphicFramePr>
          <p:nvPr>
            <p:extLst>
              <p:ext uri="{D42A27DB-BD31-4B8C-83A1-F6EECF244321}">
                <p14:modId xmlns:p14="http://schemas.microsoft.com/office/powerpoint/2010/main" val="1694307836"/>
              </p:ext>
            </p:extLst>
          </p:nvPr>
        </p:nvGraphicFramePr>
        <p:xfrm>
          <a:off x="389990" y="1794077"/>
          <a:ext cx="7284024" cy="4858076"/>
        </p:xfrm>
        <a:graphic>
          <a:graphicData uri="http://schemas.openxmlformats.org/drawingml/2006/table">
            <a:tbl>
              <a:tblPr firstRow="1" bandRow="1">
                <a:tableStyleId>{5C22544A-7EE6-4342-B048-85BDC9FD1C3A}</a:tableStyleId>
              </a:tblPr>
              <a:tblGrid>
                <a:gridCol w="3044484">
                  <a:extLst>
                    <a:ext uri="{9D8B030D-6E8A-4147-A177-3AD203B41FA5}">
                      <a16:colId xmlns:a16="http://schemas.microsoft.com/office/drawing/2014/main" val="2705237503"/>
                    </a:ext>
                  </a:extLst>
                </a:gridCol>
                <a:gridCol w="2119770">
                  <a:extLst>
                    <a:ext uri="{9D8B030D-6E8A-4147-A177-3AD203B41FA5}">
                      <a16:colId xmlns:a16="http://schemas.microsoft.com/office/drawing/2014/main" val="2695090120"/>
                    </a:ext>
                  </a:extLst>
                </a:gridCol>
                <a:gridCol w="2119770">
                  <a:extLst>
                    <a:ext uri="{9D8B030D-6E8A-4147-A177-3AD203B41FA5}">
                      <a16:colId xmlns:a16="http://schemas.microsoft.com/office/drawing/2014/main" val="3677640394"/>
                    </a:ext>
                  </a:extLst>
                </a:gridCol>
              </a:tblGrid>
              <a:tr h="351609">
                <a:tc>
                  <a:txBody>
                    <a:bodyPr/>
                    <a:lstStyle/>
                    <a:p>
                      <a:endParaRPr lang="en-US" sz="1200" dirty="0">
                        <a:latin typeface="Calibri" panose="020F0502020204030204" pitchFamily="34" charset="0"/>
                        <a:cs typeface="Calibri" panose="020F0502020204030204" pitchFamily="34" charset="0"/>
                      </a:endParaRPr>
                    </a:p>
                  </a:txBody>
                  <a:tcPr>
                    <a:lnL w="12700" cap="flat" cmpd="sng" algn="ctr">
                      <a:solidFill>
                        <a:schemeClr val="bg1"/>
                      </a:solidFill>
                      <a:prstDash val="solid"/>
                      <a:round/>
                      <a:headEnd type="none" w="med" len="med"/>
                      <a:tailEnd type="none" w="med" len="med"/>
                    </a:lnL>
                    <a:lnR w="12700" cap="flat" cmpd="sng" algn="ctr">
                      <a:solidFill>
                        <a:srgbClr val="008C9A"/>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8C9A"/>
                      </a:solidFill>
                      <a:prstDash val="solid"/>
                      <a:round/>
                      <a:headEnd type="none" w="med" len="med"/>
                      <a:tailEnd type="none" w="med" len="med"/>
                    </a:lnB>
                    <a:noFill/>
                  </a:tcPr>
                </a:tc>
                <a:tc>
                  <a:txBody>
                    <a:bodyPr/>
                    <a:lstStyle/>
                    <a:p>
                      <a:pPr algn="ctr"/>
                      <a:r>
                        <a:rPr lang="en-US" sz="1400" dirty="0">
                          <a:latin typeface="Calibri" panose="020F0502020204030204" pitchFamily="34" charset="0"/>
                          <a:cs typeface="Calibri" panose="020F0502020204030204" pitchFamily="34" charset="0"/>
                        </a:rPr>
                        <a:t>VSP Provider</a:t>
                      </a:r>
                    </a:p>
                  </a:txBody>
                  <a:tcPr anchor="ctr">
                    <a:lnL w="12700" cap="flat" cmpd="sng" algn="ctr">
                      <a:solidFill>
                        <a:srgbClr val="008C9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8C9A"/>
                      </a:solidFill>
                      <a:prstDash val="solid"/>
                      <a:round/>
                      <a:headEnd type="none" w="med" len="med"/>
                      <a:tailEnd type="none" w="med" len="med"/>
                    </a:lnT>
                    <a:lnB w="12700" cap="flat" cmpd="sng" algn="ctr">
                      <a:solidFill>
                        <a:srgbClr val="008C9A"/>
                      </a:solidFill>
                      <a:prstDash val="solid"/>
                      <a:round/>
                      <a:headEnd type="none" w="med" len="med"/>
                      <a:tailEnd type="none" w="med" len="med"/>
                    </a:lnB>
                    <a:solidFill>
                      <a:srgbClr val="008C9A"/>
                    </a:solidFill>
                  </a:tcPr>
                </a:tc>
                <a:tc>
                  <a:txBody>
                    <a:bodyPr/>
                    <a:lstStyle/>
                    <a:p>
                      <a:pPr algn="ctr"/>
                      <a:r>
                        <a:rPr lang="en-US" sz="1400" dirty="0">
                          <a:latin typeface="Calibri" panose="020F0502020204030204" pitchFamily="34" charset="0"/>
                          <a:cs typeface="Calibri" panose="020F0502020204030204" pitchFamily="34" charset="0"/>
                        </a:rPr>
                        <a:t>Non-VSP Provider</a:t>
                      </a:r>
                    </a:p>
                  </a:txBody>
                  <a:tcPr anchor="ctr">
                    <a:lnL w="12700" cap="flat" cmpd="sng" algn="ctr">
                      <a:solidFill>
                        <a:schemeClr val="bg1"/>
                      </a:solidFill>
                      <a:prstDash val="solid"/>
                      <a:round/>
                      <a:headEnd type="none" w="med" len="med"/>
                      <a:tailEnd type="none" w="med" len="med"/>
                    </a:lnL>
                    <a:lnR w="12700" cap="flat" cmpd="sng" algn="ctr">
                      <a:solidFill>
                        <a:srgbClr val="008C9A"/>
                      </a:solidFill>
                      <a:prstDash val="solid"/>
                      <a:round/>
                      <a:headEnd type="none" w="med" len="med"/>
                      <a:tailEnd type="none" w="med" len="med"/>
                    </a:lnR>
                    <a:lnT w="12700" cap="flat" cmpd="sng" algn="ctr">
                      <a:solidFill>
                        <a:srgbClr val="008C9A"/>
                      </a:solidFill>
                      <a:prstDash val="solid"/>
                      <a:round/>
                      <a:headEnd type="none" w="med" len="med"/>
                      <a:tailEnd type="none" w="med" len="med"/>
                    </a:lnT>
                    <a:lnB w="12700" cap="flat" cmpd="sng" algn="ctr">
                      <a:solidFill>
                        <a:srgbClr val="008C9A"/>
                      </a:solidFill>
                      <a:prstDash val="solid"/>
                      <a:round/>
                      <a:headEnd type="none" w="med" len="med"/>
                      <a:tailEnd type="none" w="med" len="med"/>
                    </a:lnB>
                    <a:solidFill>
                      <a:srgbClr val="008C9A"/>
                    </a:solidFill>
                  </a:tcPr>
                </a:tc>
                <a:extLst>
                  <a:ext uri="{0D108BD9-81ED-4DB2-BD59-A6C34878D82A}">
                    <a16:rowId xmlns:a16="http://schemas.microsoft.com/office/drawing/2014/main" val="299008663"/>
                  </a:ext>
                </a:extLst>
              </a:tr>
              <a:tr h="1107571">
                <a:tc>
                  <a:txBody>
                    <a:bodyPr/>
                    <a:lstStyle/>
                    <a:p>
                      <a:pPr marL="50165" marR="981710">
                        <a:lnSpc>
                          <a:spcPct val="100000"/>
                        </a:lnSpc>
                        <a:spcBef>
                          <a:spcPts val="175"/>
                        </a:spcBef>
                      </a:pPr>
                      <a:r>
                        <a:rPr lang="en-US" sz="1300" dirty="0">
                          <a:latin typeface="Calibri" panose="020F0502020204030204" pitchFamily="34" charset="0"/>
                          <a:cs typeface="Calibri" panose="020F0502020204030204" pitchFamily="34" charset="0"/>
                        </a:rPr>
                        <a:t>Copayments</a:t>
                      </a:r>
                    </a:p>
                    <a:p>
                      <a:pPr marL="50165" marR="981710">
                        <a:lnSpc>
                          <a:spcPct val="100000"/>
                        </a:lnSpc>
                        <a:spcBef>
                          <a:spcPts val="175"/>
                        </a:spcBef>
                      </a:pPr>
                      <a:r>
                        <a:rPr lang="en-US" sz="1300" dirty="0">
                          <a:latin typeface="Calibri" panose="020F0502020204030204" pitchFamily="34" charset="0"/>
                          <a:cs typeface="Calibri" panose="020F0502020204030204" pitchFamily="34" charset="0"/>
                        </a:rPr>
                        <a:t>-Examination Copay</a:t>
                      </a:r>
                    </a:p>
                    <a:p>
                      <a:pPr marL="50165" marR="981710">
                        <a:lnSpc>
                          <a:spcPct val="100000"/>
                        </a:lnSpc>
                        <a:spcBef>
                          <a:spcPts val="175"/>
                        </a:spcBef>
                      </a:pPr>
                      <a:r>
                        <a:rPr lang="en-US" sz="1300" dirty="0">
                          <a:latin typeface="Calibri" panose="020F0502020204030204" pitchFamily="34" charset="0"/>
                          <a:cs typeface="Calibri" panose="020F0502020204030204" pitchFamily="34" charset="0"/>
                        </a:rPr>
                        <a:t>-Glasses Copay</a:t>
                      </a:r>
                    </a:p>
                    <a:p>
                      <a:pPr marL="50165" marR="981710">
                        <a:lnSpc>
                          <a:spcPct val="100000"/>
                        </a:lnSpc>
                        <a:spcBef>
                          <a:spcPts val="175"/>
                        </a:spcBef>
                      </a:pPr>
                      <a:r>
                        <a:rPr lang="en-US" sz="1300" dirty="0">
                          <a:latin typeface="Calibri" panose="020F0502020204030204" pitchFamily="34" charset="0"/>
                          <a:cs typeface="Calibri" panose="020F0502020204030204" pitchFamily="34" charset="0"/>
                        </a:rPr>
                        <a:t>-Lenses Copay</a:t>
                      </a:r>
                    </a:p>
                  </a:txBody>
                  <a:tcPr>
                    <a:lnL w="12700" cap="flat" cmpd="sng" algn="ctr">
                      <a:solidFill>
                        <a:srgbClr val="008C9A"/>
                      </a:solidFill>
                      <a:prstDash val="solid"/>
                      <a:round/>
                      <a:headEnd type="none" w="med" len="med"/>
                      <a:tailEnd type="none" w="med" len="med"/>
                    </a:lnL>
                    <a:lnR w="12700" cap="flat" cmpd="sng" algn="ctr">
                      <a:solidFill>
                        <a:srgbClr val="008C9A"/>
                      </a:solidFill>
                      <a:prstDash val="solid"/>
                      <a:round/>
                      <a:headEnd type="none" w="med" len="med"/>
                      <a:tailEnd type="none" w="med" len="med"/>
                    </a:lnR>
                    <a:lnT w="12700" cap="flat" cmpd="sng" algn="ctr">
                      <a:solidFill>
                        <a:srgbClr val="008C9A"/>
                      </a:solidFill>
                      <a:prstDash val="solid"/>
                      <a:round/>
                      <a:headEnd type="none" w="med" len="med"/>
                      <a:tailEnd type="none" w="med" len="med"/>
                    </a:lnT>
                    <a:lnB w="12700" cap="flat" cmpd="sng" algn="ctr">
                      <a:solidFill>
                        <a:srgbClr val="008C9A"/>
                      </a:solidFill>
                      <a:prstDash val="solid"/>
                      <a:round/>
                      <a:headEnd type="none" w="med" len="med"/>
                      <a:tailEnd type="none" w="med" len="med"/>
                    </a:lnB>
                    <a:noFill/>
                  </a:tcPr>
                </a:tc>
                <a:tc>
                  <a:txBody>
                    <a:bodyPr/>
                    <a:lstStyle/>
                    <a:p>
                      <a:pPr algn="ctr"/>
                      <a:r>
                        <a:rPr lang="en-US" sz="1300" dirty="0">
                          <a:latin typeface="Calibri" panose="020F0502020204030204" pitchFamily="34" charset="0"/>
                          <a:cs typeface="Calibri" panose="020F0502020204030204" pitchFamily="34" charset="0"/>
                        </a:rPr>
                        <a:t>$20 copay</a:t>
                      </a:r>
                    </a:p>
                    <a:p>
                      <a:pPr algn="ctr"/>
                      <a:r>
                        <a:rPr lang="en-US" sz="1300" dirty="0">
                          <a:latin typeface="Calibri" panose="020F0502020204030204" pitchFamily="34" charset="0"/>
                          <a:cs typeface="Calibri" panose="020F0502020204030204" pitchFamily="34" charset="0"/>
                        </a:rPr>
                        <a:t>$20 copay</a:t>
                      </a:r>
                    </a:p>
                    <a:p>
                      <a:pPr algn="ctr"/>
                      <a:r>
                        <a:rPr lang="en-US" sz="1300" dirty="0">
                          <a:latin typeface="Calibri" panose="020F0502020204030204" pitchFamily="34" charset="0"/>
                          <a:cs typeface="Calibri" panose="020F0502020204030204" pitchFamily="34" charset="0"/>
                        </a:rPr>
                        <a:t>Up to $60 copay</a:t>
                      </a:r>
                    </a:p>
                  </a:txBody>
                  <a:tcPr anchor="ctr">
                    <a:lnL w="12700" cap="flat" cmpd="sng" algn="ctr">
                      <a:solidFill>
                        <a:srgbClr val="008C9A"/>
                      </a:solidFill>
                      <a:prstDash val="solid"/>
                      <a:round/>
                      <a:headEnd type="none" w="med" len="med"/>
                      <a:tailEnd type="none" w="med" len="med"/>
                    </a:lnL>
                    <a:lnR w="12700" cap="flat" cmpd="sng" algn="ctr">
                      <a:solidFill>
                        <a:srgbClr val="008C9A"/>
                      </a:solidFill>
                      <a:prstDash val="solid"/>
                      <a:round/>
                      <a:headEnd type="none" w="med" len="med"/>
                      <a:tailEnd type="none" w="med" len="med"/>
                    </a:lnR>
                    <a:lnT w="12700" cap="flat" cmpd="sng" algn="ctr">
                      <a:solidFill>
                        <a:srgbClr val="008C9A"/>
                      </a:solidFill>
                      <a:prstDash val="solid"/>
                      <a:round/>
                      <a:headEnd type="none" w="med" len="med"/>
                      <a:tailEnd type="none" w="med" len="med"/>
                    </a:lnT>
                    <a:lnB w="12700" cap="flat" cmpd="sng" algn="ctr">
                      <a:solidFill>
                        <a:srgbClr val="008C9A"/>
                      </a:solidFill>
                      <a:prstDash val="solid"/>
                      <a:round/>
                      <a:headEnd type="none" w="med" len="med"/>
                      <a:tailEnd type="none" w="med" len="med"/>
                    </a:lnB>
                    <a:noFill/>
                  </a:tcPr>
                </a:tc>
                <a:tc>
                  <a:txBody>
                    <a:bodyPr/>
                    <a:lstStyle/>
                    <a:p>
                      <a:pPr algn="ctr"/>
                      <a:endParaRPr lang="en-US" sz="1300" dirty="0">
                        <a:latin typeface="Calibri" panose="020F0502020204030204" pitchFamily="34" charset="0"/>
                        <a:cs typeface="Calibri" panose="020F0502020204030204" pitchFamily="34" charset="0"/>
                      </a:endParaRPr>
                    </a:p>
                    <a:p>
                      <a:pPr algn="ctr"/>
                      <a:r>
                        <a:rPr lang="en-US" sz="1300" dirty="0">
                          <a:latin typeface="Calibri" panose="020F0502020204030204" pitchFamily="34" charset="0"/>
                          <a:cs typeface="Calibri" panose="020F0502020204030204" pitchFamily="34" charset="0"/>
                        </a:rPr>
                        <a:t>None</a:t>
                      </a:r>
                    </a:p>
                    <a:p>
                      <a:pPr algn="ctr"/>
                      <a:r>
                        <a:rPr lang="en-US" sz="1300" dirty="0">
                          <a:latin typeface="Calibri" panose="020F0502020204030204" pitchFamily="34" charset="0"/>
                          <a:cs typeface="Calibri" panose="020F0502020204030204" pitchFamily="34" charset="0"/>
                        </a:rPr>
                        <a:t>None</a:t>
                      </a:r>
                    </a:p>
                    <a:p>
                      <a:pPr algn="ctr"/>
                      <a:r>
                        <a:rPr lang="en-US" sz="1300" dirty="0">
                          <a:latin typeface="Calibri" panose="020F0502020204030204" pitchFamily="34" charset="0"/>
                          <a:cs typeface="Calibri" panose="020F0502020204030204" pitchFamily="34" charset="0"/>
                        </a:rPr>
                        <a:t>None</a:t>
                      </a:r>
                    </a:p>
                  </a:txBody>
                  <a:tcPr anchor="ctr">
                    <a:lnL w="12700" cap="flat" cmpd="sng" algn="ctr">
                      <a:solidFill>
                        <a:srgbClr val="008C9A"/>
                      </a:solidFill>
                      <a:prstDash val="solid"/>
                      <a:round/>
                      <a:headEnd type="none" w="med" len="med"/>
                      <a:tailEnd type="none" w="med" len="med"/>
                    </a:lnL>
                    <a:lnR w="12700" cap="flat" cmpd="sng" algn="ctr">
                      <a:solidFill>
                        <a:srgbClr val="008C9A"/>
                      </a:solidFill>
                      <a:prstDash val="solid"/>
                      <a:round/>
                      <a:headEnd type="none" w="med" len="med"/>
                      <a:tailEnd type="none" w="med" len="med"/>
                    </a:lnR>
                    <a:lnT w="12700" cap="flat" cmpd="sng" algn="ctr">
                      <a:solidFill>
                        <a:srgbClr val="008C9A"/>
                      </a:solidFill>
                      <a:prstDash val="solid"/>
                      <a:round/>
                      <a:headEnd type="none" w="med" len="med"/>
                      <a:tailEnd type="none" w="med" len="med"/>
                    </a:lnT>
                    <a:lnB w="12700" cap="flat" cmpd="sng" algn="ctr">
                      <a:solidFill>
                        <a:srgbClr val="008C9A"/>
                      </a:solidFill>
                      <a:prstDash val="solid"/>
                      <a:round/>
                      <a:headEnd type="none" w="med" len="med"/>
                      <a:tailEnd type="none" w="med" len="med"/>
                    </a:lnB>
                    <a:noFill/>
                  </a:tcPr>
                </a:tc>
                <a:extLst>
                  <a:ext uri="{0D108BD9-81ED-4DB2-BD59-A6C34878D82A}">
                    <a16:rowId xmlns:a16="http://schemas.microsoft.com/office/drawing/2014/main" val="3450825201"/>
                  </a:ext>
                </a:extLst>
              </a:tr>
              <a:tr h="591877">
                <a:tc>
                  <a:txBody>
                    <a:bodyPr/>
                    <a:lstStyle/>
                    <a:p>
                      <a:pPr marL="50800">
                        <a:lnSpc>
                          <a:spcPct val="100000"/>
                        </a:lnSpc>
                        <a:spcBef>
                          <a:spcPts val="175"/>
                        </a:spcBef>
                      </a:pPr>
                      <a:r>
                        <a:rPr lang="en-US" sz="1300" spc="15" dirty="0">
                          <a:latin typeface="Calibri" panose="020F0502020204030204" pitchFamily="34" charset="0"/>
                          <a:cs typeface="Calibri" panose="020F0502020204030204" pitchFamily="34" charset="0"/>
                        </a:rPr>
                        <a:t>Examination – Insurance Coverage</a:t>
                      </a:r>
                    </a:p>
                    <a:p>
                      <a:pPr marL="50800">
                        <a:lnSpc>
                          <a:spcPct val="100000"/>
                        </a:lnSpc>
                        <a:spcBef>
                          <a:spcPts val="175"/>
                        </a:spcBef>
                      </a:pPr>
                      <a:r>
                        <a:rPr lang="en-US" sz="1300" spc="15" dirty="0">
                          <a:latin typeface="Calibri" panose="020F0502020204030204" pitchFamily="34" charset="0"/>
                          <a:cs typeface="Calibri" panose="020F0502020204030204" pitchFamily="34" charset="0"/>
                        </a:rPr>
                        <a:t>Once every 12 months</a:t>
                      </a:r>
                      <a:endParaRPr lang="en-US" sz="1300" dirty="0">
                        <a:latin typeface="Calibri" panose="020F0502020204030204" pitchFamily="34" charset="0"/>
                        <a:cs typeface="Calibri" panose="020F0502020204030204" pitchFamily="34" charset="0"/>
                      </a:endParaRPr>
                    </a:p>
                  </a:txBody>
                  <a:tcPr anchor="ctr">
                    <a:lnL w="12700" cap="flat" cmpd="sng" algn="ctr">
                      <a:solidFill>
                        <a:srgbClr val="008C9A"/>
                      </a:solidFill>
                      <a:prstDash val="solid"/>
                      <a:round/>
                      <a:headEnd type="none" w="med" len="med"/>
                      <a:tailEnd type="none" w="med" len="med"/>
                    </a:lnL>
                    <a:lnR w="12700" cap="flat" cmpd="sng" algn="ctr">
                      <a:solidFill>
                        <a:srgbClr val="008C9A"/>
                      </a:solidFill>
                      <a:prstDash val="solid"/>
                      <a:round/>
                      <a:headEnd type="none" w="med" len="med"/>
                      <a:tailEnd type="none" w="med" len="med"/>
                    </a:lnR>
                    <a:lnT w="12700" cap="flat" cmpd="sng" algn="ctr">
                      <a:solidFill>
                        <a:srgbClr val="008C9A"/>
                      </a:solidFill>
                      <a:prstDash val="solid"/>
                      <a:round/>
                      <a:headEnd type="none" w="med" len="med"/>
                      <a:tailEnd type="none" w="med" len="med"/>
                    </a:lnT>
                    <a:lnB w="12700" cap="flat" cmpd="sng" algn="ctr">
                      <a:solidFill>
                        <a:srgbClr val="008C9A"/>
                      </a:solidFill>
                      <a:prstDash val="solid"/>
                      <a:round/>
                      <a:headEnd type="none" w="med" len="med"/>
                      <a:tailEnd type="none" w="med" len="med"/>
                    </a:lnB>
                    <a:noFill/>
                  </a:tcPr>
                </a:tc>
                <a:tc>
                  <a:txBody>
                    <a:bodyPr/>
                    <a:lstStyle/>
                    <a:p>
                      <a:pPr algn="ctr"/>
                      <a:r>
                        <a:rPr lang="en-US" sz="1300" dirty="0">
                          <a:latin typeface="Calibri" panose="020F0502020204030204" pitchFamily="34" charset="0"/>
                          <a:cs typeface="Calibri" panose="020F0502020204030204" pitchFamily="34" charset="0"/>
                        </a:rPr>
                        <a:t>100%</a:t>
                      </a:r>
                    </a:p>
                  </a:txBody>
                  <a:tcPr anchor="ctr">
                    <a:lnL w="12700" cap="flat" cmpd="sng" algn="ctr">
                      <a:solidFill>
                        <a:srgbClr val="008C9A"/>
                      </a:solidFill>
                      <a:prstDash val="solid"/>
                      <a:round/>
                      <a:headEnd type="none" w="med" len="med"/>
                      <a:tailEnd type="none" w="med" len="med"/>
                    </a:lnL>
                    <a:lnR w="12700" cap="flat" cmpd="sng" algn="ctr">
                      <a:solidFill>
                        <a:srgbClr val="008C9A"/>
                      </a:solidFill>
                      <a:prstDash val="solid"/>
                      <a:round/>
                      <a:headEnd type="none" w="med" len="med"/>
                      <a:tailEnd type="none" w="med" len="med"/>
                    </a:lnR>
                    <a:lnT w="12700" cap="flat" cmpd="sng" algn="ctr">
                      <a:solidFill>
                        <a:srgbClr val="008C9A"/>
                      </a:solidFill>
                      <a:prstDash val="solid"/>
                      <a:round/>
                      <a:headEnd type="none" w="med" len="med"/>
                      <a:tailEnd type="none" w="med" len="med"/>
                    </a:lnT>
                    <a:lnB w="12700" cap="flat" cmpd="sng" algn="ctr">
                      <a:solidFill>
                        <a:srgbClr val="008C9A"/>
                      </a:solidFill>
                      <a:prstDash val="solid"/>
                      <a:round/>
                      <a:headEnd type="none" w="med" len="med"/>
                      <a:tailEnd type="none" w="med" len="med"/>
                    </a:lnB>
                    <a:noFill/>
                  </a:tcPr>
                </a:tc>
                <a:tc>
                  <a:txBody>
                    <a:bodyPr/>
                    <a:lstStyle/>
                    <a:p>
                      <a:pPr algn="ctr"/>
                      <a:r>
                        <a:rPr lang="en-US" sz="1300" dirty="0">
                          <a:latin typeface="Calibri" panose="020F0502020204030204" pitchFamily="34" charset="0"/>
                          <a:cs typeface="Calibri" panose="020F0502020204030204" pitchFamily="34" charset="0"/>
                        </a:rPr>
                        <a:t>Up to $50</a:t>
                      </a:r>
                    </a:p>
                  </a:txBody>
                  <a:tcPr anchor="ctr">
                    <a:lnL w="12700" cap="flat" cmpd="sng" algn="ctr">
                      <a:solidFill>
                        <a:srgbClr val="008C9A"/>
                      </a:solidFill>
                      <a:prstDash val="solid"/>
                      <a:round/>
                      <a:headEnd type="none" w="med" len="med"/>
                      <a:tailEnd type="none" w="med" len="med"/>
                    </a:lnL>
                    <a:lnR w="12700" cap="flat" cmpd="sng" algn="ctr">
                      <a:solidFill>
                        <a:srgbClr val="008C9A"/>
                      </a:solidFill>
                      <a:prstDash val="solid"/>
                      <a:round/>
                      <a:headEnd type="none" w="med" len="med"/>
                      <a:tailEnd type="none" w="med" len="med"/>
                    </a:lnR>
                    <a:lnT w="12700" cap="flat" cmpd="sng" algn="ctr">
                      <a:solidFill>
                        <a:srgbClr val="008C9A"/>
                      </a:solidFill>
                      <a:prstDash val="solid"/>
                      <a:round/>
                      <a:headEnd type="none" w="med" len="med"/>
                      <a:tailEnd type="none" w="med" len="med"/>
                    </a:lnT>
                    <a:lnB w="12700" cap="flat" cmpd="sng" algn="ctr">
                      <a:solidFill>
                        <a:srgbClr val="008C9A"/>
                      </a:solidFill>
                      <a:prstDash val="solid"/>
                      <a:round/>
                      <a:headEnd type="none" w="med" len="med"/>
                      <a:tailEnd type="none" w="med" len="med"/>
                    </a:lnB>
                    <a:noFill/>
                  </a:tcPr>
                </a:tc>
                <a:extLst>
                  <a:ext uri="{0D108BD9-81ED-4DB2-BD59-A6C34878D82A}">
                    <a16:rowId xmlns:a16="http://schemas.microsoft.com/office/drawing/2014/main" val="1296678164"/>
                  </a:ext>
                </a:extLst>
              </a:tr>
              <a:tr h="1365418">
                <a:tc>
                  <a:txBody>
                    <a:bodyPr/>
                    <a:lstStyle/>
                    <a:p>
                      <a:pPr marL="50800">
                        <a:lnSpc>
                          <a:spcPct val="100000"/>
                        </a:lnSpc>
                        <a:spcBef>
                          <a:spcPts val="175"/>
                        </a:spcBef>
                      </a:pPr>
                      <a:r>
                        <a:rPr lang="en-US" sz="1300" dirty="0">
                          <a:latin typeface="Calibri" panose="020F0502020204030204" pitchFamily="34" charset="0"/>
                          <a:cs typeface="Calibri" panose="020F0502020204030204" pitchFamily="34" charset="0"/>
                        </a:rPr>
                        <a:t>Lenses – Insurance Coverage</a:t>
                      </a:r>
                    </a:p>
                    <a:p>
                      <a:pPr marL="50800">
                        <a:lnSpc>
                          <a:spcPct val="100000"/>
                        </a:lnSpc>
                        <a:spcBef>
                          <a:spcPts val="175"/>
                        </a:spcBef>
                      </a:pPr>
                      <a:r>
                        <a:rPr lang="en-US" sz="1300" dirty="0">
                          <a:latin typeface="Calibri" panose="020F0502020204030204" pitchFamily="34" charset="0"/>
                          <a:cs typeface="Calibri" panose="020F0502020204030204" pitchFamily="34" charset="0"/>
                        </a:rPr>
                        <a:t>Once every 12 months</a:t>
                      </a:r>
                    </a:p>
                    <a:p>
                      <a:pPr marL="50800">
                        <a:lnSpc>
                          <a:spcPct val="100000"/>
                        </a:lnSpc>
                        <a:spcBef>
                          <a:spcPts val="175"/>
                        </a:spcBef>
                      </a:pPr>
                      <a:r>
                        <a:rPr lang="en-US" sz="1300" dirty="0">
                          <a:latin typeface="Calibri" panose="020F0502020204030204" pitchFamily="34" charset="0"/>
                          <a:cs typeface="Calibri" panose="020F0502020204030204" pitchFamily="34" charset="0"/>
                        </a:rPr>
                        <a:t>-Single Vision Lenses</a:t>
                      </a:r>
                    </a:p>
                    <a:p>
                      <a:pPr marL="50800">
                        <a:lnSpc>
                          <a:spcPct val="100000"/>
                        </a:lnSpc>
                        <a:spcBef>
                          <a:spcPts val="175"/>
                        </a:spcBef>
                      </a:pPr>
                      <a:r>
                        <a:rPr lang="en-US" sz="1300" dirty="0">
                          <a:latin typeface="Calibri" panose="020F0502020204030204" pitchFamily="34" charset="0"/>
                          <a:cs typeface="Calibri" panose="020F0502020204030204" pitchFamily="34" charset="0"/>
                        </a:rPr>
                        <a:t>-Bifocal Lenses</a:t>
                      </a:r>
                    </a:p>
                    <a:p>
                      <a:pPr marL="50800">
                        <a:lnSpc>
                          <a:spcPct val="100000"/>
                        </a:lnSpc>
                        <a:spcBef>
                          <a:spcPts val="175"/>
                        </a:spcBef>
                      </a:pPr>
                      <a:r>
                        <a:rPr lang="en-US" sz="1300" dirty="0">
                          <a:latin typeface="Calibri" panose="020F0502020204030204" pitchFamily="34" charset="0"/>
                          <a:cs typeface="Calibri" panose="020F0502020204030204" pitchFamily="34" charset="0"/>
                        </a:rPr>
                        <a:t>-Trifocal Lenses</a:t>
                      </a:r>
                    </a:p>
                  </a:txBody>
                  <a:tcPr anchor="ctr">
                    <a:lnL w="12700" cap="flat" cmpd="sng" algn="ctr">
                      <a:solidFill>
                        <a:srgbClr val="008C9A"/>
                      </a:solidFill>
                      <a:prstDash val="solid"/>
                      <a:round/>
                      <a:headEnd type="none" w="med" len="med"/>
                      <a:tailEnd type="none" w="med" len="med"/>
                    </a:lnL>
                    <a:lnR w="12700" cap="flat" cmpd="sng" algn="ctr">
                      <a:solidFill>
                        <a:srgbClr val="008C9A"/>
                      </a:solidFill>
                      <a:prstDash val="solid"/>
                      <a:round/>
                      <a:headEnd type="none" w="med" len="med"/>
                      <a:tailEnd type="none" w="med" len="med"/>
                    </a:lnR>
                    <a:lnT w="12700" cap="flat" cmpd="sng" algn="ctr">
                      <a:solidFill>
                        <a:srgbClr val="008C9A"/>
                      </a:solidFill>
                      <a:prstDash val="solid"/>
                      <a:round/>
                      <a:headEnd type="none" w="med" len="med"/>
                      <a:tailEnd type="none" w="med" len="med"/>
                    </a:lnT>
                    <a:lnB w="12700" cap="flat" cmpd="sng" algn="ctr">
                      <a:solidFill>
                        <a:srgbClr val="008C9A"/>
                      </a:solidFill>
                      <a:prstDash val="solid"/>
                      <a:round/>
                      <a:headEnd type="none" w="med" len="med"/>
                      <a:tailEnd type="none" w="med" len="med"/>
                    </a:lnB>
                    <a:noFill/>
                  </a:tcPr>
                </a:tc>
                <a:tc>
                  <a:txBody>
                    <a:bodyPr/>
                    <a:lstStyle/>
                    <a:p>
                      <a:pPr algn="ctr"/>
                      <a:endParaRPr lang="en-US" sz="1300" dirty="0">
                        <a:latin typeface="Calibri" panose="020F0502020204030204" pitchFamily="34" charset="0"/>
                        <a:cs typeface="Calibri" panose="020F0502020204030204" pitchFamily="34" charset="0"/>
                      </a:endParaRPr>
                    </a:p>
                    <a:p>
                      <a:pPr algn="ctr"/>
                      <a:endParaRPr lang="en-US" sz="1300" dirty="0">
                        <a:latin typeface="Calibri" panose="020F0502020204030204" pitchFamily="34" charset="0"/>
                        <a:cs typeface="Calibri" panose="020F0502020204030204" pitchFamily="34" charset="0"/>
                      </a:endParaRPr>
                    </a:p>
                    <a:p>
                      <a:pPr algn="ctr"/>
                      <a:r>
                        <a:rPr lang="en-US" sz="1300" dirty="0">
                          <a:latin typeface="Calibri" panose="020F0502020204030204" pitchFamily="34" charset="0"/>
                          <a:cs typeface="Calibri" panose="020F0502020204030204" pitchFamily="34" charset="0"/>
                        </a:rPr>
                        <a:t>100%</a:t>
                      </a:r>
                    </a:p>
                    <a:p>
                      <a:pPr algn="ctr"/>
                      <a:r>
                        <a:rPr lang="en-US" sz="1300" dirty="0">
                          <a:latin typeface="Calibri" panose="020F0502020204030204" pitchFamily="34" charset="0"/>
                          <a:cs typeface="Calibri" panose="020F0502020204030204" pitchFamily="34" charset="0"/>
                        </a:rPr>
                        <a:t>100%</a:t>
                      </a:r>
                    </a:p>
                    <a:p>
                      <a:pPr algn="ctr"/>
                      <a:r>
                        <a:rPr lang="en-US" sz="1300" dirty="0">
                          <a:latin typeface="Calibri" panose="020F0502020204030204" pitchFamily="34" charset="0"/>
                          <a:cs typeface="Calibri" panose="020F0502020204030204" pitchFamily="34" charset="0"/>
                        </a:rPr>
                        <a:t>100%</a:t>
                      </a:r>
                    </a:p>
                  </a:txBody>
                  <a:tcPr anchor="ctr">
                    <a:lnL w="12700" cap="flat" cmpd="sng" algn="ctr">
                      <a:solidFill>
                        <a:srgbClr val="008C9A"/>
                      </a:solidFill>
                      <a:prstDash val="solid"/>
                      <a:round/>
                      <a:headEnd type="none" w="med" len="med"/>
                      <a:tailEnd type="none" w="med" len="med"/>
                    </a:lnL>
                    <a:lnR w="12700" cap="flat" cmpd="sng" algn="ctr">
                      <a:solidFill>
                        <a:srgbClr val="008C9A"/>
                      </a:solidFill>
                      <a:prstDash val="solid"/>
                      <a:round/>
                      <a:headEnd type="none" w="med" len="med"/>
                      <a:tailEnd type="none" w="med" len="med"/>
                    </a:lnR>
                    <a:lnT w="12700" cap="flat" cmpd="sng" algn="ctr">
                      <a:solidFill>
                        <a:srgbClr val="008C9A"/>
                      </a:solidFill>
                      <a:prstDash val="solid"/>
                      <a:round/>
                      <a:headEnd type="none" w="med" len="med"/>
                      <a:tailEnd type="none" w="med" len="med"/>
                    </a:lnT>
                    <a:lnB w="12700" cap="flat" cmpd="sng" algn="ctr">
                      <a:solidFill>
                        <a:srgbClr val="008C9A"/>
                      </a:solidFill>
                      <a:prstDash val="solid"/>
                      <a:round/>
                      <a:headEnd type="none" w="med" len="med"/>
                      <a:tailEnd type="none" w="med" len="med"/>
                    </a:lnB>
                    <a:noFill/>
                  </a:tcPr>
                </a:tc>
                <a:tc>
                  <a:txBody>
                    <a:bodyPr/>
                    <a:lstStyle/>
                    <a:p>
                      <a:pPr algn="ctr"/>
                      <a:endParaRPr lang="en-US" sz="1300" dirty="0">
                        <a:latin typeface="Calibri" panose="020F0502020204030204" pitchFamily="34" charset="0"/>
                        <a:cs typeface="Calibri" panose="020F0502020204030204" pitchFamily="34" charset="0"/>
                      </a:endParaRPr>
                    </a:p>
                    <a:p>
                      <a:pPr algn="ctr"/>
                      <a:endParaRPr lang="en-US" sz="1300" dirty="0">
                        <a:latin typeface="Calibri" panose="020F0502020204030204" pitchFamily="34" charset="0"/>
                        <a:cs typeface="Calibri" panose="020F0502020204030204" pitchFamily="34" charset="0"/>
                      </a:endParaRPr>
                    </a:p>
                    <a:p>
                      <a:pPr algn="ctr"/>
                      <a:r>
                        <a:rPr lang="en-US" sz="1300" dirty="0">
                          <a:latin typeface="Calibri" panose="020F0502020204030204" pitchFamily="34" charset="0"/>
                          <a:cs typeface="Calibri" panose="020F0502020204030204" pitchFamily="34" charset="0"/>
                        </a:rPr>
                        <a:t>Up to $50</a:t>
                      </a:r>
                    </a:p>
                    <a:p>
                      <a:pPr algn="ctr"/>
                      <a:r>
                        <a:rPr lang="en-US" sz="1300" dirty="0">
                          <a:latin typeface="Calibri" panose="020F0502020204030204" pitchFamily="34" charset="0"/>
                          <a:cs typeface="Calibri" panose="020F0502020204030204" pitchFamily="34" charset="0"/>
                        </a:rPr>
                        <a:t>Up to $75</a:t>
                      </a:r>
                    </a:p>
                    <a:p>
                      <a:pPr algn="ctr"/>
                      <a:r>
                        <a:rPr lang="en-US" sz="1300" dirty="0">
                          <a:latin typeface="Calibri" panose="020F0502020204030204" pitchFamily="34" charset="0"/>
                          <a:cs typeface="Calibri" panose="020F0502020204030204" pitchFamily="34" charset="0"/>
                        </a:rPr>
                        <a:t>Up to $100</a:t>
                      </a:r>
                    </a:p>
                  </a:txBody>
                  <a:tcPr anchor="ctr">
                    <a:lnL w="12700" cap="flat" cmpd="sng" algn="ctr">
                      <a:solidFill>
                        <a:srgbClr val="008C9A"/>
                      </a:solidFill>
                      <a:prstDash val="solid"/>
                      <a:round/>
                      <a:headEnd type="none" w="med" len="med"/>
                      <a:tailEnd type="none" w="med" len="med"/>
                    </a:lnL>
                    <a:lnR w="12700" cap="flat" cmpd="sng" algn="ctr">
                      <a:solidFill>
                        <a:srgbClr val="008C9A"/>
                      </a:solidFill>
                      <a:prstDash val="solid"/>
                      <a:round/>
                      <a:headEnd type="none" w="med" len="med"/>
                      <a:tailEnd type="none" w="med" len="med"/>
                    </a:lnR>
                    <a:lnT w="12700" cap="flat" cmpd="sng" algn="ctr">
                      <a:solidFill>
                        <a:srgbClr val="008C9A"/>
                      </a:solidFill>
                      <a:prstDash val="solid"/>
                      <a:round/>
                      <a:headEnd type="none" w="med" len="med"/>
                      <a:tailEnd type="none" w="med" len="med"/>
                    </a:lnT>
                    <a:lnB w="12700" cap="flat" cmpd="sng" algn="ctr">
                      <a:solidFill>
                        <a:srgbClr val="008C9A"/>
                      </a:solidFill>
                      <a:prstDash val="solid"/>
                      <a:round/>
                      <a:headEnd type="none" w="med" len="med"/>
                      <a:tailEnd type="none" w="med" len="med"/>
                    </a:lnB>
                    <a:noFill/>
                  </a:tcPr>
                </a:tc>
                <a:extLst>
                  <a:ext uri="{0D108BD9-81ED-4DB2-BD59-A6C34878D82A}">
                    <a16:rowId xmlns:a16="http://schemas.microsoft.com/office/drawing/2014/main" val="2047960980"/>
                  </a:ext>
                </a:extLst>
              </a:tr>
              <a:tr h="591877">
                <a:tc>
                  <a:txBody>
                    <a:bodyPr/>
                    <a:lstStyle/>
                    <a:p>
                      <a:pPr marL="50800">
                        <a:lnSpc>
                          <a:spcPct val="100000"/>
                        </a:lnSpc>
                        <a:spcBef>
                          <a:spcPts val="175"/>
                        </a:spcBef>
                      </a:pPr>
                      <a:r>
                        <a:rPr lang="en-US" sz="1300" spc="5" dirty="0">
                          <a:latin typeface="Calibri" panose="020F0502020204030204" pitchFamily="34" charset="0"/>
                          <a:cs typeface="Calibri" panose="020F0502020204030204" pitchFamily="34" charset="0"/>
                        </a:rPr>
                        <a:t>Frames – Insurance Coverage</a:t>
                      </a:r>
                    </a:p>
                    <a:p>
                      <a:pPr marL="50800">
                        <a:lnSpc>
                          <a:spcPct val="100000"/>
                        </a:lnSpc>
                        <a:spcBef>
                          <a:spcPts val="175"/>
                        </a:spcBef>
                      </a:pPr>
                      <a:r>
                        <a:rPr lang="en-US" sz="1300" spc="5" dirty="0">
                          <a:latin typeface="Calibri" panose="020F0502020204030204" pitchFamily="34" charset="0"/>
                          <a:cs typeface="Calibri" panose="020F0502020204030204" pitchFamily="34" charset="0"/>
                        </a:rPr>
                        <a:t>Once every 24 months</a:t>
                      </a:r>
                      <a:endParaRPr lang="en-US" sz="1300" dirty="0">
                        <a:latin typeface="Calibri" panose="020F0502020204030204" pitchFamily="34" charset="0"/>
                        <a:cs typeface="Calibri" panose="020F0502020204030204" pitchFamily="34" charset="0"/>
                      </a:endParaRPr>
                    </a:p>
                  </a:txBody>
                  <a:tcPr anchor="ctr">
                    <a:lnL w="12700" cap="flat" cmpd="sng" algn="ctr">
                      <a:solidFill>
                        <a:srgbClr val="008C9A"/>
                      </a:solidFill>
                      <a:prstDash val="solid"/>
                      <a:round/>
                      <a:headEnd type="none" w="med" len="med"/>
                      <a:tailEnd type="none" w="med" len="med"/>
                    </a:lnL>
                    <a:lnR w="12700" cap="flat" cmpd="sng" algn="ctr">
                      <a:solidFill>
                        <a:srgbClr val="008C9A"/>
                      </a:solidFill>
                      <a:prstDash val="solid"/>
                      <a:round/>
                      <a:headEnd type="none" w="med" len="med"/>
                      <a:tailEnd type="none" w="med" len="med"/>
                    </a:lnR>
                    <a:lnT w="12700" cap="flat" cmpd="sng" algn="ctr">
                      <a:solidFill>
                        <a:srgbClr val="008C9A"/>
                      </a:solidFill>
                      <a:prstDash val="solid"/>
                      <a:round/>
                      <a:headEnd type="none" w="med" len="med"/>
                      <a:tailEnd type="none" w="med" len="med"/>
                    </a:lnT>
                    <a:lnB w="12700" cap="flat" cmpd="sng" algn="ctr">
                      <a:solidFill>
                        <a:srgbClr val="008C9A"/>
                      </a:solidFill>
                      <a:prstDash val="solid"/>
                      <a:round/>
                      <a:headEnd type="none" w="med" len="med"/>
                      <a:tailEnd type="none" w="med" len="med"/>
                    </a:lnB>
                    <a:noFill/>
                  </a:tcPr>
                </a:tc>
                <a:tc>
                  <a:txBody>
                    <a:bodyPr/>
                    <a:lstStyle/>
                    <a:p>
                      <a:pPr algn="ctr"/>
                      <a:r>
                        <a:rPr lang="en-US" sz="1300" dirty="0">
                          <a:latin typeface="Calibri" panose="020F0502020204030204" pitchFamily="34" charset="0"/>
                          <a:cs typeface="Calibri" panose="020F0502020204030204" pitchFamily="34" charset="0"/>
                        </a:rPr>
                        <a:t>$150/$170 allowance</a:t>
                      </a:r>
                    </a:p>
                  </a:txBody>
                  <a:tcPr anchor="ctr">
                    <a:lnL w="12700" cap="flat" cmpd="sng" algn="ctr">
                      <a:solidFill>
                        <a:srgbClr val="008C9A"/>
                      </a:solidFill>
                      <a:prstDash val="solid"/>
                      <a:round/>
                      <a:headEnd type="none" w="med" len="med"/>
                      <a:tailEnd type="none" w="med" len="med"/>
                    </a:lnL>
                    <a:lnR w="12700" cap="flat" cmpd="sng" algn="ctr">
                      <a:solidFill>
                        <a:srgbClr val="008C9A"/>
                      </a:solidFill>
                      <a:prstDash val="solid"/>
                      <a:round/>
                      <a:headEnd type="none" w="med" len="med"/>
                      <a:tailEnd type="none" w="med" len="med"/>
                    </a:lnR>
                    <a:lnT w="12700" cap="flat" cmpd="sng" algn="ctr">
                      <a:solidFill>
                        <a:srgbClr val="008C9A"/>
                      </a:solidFill>
                      <a:prstDash val="solid"/>
                      <a:round/>
                      <a:headEnd type="none" w="med" len="med"/>
                      <a:tailEnd type="none" w="med" len="med"/>
                    </a:lnT>
                    <a:lnB w="12700" cap="flat" cmpd="sng" algn="ctr">
                      <a:solidFill>
                        <a:srgbClr val="008C9A"/>
                      </a:solidFill>
                      <a:prstDash val="solid"/>
                      <a:round/>
                      <a:headEnd type="none" w="med" len="med"/>
                      <a:tailEnd type="none" w="med" len="med"/>
                    </a:lnB>
                    <a:noFill/>
                  </a:tcPr>
                </a:tc>
                <a:tc>
                  <a:txBody>
                    <a:bodyPr/>
                    <a:lstStyle/>
                    <a:p>
                      <a:pPr algn="ctr"/>
                      <a:r>
                        <a:rPr lang="en-US" sz="1300" dirty="0">
                          <a:latin typeface="Calibri" panose="020F0502020204030204" pitchFamily="34" charset="0"/>
                          <a:cs typeface="Calibri" panose="020F0502020204030204" pitchFamily="34" charset="0"/>
                        </a:rPr>
                        <a:t>Up to $70</a:t>
                      </a:r>
                    </a:p>
                  </a:txBody>
                  <a:tcPr anchor="ctr">
                    <a:lnL w="12700" cap="flat" cmpd="sng" algn="ctr">
                      <a:solidFill>
                        <a:srgbClr val="008C9A"/>
                      </a:solidFill>
                      <a:prstDash val="solid"/>
                      <a:round/>
                      <a:headEnd type="none" w="med" len="med"/>
                      <a:tailEnd type="none" w="med" len="med"/>
                    </a:lnL>
                    <a:lnR w="12700" cap="flat" cmpd="sng" algn="ctr">
                      <a:solidFill>
                        <a:srgbClr val="008C9A"/>
                      </a:solidFill>
                      <a:prstDash val="solid"/>
                      <a:round/>
                      <a:headEnd type="none" w="med" len="med"/>
                      <a:tailEnd type="none" w="med" len="med"/>
                    </a:lnR>
                    <a:lnT w="12700" cap="flat" cmpd="sng" algn="ctr">
                      <a:solidFill>
                        <a:srgbClr val="008C9A"/>
                      </a:solidFill>
                      <a:prstDash val="solid"/>
                      <a:round/>
                      <a:headEnd type="none" w="med" len="med"/>
                      <a:tailEnd type="none" w="med" len="med"/>
                    </a:lnT>
                    <a:lnB w="12700" cap="flat" cmpd="sng" algn="ctr">
                      <a:solidFill>
                        <a:srgbClr val="008C9A"/>
                      </a:solidFill>
                      <a:prstDash val="solid"/>
                      <a:round/>
                      <a:headEnd type="none" w="med" len="med"/>
                      <a:tailEnd type="none" w="med" len="med"/>
                    </a:lnB>
                    <a:noFill/>
                  </a:tcPr>
                </a:tc>
                <a:extLst>
                  <a:ext uri="{0D108BD9-81ED-4DB2-BD59-A6C34878D82A}">
                    <a16:rowId xmlns:a16="http://schemas.microsoft.com/office/drawing/2014/main" val="892918701"/>
                  </a:ext>
                </a:extLst>
              </a:tr>
              <a:tr h="849724">
                <a:tc>
                  <a:txBody>
                    <a:bodyPr/>
                    <a:lstStyle/>
                    <a:p>
                      <a:pPr marL="50800">
                        <a:lnSpc>
                          <a:spcPct val="100000"/>
                        </a:lnSpc>
                        <a:spcBef>
                          <a:spcPts val="175"/>
                        </a:spcBef>
                      </a:pPr>
                      <a:r>
                        <a:rPr lang="en-US" sz="1300" spc="-10" dirty="0">
                          <a:latin typeface="Calibri" panose="020F0502020204030204" pitchFamily="34" charset="0"/>
                          <a:cs typeface="Calibri" panose="020F0502020204030204" pitchFamily="34" charset="0"/>
                        </a:rPr>
                        <a:t>Contact Lenses – Insurance Coverage</a:t>
                      </a:r>
                    </a:p>
                    <a:p>
                      <a:pPr marL="50800">
                        <a:lnSpc>
                          <a:spcPct val="100000"/>
                        </a:lnSpc>
                        <a:spcBef>
                          <a:spcPts val="175"/>
                        </a:spcBef>
                      </a:pPr>
                      <a:r>
                        <a:rPr lang="en-US" sz="1300" spc="-10" dirty="0">
                          <a:latin typeface="Calibri" panose="020F0502020204030204" pitchFamily="34" charset="0"/>
                          <a:cs typeface="Calibri" panose="020F0502020204030204" pitchFamily="34" charset="0"/>
                        </a:rPr>
                        <a:t>-In lieu of Lenses &amp; Frames</a:t>
                      </a:r>
                    </a:p>
                    <a:p>
                      <a:pPr marL="50800">
                        <a:lnSpc>
                          <a:spcPct val="100000"/>
                        </a:lnSpc>
                        <a:spcBef>
                          <a:spcPts val="175"/>
                        </a:spcBef>
                      </a:pPr>
                      <a:r>
                        <a:rPr lang="en-US" sz="1300" spc="-10" dirty="0">
                          <a:latin typeface="Calibri" panose="020F0502020204030204" pitchFamily="34" charset="0"/>
                          <a:cs typeface="Calibri" panose="020F0502020204030204" pitchFamily="34" charset="0"/>
                        </a:rPr>
                        <a:t>-Necessary Elective</a:t>
                      </a:r>
                      <a:endParaRPr lang="en-US" sz="1300" dirty="0">
                        <a:latin typeface="Calibri" panose="020F0502020204030204" pitchFamily="34" charset="0"/>
                        <a:cs typeface="Calibri" panose="020F0502020204030204" pitchFamily="34" charset="0"/>
                      </a:endParaRPr>
                    </a:p>
                  </a:txBody>
                  <a:tcPr anchor="ctr">
                    <a:lnL w="12700" cap="flat" cmpd="sng" algn="ctr">
                      <a:solidFill>
                        <a:srgbClr val="008C9A"/>
                      </a:solidFill>
                      <a:prstDash val="solid"/>
                      <a:round/>
                      <a:headEnd type="none" w="med" len="med"/>
                      <a:tailEnd type="none" w="med" len="med"/>
                    </a:lnL>
                    <a:lnR w="12700" cap="flat" cmpd="sng" algn="ctr">
                      <a:solidFill>
                        <a:srgbClr val="008C9A"/>
                      </a:solidFill>
                      <a:prstDash val="solid"/>
                      <a:round/>
                      <a:headEnd type="none" w="med" len="med"/>
                      <a:tailEnd type="none" w="med" len="med"/>
                    </a:lnR>
                    <a:lnT w="12700" cap="flat" cmpd="sng" algn="ctr">
                      <a:solidFill>
                        <a:srgbClr val="008C9A"/>
                      </a:solidFill>
                      <a:prstDash val="solid"/>
                      <a:round/>
                      <a:headEnd type="none" w="med" len="med"/>
                      <a:tailEnd type="none" w="med" len="med"/>
                    </a:lnT>
                    <a:lnB w="12700" cap="flat" cmpd="sng" algn="ctr">
                      <a:solidFill>
                        <a:srgbClr val="008C9A"/>
                      </a:solidFill>
                      <a:prstDash val="solid"/>
                      <a:round/>
                      <a:headEnd type="none" w="med" len="med"/>
                      <a:tailEnd type="none" w="med" len="med"/>
                    </a:lnB>
                    <a:noFill/>
                  </a:tcPr>
                </a:tc>
                <a:tc>
                  <a:txBody>
                    <a:bodyPr/>
                    <a:lstStyle/>
                    <a:p>
                      <a:pPr algn="ctr"/>
                      <a:endParaRPr lang="en-US" sz="1300" dirty="0">
                        <a:latin typeface="Calibri" panose="020F0502020204030204" pitchFamily="34" charset="0"/>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1300" dirty="0">
                          <a:latin typeface="Calibri" panose="020F0502020204030204" pitchFamily="34" charset="0"/>
                          <a:cs typeface="Calibri" panose="020F0502020204030204" pitchFamily="34" charset="0"/>
                        </a:rPr>
                        <a:t>$150 allowance</a:t>
                      </a:r>
                    </a:p>
                    <a:p>
                      <a:pPr algn="ctr"/>
                      <a:r>
                        <a:rPr lang="en-US" sz="1300" dirty="0">
                          <a:latin typeface="Calibri" panose="020F0502020204030204" pitchFamily="34" charset="0"/>
                          <a:cs typeface="Calibri" panose="020F0502020204030204" pitchFamily="34" charset="0"/>
                        </a:rPr>
                        <a:t>100%</a:t>
                      </a:r>
                    </a:p>
                  </a:txBody>
                  <a:tcPr anchor="ctr">
                    <a:lnL w="12700" cap="flat" cmpd="sng" algn="ctr">
                      <a:solidFill>
                        <a:srgbClr val="008C9A"/>
                      </a:solidFill>
                      <a:prstDash val="solid"/>
                      <a:round/>
                      <a:headEnd type="none" w="med" len="med"/>
                      <a:tailEnd type="none" w="med" len="med"/>
                    </a:lnL>
                    <a:lnR w="12700" cap="flat" cmpd="sng" algn="ctr">
                      <a:solidFill>
                        <a:srgbClr val="008C9A"/>
                      </a:solidFill>
                      <a:prstDash val="solid"/>
                      <a:round/>
                      <a:headEnd type="none" w="med" len="med"/>
                      <a:tailEnd type="none" w="med" len="med"/>
                    </a:lnR>
                    <a:lnT w="12700" cap="flat" cmpd="sng" algn="ctr">
                      <a:solidFill>
                        <a:srgbClr val="008C9A"/>
                      </a:solidFill>
                      <a:prstDash val="solid"/>
                      <a:round/>
                      <a:headEnd type="none" w="med" len="med"/>
                      <a:tailEnd type="none" w="med" len="med"/>
                    </a:lnT>
                    <a:lnB w="12700" cap="flat" cmpd="sng" algn="ctr">
                      <a:solidFill>
                        <a:srgbClr val="008C9A"/>
                      </a:solidFill>
                      <a:prstDash val="solid"/>
                      <a:round/>
                      <a:headEnd type="none" w="med" len="med"/>
                      <a:tailEnd type="none" w="med" len="med"/>
                    </a:lnB>
                    <a:noFill/>
                  </a:tcPr>
                </a:tc>
                <a:tc>
                  <a:txBody>
                    <a:bodyPr/>
                    <a:lstStyle/>
                    <a:p>
                      <a:pPr algn="ctr"/>
                      <a:endParaRPr lang="en-US" sz="1300" dirty="0">
                        <a:latin typeface="Calibri" panose="020F0502020204030204" pitchFamily="34" charset="0"/>
                        <a:cs typeface="Calibri" panose="020F0502020204030204" pitchFamily="34" charset="0"/>
                      </a:endParaRPr>
                    </a:p>
                    <a:p>
                      <a:pPr algn="ctr"/>
                      <a:r>
                        <a:rPr lang="en-US" sz="1300" dirty="0">
                          <a:latin typeface="Calibri" panose="020F0502020204030204" pitchFamily="34" charset="0"/>
                          <a:cs typeface="Calibri" panose="020F0502020204030204" pitchFamily="34" charset="0"/>
                        </a:rPr>
                        <a:t>Up to $105</a:t>
                      </a:r>
                    </a:p>
                    <a:p>
                      <a:pPr algn="ctr"/>
                      <a:r>
                        <a:rPr lang="en-US" sz="1300" dirty="0">
                          <a:latin typeface="Calibri" panose="020F0502020204030204" pitchFamily="34" charset="0"/>
                          <a:cs typeface="Calibri" panose="020F0502020204030204" pitchFamily="34" charset="0"/>
                        </a:rPr>
                        <a:t>Up to $210</a:t>
                      </a:r>
                    </a:p>
                  </a:txBody>
                  <a:tcPr anchor="ctr">
                    <a:lnL w="12700" cap="flat" cmpd="sng" algn="ctr">
                      <a:solidFill>
                        <a:srgbClr val="008C9A"/>
                      </a:solidFill>
                      <a:prstDash val="solid"/>
                      <a:round/>
                      <a:headEnd type="none" w="med" len="med"/>
                      <a:tailEnd type="none" w="med" len="med"/>
                    </a:lnL>
                    <a:lnR w="12700" cap="flat" cmpd="sng" algn="ctr">
                      <a:solidFill>
                        <a:srgbClr val="008C9A"/>
                      </a:solidFill>
                      <a:prstDash val="solid"/>
                      <a:round/>
                      <a:headEnd type="none" w="med" len="med"/>
                      <a:tailEnd type="none" w="med" len="med"/>
                    </a:lnR>
                    <a:lnT w="12700" cap="flat" cmpd="sng" algn="ctr">
                      <a:solidFill>
                        <a:srgbClr val="008C9A"/>
                      </a:solidFill>
                      <a:prstDash val="solid"/>
                      <a:round/>
                      <a:headEnd type="none" w="med" len="med"/>
                      <a:tailEnd type="none" w="med" len="med"/>
                    </a:lnT>
                    <a:lnB w="12700" cap="flat" cmpd="sng" algn="ctr">
                      <a:solidFill>
                        <a:srgbClr val="008C9A"/>
                      </a:solidFill>
                      <a:prstDash val="solid"/>
                      <a:round/>
                      <a:headEnd type="none" w="med" len="med"/>
                      <a:tailEnd type="none" w="med" len="med"/>
                    </a:lnB>
                    <a:noFill/>
                  </a:tcPr>
                </a:tc>
                <a:extLst>
                  <a:ext uri="{0D108BD9-81ED-4DB2-BD59-A6C34878D82A}">
                    <a16:rowId xmlns:a16="http://schemas.microsoft.com/office/drawing/2014/main" val="2621010925"/>
                  </a:ext>
                </a:extLst>
              </a:tr>
            </a:tbl>
          </a:graphicData>
        </a:graphic>
      </p:graphicFrame>
      <p:sp>
        <p:nvSpPr>
          <p:cNvPr id="11" name="object 5">
            <a:extLst>
              <a:ext uri="{FF2B5EF4-FFF2-40B4-BE49-F238E27FC236}">
                <a16:creationId xmlns:a16="http://schemas.microsoft.com/office/drawing/2014/main" id="{309B0F61-191C-45AB-93B9-85722C4B29D5}"/>
              </a:ext>
            </a:extLst>
          </p:cNvPr>
          <p:cNvSpPr txBox="1"/>
          <p:nvPr/>
        </p:nvSpPr>
        <p:spPr>
          <a:xfrm>
            <a:off x="7862470" y="2022413"/>
            <a:ext cx="5463540" cy="2454518"/>
          </a:xfrm>
          <a:prstGeom prst="rect">
            <a:avLst/>
          </a:prstGeom>
        </p:spPr>
        <p:txBody>
          <a:bodyPr vert="horz" wrap="square" lIns="0" tIns="12700" rIns="0" bIns="0" rtlCol="0">
            <a:spAutoFit/>
          </a:bodyPr>
          <a:lstStyle/>
          <a:p>
            <a:pPr marL="31750" marR="1945639">
              <a:spcBef>
                <a:spcPts val="100"/>
              </a:spcBef>
            </a:pPr>
            <a:r>
              <a:rPr sz="1500" b="1" spc="-25" dirty="0">
                <a:solidFill>
                  <a:schemeClr val="tx1">
                    <a:lumMod val="50000"/>
                    <a:lumOff val="50000"/>
                  </a:schemeClr>
                </a:solidFill>
                <a:latin typeface="Calibri"/>
                <a:cs typeface="Calibri"/>
              </a:rPr>
              <a:t>Additional Benefits with VSP</a:t>
            </a:r>
          </a:p>
          <a:p>
            <a:pPr marL="241300" marR="118745" indent="-228600">
              <a:lnSpc>
                <a:spcPct val="100000"/>
              </a:lnSpc>
              <a:spcBef>
                <a:spcPts val="1375"/>
              </a:spcBef>
              <a:buClr>
                <a:srgbClr val="008C9A"/>
              </a:buClr>
              <a:buFont typeface="Arial" panose="020B0604020202020204" pitchFamily="34" charset="0"/>
              <a:buChar char="•"/>
              <a:tabLst>
                <a:tab pos="240665" algn="l"/>
                <a:tab pos="241300" algn="l"/>
              </a:tabLst>
            </a:pPr>
            <a:r>
              <a:rPr sz="1500" dirty="0">
                <a:solidFill>
                  <a:srgbClr val="008C9A"/>
                </a:solidFill>
                <a:latin typeface="Calibri"/>
                <a:cs typeface="Calibri"/>
              </a:rPr>
              <a:t>Affiliate</a:t>
            </a:r>
            <a:r>
              <a:rPr sz="1500" spc="-15" dirty="0">
                <a:solidFill>
                  <a:srgbClr val="008C9A"/>
                </a:solidFill>
                <a:latin typeface="Calibri"/>
                <a:cs typeface="Calibri"/>
              </a:rPr>
              <a:t> </a:t>
            </a:r>
            <a:r>
              <a:rPr sz="1500" spc="-5" dirty="0">
                <a:solidFill>
                  <a:srgbClr val="008C9A"/>
                </a:solidFill>
                <a:latin typeface="Calibri"/>
                <a:cs typeface="Calibri"/>
              </a:rPr>
              <a:t>Providers:</a:t>
            </a:r>
            <a:r>
              <a:rPr sz="1500" spc="-65" dirty="0">
                <a:solidFill>
                  <a:srgbClr val="008C9A"/>
                </a:solidFill>
                <a:latin typeface="Calibri"/>
                <a:cs typeface="Calibri"/>
              </a:rPr>
              <a:t> </a:t>
            </a:r>
            <a:r>
              <a:rPr sz="1500" spc="15" dirty="0">
                <a:latin typeface="Calibri"/>
                <a:cs typeface="Calibri"/>
              </a:rPr>
              <a:t>VSP</a:t>
            </a:r>
            <a:r>
              <a:rPr sz="1500" spc="-15" dirty="0">
                <a:latin typeface="Calibri"/>
                <a:cs typeface="Calibri"/>
              </a:rPr>
              <a:t> </a:t>
            </a:r>
            <a:r>
              <a:rPr sz="1500" spc="15" dirty="0">
                <a:latin typeface="Calibri"/>
                <a:cs typeface="Calibri"/>
              </a:rPr>
              <a:t>has</a:t>
            </a:r>
            <a:r>
              <a:rPr sz="1500" spc="-15" dirty="0">
                <a:latin typeface="Calibri"/>
                <a:cs typeface="Calibri"/>
              </a:rPr>
              <a:t> </a:t>
            </a:r>
            <a:r>
              <a:rPr sz="1500" spc="5" dirty="0">
                <a:latin typeface="Calibri"/>
                <a:cs typeface="Calibri"/>
              </a:rPr>
              <a:t>contracts</a:t>
            </a:r>
            <a:r>
              <a:rPr sz="1500" spc="-15" dirty="0">
                <a:latin typeface="Calibri"/>
                <a:cs typeface="Calibri"/>
              </a:rPr>
              <a:t> </a:t>
            </a:r>
            <a:r>
              <a:rPr sz="1500" spc="15" dirty="0">
                <a:latin typeface="Calibri"/>
                <a:cs typeface="Calibri"/>
              </a:rPr>
              <a:t>with</a:t>
            </a:r>
            <a:r>
              <a:rPr sz="1500" spc="-15" dirty="0">
                <a:latin typeface="Calibri"/>
                <a:cs typeface="Calibri"/>
              </a:rPr>
              <a:t> </a:t>
            </a:r>
            <a:r>
              <a:rPr sz="1500" spc="-5" dirty="0">
                <a:solidFill>
                  <a:srgbClr val="008C9A"/>
                </a:solidFill>
                <a:latin typeface="Calibri"/>
                <a:cs typeface="Calibri"/>
              </a:rPr>
              <a:t>affiliate</a:t>
            </a:r>
            <a:r>
              <a:rPr sz="1500" spc="-15" dirty="0">
                <a:solidFill>
                  <a:srgbClr val="008C9A"/>
                </a:solidFill>
                <a:latin typeface="Calibri"/>
                <a:cs typeface="Calibri"/>
              </a:rPr>
              <a:t> </a:t>
            </a:r>
            <a:r>
              <a:rPr sz="1500" spc="10" dirty="0">
                <a:solidFill>
                  <a:srgbClr val="008C9A"/>
                </a:solidFill>
                <a:latin typeface="Calibri"/>
                <a:cs typeface="Calibri"/>
              </a:rPr>
              <a:t>providers</a:t>
            </a:r>
            <a:r>
              <a:rPr sz="1500" spc="-15" dirty="0">
                <a:solidFill>
                  <a:srgbClr val="008C9A"/>
                </a:solidFill>
                <a:latin typeface="Calibri"/>
                <a:cs typeface="Calibri"/>
              </a:rPr>
              <a:t> </a:t>
            </a:r>
            <a:r>
              <a:rPr sz="1500" spc="25" dirty="0">
                <a:solidFill>
                  <a:srgbClr val="008C9A"/>
                </a:solidFill>
                <a:latin typeface="Calibri"/>
                <a:cs typeface="Calibri"/>
              </a:rPr>
              <a:t>such</a:t>
            </a:r>
            <a:r>
              <a:rPr sz="1500" spc="-15" dirty="0">
                <a:solidFill>
                  <a:srgbClr val="008C9A"/>
                </a:solidFill>
                <a:latin typeface="Calibri"/>
                <a:cs typeface="Calibri"/>
              </a:rPr>
              <a:t> </a:t>
            </a:r>
            <a:r>
              <a:rPr sz="1500" dirty="0">
                <a:solidFill>
                  <a:srgbClr val="008C9A"/>
                </a:solidFill>
                <a:latin typeface="Calibri"/>
                <a:cs typeface="Calibri"/>
              </a:rPr>
              <a:t>as</a:t>
            </a:r>
            <a:r>
              <a:rPr sz="1500" spc="-15" dirty="0">
                <a:solidFill>
                  <a:srgbClr val="008C9A"/>
                </a:solidFill>
                <a:latin typeface="Calibri"/>
                <a:cs typeface="Calibri"/>
              </a:rPr>
              <a:t> </a:t>
            </a:r>
            <a:r>
              <a:rPr sz="1500" dirty="0">
                <a:solidFill>
                  <a:srgbClr val="008C9A"/>
                </a:solidFill>
                <a:latin typeface="Calibri"/>
                <a:cs typeface="Calibri"/>
              </a:rPr>
              <a:t>Costco.</a:t>
            </a:r>
            <a:r>
              <a:rPr sz="1500" spc="-15" dirty="0">
                <a:solidFill>
                  <a:srgbClr val="008C9A"/>
                </a:solidFill>
                <a:latin typeface="Calibri"/>
                <a:cs typeface="Calibri"/>
              </a:rPr>
              <a:t> </a:t>
            </a:r>
            <a:r>
              <a:rPr sz="1500" spc="25" dirty="0">
                <a:latin typeface="Calibri"/>
                <a:cs typeface="Calibri"/>
              </a:rPr>
              <a:t>Check</a:t>
            </a:r>
            <a:r>
              <a:rPr sz="1500" spc="-15" dirty="0">
                <a:latin typeface="Calibri"/>
                <a:cs typeface="Calibri"/>
              </a:rPr>
              <a:t> </a:t>
            </a:r>
            <a:r>
              <a:rPr sz="1500" spc="15" dirty="0">
                <a:latin typeface="Calibri"/>
                <a:cs typeface="Calibri"/>
              </a:rPr>
              <a:t>with</a:t>
            </a:r>
            <a:r>
              <a:rPr sz="1500" spc="-15" dirty="0">
                <a:latin typeface="Calibri"/>
                <a:cs typeface="Calibri"/>
              </a:rPr>
              <a:t> </a:t>
            </a:r>
            <a:r>
              <a:rPr sz="1500" spc="15" dirty="0">
                <a:latin typeface="Calibri"/>
                <a:cs typeface="Calibri"/>
              </a:rPr>
              <a:t>Costco</a:t>
            </a:r>
            <a:r>
              <a:rPr sz="1500" spc="-15" dirty="0">
                <a:latin typeface="Calibri"/>
                <a:cs typeface="Calibri"/>
              </a:rPr>
              <a:t> for  </a:t>
            </a:r>
            <a:r>
              <a:rPr sz="1500" spc="15" dirty="0">
                <a:latin typeface="Calibri"/>
                <a:cs typeface="Calibri"/>
              </a:rPr>
              <a:t>member </a:t>
            </a:r>
            <a:r>
              <a:rPr sz="1500" spc="25" dirty="0">
                <a:latin typeface="Calibri"/>
                <a:cs typeface="Calibri"/>
              </a:rPr>
              <a:t>pricing </a:t>
            </a:r>
            <a:r>
              <a:rPr sz="1500" spc="30" dirty="0">
                <a:latin typeface="Calibri"/>
                <a:cs typeface="Calibri"/>
              </a:rPr>
              <a:t>on </a:t>
            </a:r>
            <a:r>
              <a:rPr sz="1500" spc="-5" dirty="0">
                <a:latin typeface="Calibri"/>
                <a:cs typeface="Calibri"/>
              </a:rPr>
              <a:t>frame </a:t>
            </a:r>
            <a:r>
              <a:rPr sz="1500" spc="25" dirty="0">
                <a:latin typeface="Calibri"/>
                <a:cs typeface="Calibri"/>
              </a:rPr>
              <a:t>and</a:t>
            </a:r>
            <a:r>
              <a:rPr lang="en-US" sz="1500" spc="25" dirty="0">
                <a:latin typeface="Calibri"/>
                <a:cs typeface="Calibri"/>
              </a:rPr>
              <a:t> </a:t>
            </a:r>
            <a:r>
              <a:rPr sz="1500" spc="-195" dirty="0">
                <a:latin typeface="Calibri"/>
                <a:cs typeface="Calibri"/>
              </a:rPr>
              <a:t> </a:t>
            </a:r>
            <a:r>
              <a:rPr sz="1500" spc="10" dirty="0">
                <a:latin typeface="Calibri"/>
                <a:cs typeface="Calibri"/>
              </a:rPr>
              <a:t>lens </a:t>
            </a:r>
            <a:r>
              <a:rPr sz="1500" spc="5" dirty="0">
                <a:latin typeface="Calibri"/>
                <a:cs typeface="Calibri"/>
              </a:rPr>
              <a:t>options.</a:t>
            </a:r>
            <a:endParaRPr sz="1500" dirty="0">
              <a:latin typeface="Calibri"/>
              <a:cs typeface="Calibri"/>
            </a:endParaRPr>
          </a:p>
          <a:p>
            <a:pPr marL="241300" marR="5080" indent="-228600">
              <a:lnSpc>
                <a:spcPct val="100000"/>
              </a:lnSpc>
              <a:buClr>
                <a:srgbClr val="008C9A"/>
              </a:buClr>
              <a:buFont typeface="Arial" panose="020B0604020202020204" pitchFamily="34" charset="0"/>
              <a:buChar char="•"/>
              <a:tabLst>
                <a:tab pos="240665" algn="l"/>
                <a:tab pos="241300" algn="l"/>
              </a:tabLst>
            </a:pPr>
            <a:endParaRPr lang="en-US" sz="1500" spc="20" dirty="0">
              <a:latin typeface="Calibri"/>
              <a:cs typeface="Calibri"/>
            </a:endParaRPr>
          </a:p>
          <a:p>
            <a:pPr marL="241300" marR="5080" indent="-228600">
              <a:lnSpc>
                <a:spcPct val="100000"/>
              </a:lnSpc>
              <a:buClr>
                <a:srgbClr val="008C9A"/>
              </a:buClr>
              <a:buFont typeface="Arial" panose="020B0604020202020204" pitchFamily="34" charset="0"/>
              <a:buChar char="•"/>
              <a:tabLst>
                <a:tab pos="240665" algn="l"/>
                <a:tab pos="241300" algn="l"/>
              </a:tabLst>
            </a:pPr>
            <a:r>
              <a:rPr sz="1500" spc="20" dirty="0">
                <a:solidFill>
                  <a:srgbClr val="008C9A"/>
                </a:solidFill>
                <a:latin typeface="Calibri"/>
                <a:cs typeface="Calibri"/>
              </a:rPr>
              <a:t>Discounted</a:t>
            </a:r>
            <a:r>
              <a:rPr sz="1500" spc="-20" dirty="0">
                <a:solidFill>
                  <a:srgbClr val="008C9A"/>
                </a:solidFill>
                <a:latin typeface="Calibri"/>
                <a:cs typeface="Calibri"/>
              </a:rPr>
              <a:t> </a:t>
            </a:r>
            <a:r>
              <a:rPr sz="1500" spc="-10" dirty="0">
                <a:solidFill>
                  <a:srgbClr val="008C9A"/>
                </a:solidFill>
                <a:latin typeface="Calibri"/>
                <a:cs typeface="Calibri"/>
              </a:rPr>
              <a:t>Frames:</a:t>
            </a:r>
            <a:r>
              <a:rPr sz="1500" spc="-60" dirty="0">
                <a:solidFill>
                  <a:srgbClr val="008C9A"/>
                </a:solidFill>
                <a:latin typeface="Calibri"/>
                <a:cs typeface="Calibri"/>
              </a:rPr>
              <a:t> </a:t>
            </a:r>
            <a:r>
              <a:rPr sz="1500" spc="15" dirty="0">
                <a:latin typeface="Calibri"/>
                <a:cs typeface="Calibri"/>
              </a:rPr>
              <a:t>VSP</a:t>
            </a:r>
            <a:r>
              <a:rPr sz="1500" spc="-15" dirty="0">
                <a:latin typeface="Calibri"/>
                <a:cs typeface="Calibri"/>
              </a:rPr>
              <a:t> </a:t>
            </a:r>
            <a:r>
              <a:rPr sz="1500" spc="-10" dirty="0">
                <a:latin typeface="Calibri"/>
                <a:cs typeface="Calibri"/>
              </a:rPr>
              <a:t>offers</a:t>
            </a:r>
            <a:r>
              <a:rPr sz="1500" spc="-20" dirty="0">
                <a:latin typeface="Calibri"/>
                <a:cs typeface="Calibri"/>
              </a:rPr>
              <a:t> </a:t>
            </a:r>
            <a:r>
              <a:rPr sz="1500" dirty="0">
                <a:latin typeface="Calibri"/>
                <a:cs typeface="Calibri"/>
              </a:rPr>
              <a:t>a</a:t>
            </a:r>
            <a:r>
              <a:rPr sz="1500" spc="-15" dirty="0">
                <a:latin typeface="Calibri"/>
                <a:cs typeface="Calibri"/>
              </a:rPr>
              <a:t> </a:t>
            </a:r>
            <a:r>
              <a:rPr sz="1500" spc="5" dirty="0">
                <a:latin typeface="Calibri"/>
                <a:cs typeface="Calibri"/>
              </a:rPr>
              <a:t>$20</a:t>
            </a:r>
            <a:r>
              <a:rPr sz="1500" spc="-15" dirty="0">
                <a:latin typeface="Calibri"/>
                <a:cs typeface="Calibri"/>
              </a:rPr>
              <a:t> </a:t>
            </a:r>
            <a:r>
              <a:rPr sz="1500" spc="20" dirty="0">
                <a:latin typeface="Calibri"/>
                <a:cs typeface="Calibri"/>
              </a:rPr>
              <a:t>discount</a:t>
            </a:r>
            <a:r>
              <a:rPr sz="1500" spc="-15" dirty="0">
                <a:latin typeface="Calibri"/>
                <a:cs typeface="Calibri"/>
              </a:rPr>
              <a:t> </a:t>
            </a:r>
            <a:r>
              <a:rPr sz="1500" spc="30" dirty="0">
                <a:latin typeface="Calibri"/>
                <a:cs typeface="Calibri"/>
              </a:rPr>
              <a:t>on</a:t>
            </a:r>
            <a:r>
              <a:rPr sz="1500" spc="-15" dirty="0">
                <a:latin typeface="Calibri"/>
                <a:cs typeface="Calibri"/>
              </a:rPr>
              <a:t> </a:t>
            </a:r>
            <a:r>
              <a:rPr sz="1500" dirty="0">
                <a:latin typeface="Calibri"/>
                <a:cs typeface="Calibri"/>
              </a:rPr>
              <a:t>featured</a:t>
            </a:r>
            <a:r>
              <a:rPr sz="1500" spc="-20" dirty="0">
                <a:latin typeface="Calibri"/>
                <a:cs typeface="Calibri"/>
              </a:rPr>
              <a:t> </a:t>
            </a:r>
            <a:r>
              <a:rPr sz="1500" spc="-5" dirty="0">
                <a:latin typeface="Calibri"/>
                <a:cs typeface="Calibri"/>
              </a:rPr>
              <a:t>frame</a:t>
            </a:r>
            <a:r>
              <a:rPr sz="1500" spc="-15" dirty="0">
                <a:latin typeface="Calibri"/>
                <a:cs typeface="Calibri"/>
              </a:rPr>
              <a:t> </a:t>
            </a:r>
            <a:r>
              <a:rPr sz="1500" spc="15" dirty="0">
                <a:latin typeface="Calibri"/>
                <a:cs typeface="Calibri"/>
              </a:rPr>
              <a:t>brands</a:t>
            </a:r>
            <a:r>
              <a:rPr sz="1500" spc="-15" dirty="0">
                <a:latin typeface="Calibri"/>
                <a:cs typeface="Calibri"/>
              </a:rPr>
              <a:t> </a:t>
            </a:r>
            <a:r>
              <a:rPr sz="1500" spc="5" dirty="0">
                <a:latin typeface="Calibri"/>
                <a:cs typeface="Calibri"/>
              </a:rPr>
              <a:t>like</a:t>
            </a:r>
            <a:r>
              <a:rPr sz="1500" spc="-15" dirty="0">
                <a:latin typeface="Calibri"/>
                <a:cs typeface="Calibri"/>
              </a:rPr>
              <a:t> </a:t>
            </a:r>
            <a:r>
              <a:rPr sz="1500" spc="20" dirty="0">
                <a:latin typeface="Calibri"/>
                <a:cs typeface="Calibri"/>
              </a:rPr>
              <a:t>Calvin</a:t>
            </a:r>
            <a:r>
              <a:rPr sz="1500" spc="-15" dirty="0">
                <a:latin typeface="Calibri"/>
                <a:cs typeface="Calibri"/>
              </a:rPr>
              <a:t> </a:t>
            </a:r>
            <a:r>
              <a:rPr sz="1500" spc="5" dirty="0">
                <a:latin typeface="Calibri"/>
                <a:cs typeface="Calibri"/>
              </a:rPr>
              <a:t>Klein,</a:t>
            </a:r>
            <a:r>
              <a:rPr sz="1500" spc="-20" dirty="0">
                <a:latin typeface="Calibri"/>
                <a:cs typeface="Calibri"/>
              </a:rPr>
              <a:t> </a:t>
            </a:r>
            <a:r>
              <a:rPr sz="1500" spc="20" dirty="0">
                <a:latin typeface="Calibri"/>
                <a:cs typeface="Calibri"/>
              </a:rPr>
              <a:t>Diane</a:t>
            </a:r>
            <a:r>
              <a:rPr sz="1500" spc="-15" dirty="0">
                <a:latin typeface="Calibri"/>
                <a:cs typeface="Calibri"/>
              </a:rPr>
              <a:t> </a:t>
            </a:r>
            <a:r>
              <a:rPr sz="1500" spc="25" dirty="0">
                <a:latin typeface="Calibri"/>
                <a:cs typeface="Calibri"/>
              </a:rPr>
              <a:t>von </a:t>
            </a:r>
            <a:r>
              <a:rPr sz="1500" spc="5" dirty="0">
                <a:latin typeface="Calibri"/>
                <a:cs typeface="Calibri"/>
              </a:rPr>
              <a:t>Furstenberg, </a:t>
            </a:r>
            <a:r>
              <a:rPr sz="1500" spc="-5" dirty="0">
                <a:latin typeface="Calibri"/>
                <a:cs typeface="Calibri"/>
              </a:rPr>
              <a:t>Valentino, </a:t>
            </a:r>
            <a:r>
              <a:rPr sz="1500" spc="20" dirty="0">
                <a:latin typeface="Calibri"/>
                <a:cs typeface="Calibri"/>
              </a:rPr>
              <a:t>Sean John, </a:t>
            </a:r>
            <a:r>
              <a:rPr sz="1500" spc="25" dirty="0">
                <a:latin typeface="Calibri"/>
                <a:cs typeface="Calibri"/>
              </a:rPr>
              <a:t>and </a:t>
            </a:r>
            <a:r>
              <a:rPr sz="1500" spc="20" dirty="0">
                <a:latin typeface="Calibri"/>
                <a:cs typeface="Calibri"/>
              </a:rPr>
              <a:t>many </a:t>
            </a:r>
            <a:r>
              <a:rPr sz="1500" spc="-10" dirty="0">
                <a:latin typeface="Calibri"/>
                <a:cs typeface="Calibri"/>
              </a:rPr>
              <a:t>more. </a:t>
            </a:r>
            <a:r>
              <a:rPr sz="1500" spc="-30" dirty="0">
                <a:latin typeface="Calibri"/>
                <a:cs typeface="Calibri"/>
              </a:rPr>
              <a:t>To </a:t>
            </a:r>
            <a:r>
              <a:rPr sz="1500" spc="15" dirty="0">
                <a:latin typeface="Calibri"/>
                <a:cs typeface="Calibri"/>
              </a:rPr>
              <a:t>find </a:t>
            </a:r>
            <a:r>
              <a:rPr sz="1500" dirty="0">
                <a:latin typeface="Calibri"/>
                <a:cs typeface="Calibri"/>
              </a:rPr>
              <a:t>a </a:t>
            </a:r>
            <a:r>
              <a:rPr sz="1500" spc="15" dirty="0">
                <a:latin typeface="Calibri"/>
                <a:cs typeface="Calibri"/>
              </a:rPr>
              <a:t>doctor </a:t>
            </a:r>
            <a:r>
              <a:rPr sz="1500" spc="25" dirty="0">
                <a:latin typeface="Calibri"/>
                <a:cs typeface="Calibri"/>
              </a:rPr>
              <a:t>who </a:t>
            </a:r>
            <a:r>
              <a:rPr sz="1500" spc="-5" dirty="0">
                <a:latin typeface="Calibri"/>
                <a:cs typeface="Calibri"/>
              </a:rPr>
              <a:t>carries </a:t>
            </a:r>
            <a:r>
              <a:rPr sz="1500" spc="10" dirty="0">
                <a:latin typeface="Calibri"/>
                <a:cs typeface="Calibri"/>
              </a:rPr>
              <a:t>the </a:t>
            </a:r>
            <a:r>
              <a:rPr sz="1500" spc="20" dirty="0">
                <a:latin typeface="Calibri"/>
                <a:cs typeface="Calibri"/>
              </a:rPr>
              <a:t>discounted  </a:t>
            </a:r>
            <a:r>
              <a:rPr sz="1500" spc="5" dirty="0">
                <a:latin typeface="Calibri"/>
                <a:cs typeface="Calibri"/>
              </a:rPr>
              <a:t>brands, visit</a:t>
            </a:r>
            <a:r>
              <a:rPr sz="1500" spc="-50" dirty="0">
                <a:solidFill>
                  <a:srgbClr val="008C9A"/>
                </a:solidFill>
                <a:latin typeface="Calibri"/>
                <a:cs typeface="Calibri"/>
              </a:rPr>
              <a:t> </a:t>
            </a:r>
            <a:r>
              <a:rPr sz="1500" u="sng" dirty="0">
                <a:solidFill>
                  <a:srgbClr val="008C9A"/>
                </a:solidFill>
                <a:uFill>
                  <a:solidFill>
                    <a:srgbClr val="008C9A"/>
                  </a:solidFill>
                </a:uFill>
                <a:latin typeface="Calibri"/>
                <a:cs typeface="Calibri"/>
                <a:hlinkClick r:id="rId4">
                  <a:extLst>
                    <a:ext uri="{A12FA001-AC4F-418D-AE19-62706E023703}">
                      <ahyp:hlinkClr xmlns:ahyp="http://schemas.microsoft.com/office/drawing/2018/hyperlinkcolor" val="tx"/>
                    </a:ext>
                  </a:extLst>
                </a:hlinkClick>
              </a:rPr>
              <a:t>www.vsp.com</a:t>
            </a:r>
            <a:r>
              <a:rPr sz="1500" u="sng" dirty="0">
                <a:solidFill>
                  <a:srgbClr val="0000FF"/>
                </a:solidFill>
                <a:uFill>
                  <a:solidFill>
                    <a:srgbClr val="008C9A"/>
                  </a:solidFill>
                </a:uFill>
                <a:latin typeface="Calibri"/>
                <a:cs typeface="Calibri"/>
                <a:hlinkClick r:id="rId4">
                  <a:extLst>
                    <a:ext uri="{A12FA001-AC4F-418D-AE19-62706E023703}">
                      <ahyp:hlinkClr xmlns:ahyp="http://schemas.microsoft.com/office/drawing/2018/hyperlinkcolor" val="tx"/>
                    </a:ext>
                  </a:extLst>
                </a:hlinkClick>
              </a:rPr>
              <a:t>.</a:t>
            </a:r>
            <a:endParaRPr sz="1500" dirty="0">
              <a:latin typeface="Calibri"/>
              <a:cs typeface="Calibri"/>
            </a:endParaRPr>
          </a:p>
          <a:p>
            <a:pPr marL="241300" marR="27940" indent="-228600">
              <a:lnSpc>
                <a:spcPct val="100000"/>
              </a:lnSpc>
              <a:buClr>
                <a:srgbClr val="008C9A"/>
              </a:buClr>
              <a:buFont typeface="Arial" panose="020B0604020202020204" pitchFamily="34" charset="0"/>
              <a:buChar char="•"/>
              <a:tabLst>
                <a:tab pos="240665" algn="l"/>
                <a:tab pos="241300" algn="l"/>
              </a:tabLst>
            </a:pPr>
            <a:endParaRPr lang="en-US" sz="1200" spc="20" dirty="0">
              <a:latin typeface="Calibri"/>
              <a:cs typeface="Calibri"/>
            </a:endParaRPr>
          </a:p>
        </p:txBody>
      </p:sp>
      <p:pic>
        <p:nvPicPr>
          <p:cNvPr id="2" name="Picture 1">
            <a:extLst>
              <a:ext uri="{FF2B5EF4-FFF2-40B4-BE49-F238E27FC236}">
                <a16:creationId xmlns:a16="http://schemas.microsoft.com/office/drawing/2014/main" id="{524B825F-CD5B-41ED-B161-BFE3B337F1D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99512" y="4476931"/>
            <a:ext cx="4038370" cy="2694349"/>
          </a:xfrm>
          <a:prstGeom prst="rect">
            <a:avLst/>
          </a:prstGeom>
        </p:spPr>
      </p:pic>
    </p:spTree>
    <p:extLst>
      <p:ext uri="{BB962C8B-B14F-4D97-AF65-F5344CB8AC3E}">
        <p14:creationId xmlns:p14="http://schemas.microsoft.com/office/powerpoint/2010/main" val="15742723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28"/>
          <p:cNvSpPr/>
          <p:nvPr/>
        </p:nvSpPr>
        <p:spPr>
          <a:xfrm>
            <a:off x="-1" y="7326642"/>
            <a:ext cx="13715999" cy="457200"/>
          </a:xfrm>
          <a:prstGeom prst="rect">
            <a:avLst/>
          </a:prstGeom>
          <a:solidFill>
            <a:srgbClr val="008189">
              <a:alpha val="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sp>
        <p:nvSpPr>
          <p:cNvPr id="643" name="Google Shape;643;p28"/>
          <p:cNvSpPr/>
          <p:nvPr/>
        </p:nvSpPr>
        <p:spPr>
          <a:xfrm>
            <a:off x="-2" y="-32356"/>
            <a:ext cx="13716000" cy="662940"/>
          </a:xfrm>
          <a:prstGeom prst="rect">
            <a:avLst/>
          </a:prstGeom>
          <a:gradFill>
            <a:gsLst>
              <a:gs pos="0">
                <a:srgbClr val="F5F7FC"/>
              </a:gs>
              <a:gs pos="100000">
                <a:srgbClr val="008189"/>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pic>
        <p:nvPicPr>
          <p:cNvPr id="644" name="Google Shape;644;p2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5160" y="179070"/>
            <a:ext cx="1206500" cy="295107"/>
          </a:xfrm>
          <a:prstGeom prst="rect">
            <a:avLst/>
          </a:prstGeom>
          <a:noFill/>
          <a:ln>
            <a:noFill/>
          </a:ln>
        </p:spPr>
      </p:pic>
      <p:sp>
        <p:nvSpPr>
          <p:cNvPr id="645" name="Google Shape;645;p28"/>
          <p:cNvSpPr txBox="1"/>
          <p:nvPr/>
        </p:nvSpPr>
        <p:spPr>
          <a:xfrm>
            <a:off x="12136437" y="8458333"/>
            <a:ext cx="1917851"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Open Enrollment 2023</a:t>
            </a:r>
            <a:endParaRPr sz="1200" b="1"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p:txBody>
      </p:sp>
      <p:sp>
        <p:nvSpPr>
          <p:cNvPr id="646" name="Google Shape;646;p28"/>
          <p:cNvSpPr txBox="1">
            <a:spLocks noGrp="1"/>
          </p:cNvSpPr>
          <p:nvPr>
            <p:ph type="sldNum" idx="12"/>
          </p:nvPr>
        </p:nvSpPr>
        <p:spPr>
          <a:xfrm>
            <a:off x="13095363" y="7370034"/>
            <a:ext cx="461295" cy="413808"/>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rgbClr val="3F3F3F"/>
                </a:solidFill>
                <a:latin typeface="Arial" panose="020B0604020202020204" pitchFamily="34" charset="0"/>
                <a:ea typeface="Helvetica Neue"/>
                <a:cs typeface="Arial" panose="020B0604020202020204" pitchFamily="34" charset="0"/>
                <a:sym typeface="Helvetica Neue"/>
              </a:rPr>
              <a:t>28</a:t>
            </a:fld>
            <a:endParaRPr sz="1200" dirty="0">
              <a:solidFill>
                <a:srgbClr val="3F3F3F"/>
              </a:solidFill>
              <a:latin typeface="Arial" panose="020B0604020202020204" pitchFamily="34" charset="0"/>
              <a:ea typeface="Helvetica Neue"/>
              <a:cs typeface="Arial" panose="020B0604020202020204" pitchFamily="34" charset="0"/>
              <a:sym typeface="Helvetica Neue"/>
            </a:endParaRPr>
          </a:p>
        </p:txBody>
      </p:sp>
      <p:sp>
        <p:nvSpPr>
          <p:cNvPr id="647" name="Google Shape;647;p28"/>
          <p:cNvSpPr/>
          <p:nvPr/>
        </p:nvSpPr>
        <p:spPr>
          <a:xfrm>
            <a:off x="9978788" y="1576906"/>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74"/>
              <a:buFont typeface="Arial"/>
              <a:buNone/>
            </a:pPr>
            <a:endParaRPr sz="2074" b="0" i="0" u="none" strike="noStrike" cap="none" dirty="0">
              <a:solidFill>
                <a:schemeClr val="dk1"/>
              </a:solidFill>
              <a:latin typeface="Calibri"/>
              <a:ea typeface="Calibri"/>
              <a:cs typeface="Calibri"/>
              <a:sym typeface="Calibri"/>
            </a:endParaRPr>
          </a:p>
        </p:txBody>
      </p:sp>
      <p:sp>
        <p:nvSpPr>
          <p:cNvPr id="648" name="Google Shape;648;p28"/>
          <p:cNvSpPr txBox="1"/>
          <p:nvPr/>
        </p:nvSpPr>
        <p:spPr>
          <a:xfrm>
            <a:off x="1136964" y="822960"/>
            <a:ext cx="11423079" cy="76064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3F3F3F"/>
              </a:buClr>
              <a:buSzPts val="4000"/>
              <a:buFont typeface="Helvetica Neue"/>
              <a:buNone/>
            </a:pPr>
            <a:r>
              <a:rPr lang="en-US" sz="3500" b="1"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Bi-Weekly Employee Contributions for Health Plans</a:t>
            </a:r>
            <a:endParaRPr sz="3500" b="0" i="0" u="none" strike="noStrike" cap="none" dirty="0">
              <a:solidFill>
                <a:srgbClr val="000000"/>
              </a:solidFill>
              <a:latin typeface="Arial"/>
              <a:ea typeface="Arial"/>
              <a:cs typeface="Arial"/>
              <a:sym typeface="Arial"/>
            </a:endParaRPr>
          </a:p>
        </p:txBody>
      </p:sp>
      <p:graphicFrame>
        <p:nvGraphicFramePr>
          <p:cNvPr id="649" name="Google Shape;649;p28"/>
          <p:cNvGraphicFramePr/>
          <p:nvPr>
            <p:extLst>
              <p:ext uri="{D42A27DB-BD31-4B8C-83A1-F6EECF244321}">
                <p14:modId xmlns:p14="http://schemas.microsoft.com/office/powerpoint/2010/main" val="1890163460"/>
              </p:ext>
            </p:extLst>
          </p:nvPr>
        </p:nvGraphicFramePr>
        <p:xfrm>
          <a:off x="131402" y="1691949"/>
          <a:ext cx="13453192" cy="4573282"/>
        </p:xfrm>
        <a:graphic>
          <a:graphicData uri="http://schemas.openxmlformats.org/drawingml/2006/table">
            <a:tbl>
              <a:tblPr>
                <a:noFill/>
                <a:tableStyleId>{73CAAD16-73E2-42C1-A7CB-E879031D2368}</a:tableStyleId>
              </a:tblPr>
              <a:tblGrid>
                <a:gridCol w="3669053">
                  <a:extLst>
                    <a:ext uri="{9D8B030D-6E8A-4147-A177-3AD203B41FA5}">
                      <a16:colId xmlns:a16="http://schemas.microsoft.com/office/drawing/2014/main" val="20000"/>
                    </a:ext>
                  </a:extLst>
                </a:gridCol>
                <a:gridCol w="2412151">
                  <a:extLst>
                    <a:ext uri="{9D8B030D-6E8A-4147-A177-3AD203B41FA5}">
                      <a16:colId xmlns:a16="http://schemas.microsoft.com/office/drawing/2014/main" val="20001"/>
                    </a:ext>
                  </a:extLst>
                </a:gridCol>
                <a:gridCol w="2518756">
                  <a:extLst>
                    <a:ext uri="{9D8B030D-6E8A-4147-A177-3AD203B41FA5}">
                      <a16:colId xmlns:a16="http://schemas.microsoft.com/office/drawing/2014/main" val="20002"/>
                    </a:ext>
                  </a:extLst>
                </a:gridCol>
                <a:gridCol w="2394066">
                  <a:extLst>
                    <a:ext uri="{9D8B030D-6E8A-4147-A177-3AD203B41FA5}">
                      <a16:colId xmlns:a16="http://schemas.microsoft.com/office/drawing/2014/main" val="20003"/>
                    </a:ext>
                  </a:extLst>
                </a:gridCol>
                <a:gridCol w="2459166">
                  <a:extLst>
                    <a:ext uri="{9D8B030D-6E8A-4147-A177-3AD203B41FA5}">
                      <a16:colId xmlns:a16="http://schemas.microsoft.com/office/drawing/2014/main" val="20004"/>
                    </a:ext>
                  </a:extLst>
                </a:gridCol>
              </a:tblGrid>
              <a:tr h="513500">
                <a:tc rowSpan="2">
                  <a:txBody>
                    <a:bodyPr/>
                    <a:lstStyle/>
                    <a:p>
                      <a:pPr marL="0" marR="0" lvl="0" indent="0" algn="ctr" rtl="0">
                        <a:lnSpc>
                          <a:spcPct val="82000"/>
                        </a:lnSpc>
                        <a:spcBef>
                          <a:spcPts val="0"/>
                        </a:spcBef>
                        <a:spcAft>
                          <a:spcPts val="0"/>
                        </a:spcAft>
                        <a:buClr>
                          <a:srgbClr val="000000"/>
                        </a:buClr>
                        <a:buSzPts val="1300"/>
                        <a:buFont typeface="Arial"/>
                        <a:buNone/>
                      </a:pPr>
                      <a:r>
                        <a:rPr lang="en-US" sz="1800" b="1" u="none" strike="noStrike" cap="none" dirty="0">
                          <a:solidFill>
                            <a:schemeClr val="lt1"/>
                          </a:solidFill>
                          <a:latin typeface="Arial" panose="020B0604020202020204" pitchFamily="34" charset="0"/>
                          <a:ea typeface="Helvetica Neue"/>
                          <a:cs typeface="Arial" panose="020B0604020202020204" pitchFamily="34" charset="0"/>
                          <a:sym typeface="Helvetica Neue"/>
                        </a:rPr>
                        <a:t>2024 Health Plans</a:t>
                      </a:r>
                      <a:endParaRPr sz="1800" b="1" u="none" strike="noStrike" cap="none" dirty="0">
                        <a:solidFill>
                          <a:schemeClr val="lt1"/>
                        </a:solidFill>
                        <a:latin typeface="Arial" panose="020B0604020202020204" pitchFamily="34" charset="0"/>
                        <a:ea typeface="Helvetica Neue"/>
                        <a:cs typeface="Arial" panose="020B0604020202020204" pitchFamily="34" charset="0"/>
                        <a:sym typeface="Helvetica Neue"/>
                      </a:endParaRPr>
                    </a:p>
                  </a:txBody>
                  <a:tcPr marL="90775" marR="90775" marT="90775" marB="90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08C99"/>
                    </a:solidFill>
                  </a:tcPr>
                </a:tc>
                <a:tc gridSpan="4">
                  <a:txBody>
                    <a:bodyPr/>
                    <a:lstStyle/>
                    <a:p>
                      <a:pPr marL="0" marR="0" lvl="0" indent="0" algn="ctr" rtl="0">
                        <a:lnSpc>
                          <a:spcPct val="82000"/>
                        </a:lnSpc>
                        <a:spcBef>
                          <a:spcPts val="0"/>
                        </a:spcBef>
                        <a:spcAft>
                          <a:spcPts val="0"/>
                        </a:spcAft>
                        <a:buClr>
                          <a:schemeClr val="lt1"/>
                        </a:buClr>
                        <a:buSzPts val="2000"/>
                        <a:buFont typeface="Arial"/>
                        <a:buNone/>
                      </a:pPr>
                      <a:r>
                        <a:rPr lang="en-US" sz="1800" b="1" u="none" strike="noStrike" cap="none" dirty="0">
                          <a:solidFill>
                            <a:schemeClr val="lt1"/>
                          </a:solidFill>
                          <a:latin typeface="Arial" panose="020B0604020202020204" pitchFamily="34" charset="0"/>
                          <a:ea typeface="Helvetica Neue"/>
                          <a:cs typeface="Arial" panose="020B0604020202020204" pitchFamily="34" charset="0"/>
                          <a:sym typeface="Helvetica Neue"/>
                        </a:rPr>
                        <a:t>Bi-weekly Employee Contributions for Health Plans</a:t>
                      </a:r>
                      <a:endParaRPr sz="1800" u="none" strike="noStrike" cap="none" dirty="0"/>
                    </a:p>
                  </a:txBody>
                  <a:tcPr marL="90775" marR="90775" marT="90775" marB="90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08C9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24957">
                <a:tc vMerge="1">
                  <a:txBody>
                    <a:bodyPr/>
                    <a:lstStyle/>
                    <a:p>
                      <a:endParaRPr lang="en-US"/>
                    </a:p>
                  </a:txBody>
                  <a:tcPr/>
                </a:tc>
                <a:tc>
                  <a:txBody>
                    <a:bodyPr/>
                    <a:lstStyle/>
                    <a:p>
                      <a:pPr marL="0" marR="0" lvl="0" indent="0" algn="ctr" rtl="0">
                        <a:lnSpc>
                          <a:spcPct val="120000"/>
                        </a:lnSpc>
                        <a:spcBef>
                          <a:spcPts val="0"/>
                        </a:spcBef>
                        <a:spcAft>
                          <a:spcPts val="0"/>
                        </a:spcAft>
                        <a:buClr>
                          <a:srgbClr val="000000"/>
                        </a:buClr>
                        <a:buSzPts val="1300"/>
                        <a:buFont typeface="Arial"/>
                        <a:buNone/>
                      </a:pPr>
                      <a:r>
                        <a:rPr lang="en-US" sz="1800" b="1" u="none" strike="noStrike" cap="none" dirty="0">
                          <a:solidFill>
                            <a:srgbClr val="3F3F3F"/>
                          </a:solidFill>
                          <a:latin typeface="Arial" panose="020B0604020202020204" pitchFamily="34" charset="0"/>
                          <a:ea typeface="Helvetica Neue"/>
                          <a:cs typeface="Arial" panose="020B0604020202020204" pitchFamily="34" charset="0"/>
                          <a:sym typeface="Helvetica Neue"/>
                        </a:rPr>
                        <a:t>Employee</a:t>
                      </a:r>
                      <a:endParaRPr sz="1800" u="none" strike="noStrike" cap="none" dirty="0"/>
                    </a:p>
                    <a:p>
                      <a:pPr marL="0" marR="0" lvl="0" indent="0" algn="ctr" rtl="0">
                        <a:lnSpc>
                          <a:spcPct val="120000"/>
                        </a:lnSpc>
                        <a:spcBef>
                          <a:spcPts val="0"/>
                        </a:spcBef>
                        <a:spcAft>
                          <a:spcPts val="0"/>
                        </a:spcAft>
                        <a:buClr>
                          <a:srgbClr val="000000"/>
                        </a:buClr>
                        <a:buSzPts val="1300"/>
                        <a:buFont typeface="Arial"/>
                        <a:buNone/>
                      </a:pPr>
                      <a:r>
                        <a:rPr lang="en-US" sz="1800" b="1" u="none" strike="noStrike" cap="none" dirty="0">
                          <a:solidFill>
                            <a:srgbClr val="3F3F3F"/>
                          </a:solidFill>
                          <a:latin typeface="Arial" panose="020B0604020202020204" pitchFamily="34" charset="0"/>
                          <a:ea typeface="Helvetica Neue"/>
                          <a:cs typeface="Arial" panose="020B0604020202020204" pitchFamily="34" charset="0"/>
                          <a:sym typeface="Helvetica Neue"/>
                        </a:rPr>
                        <a:t>Only</a:t>
                      </a:r>
                      <a:endParaRPr sz="1800" b="1"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txBody>
                  <a:tcPr marL="90775" marR="90775" marT="90775" marB="90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BFBFBF"/>
                    </a:solidFill>
                  </a:tcPr>
                </a:tc>
                <a:tc>
                  <a:txBody>
                    <a:bodyPr/>
                    <a:lstStyle/>
                    <a:p>
                      <a:pPr marL="0" marR="0" lvl="0" indent="0" algn="ctr" rtl="0">
                        <a:lnSpc>
                          <a:spcPct val="120000"/>
                        </a:lnSpc>
                        <a:spcBef>
                          <a:spcPts val="0"/>
                        </a:spcBef>
                        <a:spcAft>
                          <a:spcPts val="0"/>
                        </a:spcAft>
                        <a:buClr>
                          <a:srgbClr val="000000"/>
                        </a:buClr>
                        <a:buSzPts val="1300"/>
                        <a:buFont typeface="Arial"/>
                        <a:buNone/>
                      </a:pPr>
                      <a:r>
                        <a:rPr lang="en-US" sz="1800" b="1" u="none" strike="noStrike" cap="none" dirty="0">
                          <a:solidFill>
                            <a:srgbClr val="3F3F3F"/>
                          </a:solidFill>
                          <a:latin typeface="Arial" panose="020B0604020202020204" pitchFamily="34" charset="0"/>
                          <a:ea typeface="Helvetica Neue"/>
                          <a:cs typeface="Arial" panose="020B0604020202020204" pitchFamily="34" charset="0"/>
                          <a:sym typeface="Helvetica Neue"/>
                        </a:rPr>
                        <a:t>Employee + Spouse</a:t>
                      </a:r>
                      <a:endParaRPr sz="1800" b="1"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txBody>
                  <a:tcPr marL="90775" marR="90775" marT="90775" marB="90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BFBFBF"/>
                    </a:solidFill>
                  </a:tcPr>
                </a:tc>
                <a:tc>
                  <a:txBody>
                    <a:bodyPr/>
                    <a:lstStyle/>
                    <a:p>
                      <a:pPr marL="0" marR="0" lvl="0" indent="0" algn="ctr" rtl="0">
                        <a:lnSpc>
                          <a:spcPct val="120000"/>
                        </a:lnSpc>
                        <a:spcBef>
                          <a:spcPts val="0"/>
                        </a:spcBef>
                        <a:spcAft>
                          <a:spcPts val="0"/>
                        </a:spcAft>
                        <a:buClr>
                          <a:srgbClr val="000000"/>
                        </a:buClr>
                        <a:buSzPts val="1300"/>
                        <a:buFont typeface="Arial"/>
                        <a:buNone/>
                      </a:pPr>
                      <a:r>
                        <a:rPr lang="en-US" sz="1800" b="1" u="none" strike="noStrike" cap="none" dirty="0">
                          <a:solidFill>
                            <a:srgbClr val="3F3F3F"/>
                          </a:solidFill>
                          <a:latin typeface="Arial" panose="020B0604020202020204" pitchFamily="34" charset="0"/>
                          <a:ea typeface="Helvetica Neue"/>
                          <a:cs typeface="Arial" panose="020B0604020202020204" pitchFamily="34" charset="0"/>
                          <a:sym typeface="Helvetica Neue"/>
                        </a:rPr>
                        <a:t>Employee + Child(ren)</a:t>
                      </a:r>
                      <a:endParaRPr sz="1800" b="1"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txBody>
                  <a:tcPr marL="90775" marR="90775" marT="90775" marB="90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BFBFBF"/>
                    </a:solidFill>
                  </a:tcPr>
                </a:tc>
                <a:tc>
                  <a:txBody>
                    <a:bodyPr/>
                    <a:lstStyle/>
                    <a:p>
                      <a:pPr marL="0" marR="0" lvl="0" indent="0" algn="ctr" rtl="0">
                        <a:lnSpc>
                          <a:spcPct val="120000"/>
                        </a:lnSpc>
                        <a:spcBef>
                          <a:spcPts val="0"/>
                        </a:spcBef>
                        <a:spcAft>
                          <a:spcPts val="0"/>
                        </a:spcAft>
                        <a:buClr>
                          <a:srgbClr val="3F3F3F"/>
                        </a:buClr>
                        <a:buSzPts val="2000"/>
                        <a:buFont typeface="Arial"/>
                        <a:buNone/>
                      </a:pPr>
                      <a:r>
                        <a:rPr lang="en-US" sz="1800" b="1" u="none" strike="noStrike" cap="none" dirty="0">
                          <a:solidFill>
                            <a:srgbClr val="3F3F3F"/>
                          </a:solidFill>
                          <a:latin typeface="Arial" panose="020B0604020202020204" pitchFamily="34" charset="0"/>
                          <a:ea typeface="Helvetica Neue"/>
                          <a:cs typeface="Arial" panose="020B0604020202020204" pitchFamily="34" charset="0"/>
                          <a:sym typeface="Helvetica Neue"/>
                        </a:rPr>
                        <a:t>Employee + Family</a:t>
                      </a:r>
                      <a:endParaRPr sz="1800" u="none" strike="noStrike" cap="none" dirty="0"/>
                    </a:p>
                  </a:txBody>
                  <a:tcPr marL="90775" marR="90775" marT="90775" marB="90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BFBFBF"/>
                    </a:solidFill>
                  </a:tcPr>
                </a:tc>
                <a:extLst>
                  <a:ext uri="{0D108BD9-81ED-4DB2-BD59-A6C34878D82A}">
                    <a16:rowId xmlns:a16="http://schemas.microsoft.com/office/drawing/2014/main" val="10001"/>
                  </a:ext>
                </a:extLst>
              </a:tr>
              <a:tr h="513500">
                <a:tc>
                  <a:txBody>
                    <a:bodyPr/>
                    <a:lstStyle/>
                    <a:p>
                      <a:pPr marL="0" marR="0" lvl="0" indent="0" algn="l" rtl="0">
                        <a:lnSpc>
                          <a:spcPct val="102500"/>
                        </a:lnSpc>
                        <a:spcBef>
                          <a:spcPts val="0"/>
                        </a:spcBef>
                        <a:spcAft>
                          <a:spcPts val="0"/>
                        </a:spcAft>
                        <a:buClr>
                          <a:srgbClr val="000000"/>
                        </a:buClr>
                        <a:buSzPts val="1300"/>
                        <a:buFont typeface="Arial"/>
                        <a:buNone/>
                      </a:pPr>
                      <a:r>
                        <a:rPr lang="en-US" sz="1600" b="1" u="none" strike="noStrike" cap="none" dirty="0">
                          <a:solidFill>
                            <a:srgbClr val="3F3F3F"/>
                          </a:solidFill>
                          <a:latin typeface="Arial" panose="020B0604020202020204" pitchFamily="34" charset="0"/>
                          <a:ea typeface="Helvetica Neue"/>
                          <a:cs typeface="Arial" panose="020B0604020202020204" pitchFamily="34" charset="0"/>
                          <a:sym typeface="Helvetica Neue"/>
                        </a:rPr>
                        <a:t>BRMS/Anthem Blue Cross HDHP with HSA</a:t>
                      </a:r>
                      <a:endParaRPr sz="1600" b="1"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txBody>
                  <a:tcPr marL="90775" marR="90775" marT="90775" marB="90775" anchor="ctr">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BFBFBF"/>
                    </a:solidFill>
                  </a:tcPr>
                </a:tc>
                <a:tc>
                  <a:txBody>
                    <a:bodyPr/>
                    <a:lstStyle/>
                    <a:p>
                      <a:pPr marL="0" marR="0" lvl="0" indent="0" algn="ctr" defTabSz="914400" rtl="0" eaLnBrk="1" fontAlgn="auto" latinLnBrk="0" hangingPunct="1">
                        <a:lnSpc>
                          <a:spcPct val="102500"/>
                        </a:lnSpc>
                        <a:spcBef>
                          <a:spcPts val="0"/>
                        </a:spcBef>
                        <a:spcAft>
                          <a:spcPts val="0"/>
                        </a:spcAft>
                        <a:buClr>
                          <a:srgbClr val="000000"/>
                        </a:buClr>
                        <a:buSzPts val="1300"/>
                        <a:buFont typeface="Arial"/>
                        <a:buNone/>
                        <a:tabLst/>
                        <a:defRPr/>
                      </a:pPr>
                      <a:r>
                        <a:rPr lang="en-US" sz="1600" b="0" u="none" strike="noStrike" cap="none" dirty="0">
                          <a:solidFill>
                            <a:srgbClr val="0070C0"/>
                          </a:solidFill>
                          <a:latin typeface="Arial" panose="020B0604020202020204" pitchFamily="34" charset="0"/>
                          <a:ea typeface="Helvetica Neue"/>
                          <a:cs typeface="Arial" panose="020B0604020202020204" pitchFamily="34" charset="0"/>
                          <a:sym typeface="Helvetica Neue"/>
                        </a:rPr>
                        <a:t>$84.25 </a:t>
                      </a:r>
                      <a:r>
                        <a:rPr lang="en-US" sz="1600" b="0" i="1" u="none" strike="noStrike" cap="none" dirty="0">
                          <a:solidFill>
                            <a:srgbClr val="0070C0"/>
                          </a:solidFill>
                          <a:latin typeface="Arial" panose="020B0604020202020204" pitchFamily="34" charset="0"/>
                          <a:ea typeface="Helvetica Neue"/>
                          <a:cs typeface="Arial" panose="020B0604020202020204" pitchFamily="34" charset="0"/>
                          <a:sym typeface="Helvetica Neue"/>
                        </a:rPr>
                        <a:t>Wellness Credit</a:t>
                      </a:r>
                    </a:p>
                    <a:p>
                      <a:pPr marL="0" marR="0" lvl="0" indent="0" algn="ctr" rtl="0">
                        <a:lnSpc>
                          <a:spcPct val="102500"/>
                        </a:lnSpc>
                        <a:spcBef>
                          <a:spcPts val="0"/>
                        </a:spcBef>
                        <a:spcAft>
                          <a:spcPts val="0"/>
                        </a:spcAft>
                        <a:buClr>
                          <a:srgbClr val="000000"/>
                        </a:buClr>
                        <a:buSzPts val="1300"/>
                        <a:buFont typeface="Arial"/>
                        <a:buNone/>
                      </a:pPr>
                      <a:r>
                        <a:rPr lang="en-US" sz="1600" b="0" u="none" strike="noStrike" cap="none" dirty="0">
                          <a:solidFill>
                            <a:srgbClr val="0070C0"/>
                          </a:solidFill>
                          <a:latin typeface="Arial" panose="020B0604020202020204" pitchFamily="34" charset="0"/>
                          <a:ea typeface="Helvetica Neue"/>
                          <a:cs typeface="Arial" panose="020B0604020202020204" pitchFamily="34" charset="0"/>
                          <a:sym typeface="Helvetica Neue"/>
                        </a:rPr>
                        <a:t>$118.86 – No credit</a:t>
                      </a:r>
                    </a:p>
                  </a:txBody>
                  <a:tcPr marL="90775" marR="90775" marT="90775" marB="90775" anchor="ctr">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D8D8D8"/>
                    </a:solidFill>
                  </a:tcPr>
                </a:tc>
                <a:tc>
                  <a:txBody>
                    <a:bodyPr/>
                    <a:lstStyle/>
                    <a:p>
                      <a:pPr marL="0" marR="0" lvl="0" indent="0" algn="ctr" rtl="0">
                        <a:lnSpc>
                          <a:spcPct val="102500"/>
                        </a:lnSpc>
                        <a:spcBef>
                          <a:spcPts val="0"/>
                        </a:spcBef>
                        <a:spcAft>
                          <a:spcPts val="0"/>
                        </a:spcAft>
                        <a:buClr>
                          <a:srgbClr val="000000"/>
                        </a:buClr>
                        <a:buSzPts val="1300"/>
                        <a:buFont typeface="Arial"/>
                        <a:buNone/>
                      </a:pPr>
                      <a:r>
                        <a:rPr lang="en-US" sz="1600" b="0" u="none" strike="noStrike" cap="none" dirty="0">
                          <a:solidFill>
                            <a:srgbClr val="0070C0"/>
                          </a:solidFill>
                          <a:latin typeface="Arial" panose="020B0604020202020204" pitchFamily="34" charset="0"/>
                          <a:ea typeface="Helvetica Neue"/>
                          <a:cs typeface="Arial" panose="020B0604020202020204" pitchFamily="34" charset="0"/>
                          <a:sym typeface="Helvetica Neue"/>
                        </a:rPr>
                        <a:t>$192.50 </a:t>
                      </a:r>
                      <a:r>
                        <a:rPr lang="en-US" sz="1600" b="0" i="1" u="none" strike="noStrike" cap="none" dirty="0">
                          <a:solidFill>
                            <a:srgbClr val="0070C0"/>
                          </a:solidFill>
                          <a:latin typeface="Arial" panose="020B0604020202020204" pitchFamily="34" charset="0"/>
                          <a:ea typeface="Helvetica Neue"/>
                          <a:cs typeface="Arial" panose="020B0604020202020204" pitchFamily="34" charset="0"/>
                          <a:sym typeface="Helvetica Neue"/>
                        </a:rPr>
                        <a:t>Wellness Credit</a:t>
                      </a:r>
                    </a:p>
                    <a:p>
                      <a:pPr marL="0" marR="0" lvl="0" indent="0" algn="ctr" rtl="0">
                        <a:lnSpc>
                          <a:spcPct val="102500"/>
                        </a:lnSpc>
                        <a:spcBef>
                          <a:spcPts val="0"/>
                        </a:spcBef>
                        <a:spcAft>
                          <a:spcPts val="0"/>
                        </a:spcAft>
                        <a:buClr>
                          <a:srgbClr val="000000"/>
                        </a:buClr>
                        <a:buSzPts val="1300"/>
                        <a:buFont typeface="Arial"/>
                        <a:buNone/>
                      </a:pPr>
                      <a:r>
                        <a:rPr lang="en-US" sz="1600" b="0" u="none" strike="noStrike" cap="none" dirty="0">
                          <a:solidFill>
                            <a:srgbClr val="0070C0"/>
                          </a:solidFill>
                          <a:latin typeface="Arial" panose="020B0604020202020204" pitchFamily="34" charset="0"/>
                          <a:ea typeface="Helvetica Neue"/>
                          <a:cs typeface="Arial" panose="020B0604020202020204" pitchFamily="34" charset="0"/>
                          <a:sym typeface="Helvetica Neue"/>
                        </a:rPr>
                        <a:t>$227.11 – No credit</a:t>
                      </a:r>
                      <a:endParaRPr sz="1600" b="0" i="1" u="none" strike="noStrike" cap="none" dirty="0">
                        <a:solidFill>
                          <a:srgbClr val="0070C0"/>
                        </a:solidFill>
                        <a:latin typeface="Arial" panose="020B0604020202020204" pitchFamily="34" charset="0"/>
                        <a:ea typeface="Helvetica Neue"/>
                        <a:cs typeface="Arial" panose="020B0604020202020204" pitchFamily="34" charset="0"/>
                        <a:sym typeface="Helvetica Neue"/>
                      </a:endParaRPr>
                    </a:p>
                  </a:txBody>
                  <a:tcPr marL="90775" marR="90775" marT="90775" marB="90775" anchor="ctr">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D8D8D8"/>
                    </a:solidFill>
                  </a:tcPr>
                </a:tc>
                <a:tc>
                  <a:txBody>
                    <a:bodyPr/>
                    <a:lstStyle/>
                    <a:p>
                      <a:pPr marL="0" marR="0" lvl="0" indent="0" algn="ctr" defTabSz="914400" rtl="0" eaLnBrk="1" fontAlgn="auto" latinLnBrk="0" hangingPunct="1">
                        <a:lnSpc>
                          <a:spcPct val="102500"/>
                        </a:lnSpc>
                        <a:spcBef>
                          <a:spcPts val="0"/>
                        </a:spcBef>
                        <a:spcAft>
                          <a:spcPts val="0"/>
                        </a:spcAft>
                        <a:buClr>
                          <a:srgbClr val="000000"/>
                        </a:buClr>
                        <a:buSzPts val="1300"/>
                        <a:buFont typeface="Arial"/>
                        <a:buNone/>
                        <a:tabLst/>
                        <a:defRPr/>
                      </a:pPr>
                      <a:r>
                        <a:rPr lang="en-US" sz="1600" b="0" u="none" strike="noStrike" cap="none" dirty="0">
                          <a:solidFill>
                            <a:srgbClr val="0070C0"/>
                          </a:solidFill>
                          <a:latin typeface="Arial" panose="020B0604020202020204" pitchFamily="34" charset="0"/>
                          <a:ea typeface="Helvetica Neue"/>
                          <a:cs typeface="Arial" panose="020B0604020202020204" pitchFamily="34" charset="0"/>
                          <a:sym typeface="Helvetica Neue"/>
                        </a:rPr>
                        <a:t>$130.74 </a:t>
                      </a:r>
                      <a:r>
                        <a:rPr lang="en-US" sz="1600" b="0" i="1" u="none" strike="noStrike" cap="none" dirty="0">
                          <a:solidFill>
                            <a:srgbClr val="0070C0"/>
                          </a:solidFill>
                          <a:latin typeface="Arial" panose="020B0604020202020204" pitchFamily="34" charset="0"/>
                          <a:ea typeface="Helvetica Neue"/>
                          <a:cs typeface="Arial" panose="020B0604020202020204" pitchFamily="34" charset="0"/>
                          <a:sym typeface="Helvetica Neue"/>
                        </a:rPr>
                        <a:t>Wellness Credit</a:t>
                      </a:r>
                      <a:endParaRPr lang="en-US" sz="1600" b="0" u="none" strike="noStrike" cap="none" dirty="0">
                        <a:solidFill>
                          <a:srgbClr val="0070C0"/>
                        </a:solidFill>
                        <a:latin typeface="Arial" panose="020B0604020202020204" pitchFamily="34" charset="0"/>
                        <a:ea typeface="Helvetica Neue"/>
                        <a:cs typeface="Arial" panose="020B0604020202020204" pitchFamily="34" charset="0"/>
                        <a:sym typeface="Helvetica Neue"/>
                      </a:endParaRPr>
                    </a:p>
                    <a:p>
                      <a:pPr marL="0" marR="0" lvl="0" indent="0" algn="ctr" rtl="0">
                        <a:lnSpc>
                          <a:spcPct val="102500"/>
                        </a:lnSpc>
                        <a:spcBef>
                          <a:spcPts val="0"/>
                        </a:spcBef>
                        <a:spcAft>
                          <a:spcPts val="0"/>
                        </a:spcAft>
                        <a:buClr>
                          <a:srgbClr val="000000"/>
                        </a:buClr>
                        <a:buSzPts val="1300"/>
                        <a:buFont typeface="Arial"/>
                        <a:buNone/>
                      </a:pPr>
                      <a:r>
                        <a:rPr lang="en-US" sz="1600" b="0" u="none" strike="noStrike" cap="none" dirty="0">
                          <a:solidFill>
                            <a:srgbClr val="0070C0"/>
                          </a:solidFill>
                          <a:latin typeface="Arial" panose="020B0604020202020204" pitchFamily="34" charset="0"/>
                          <a:ea typeface="Helvetica Neue"/>
                          <a:cs typeface="Arial" panose="020B0604020202020204" pitchFamily="34" charset="0"/>
                          <a:sym typeface="Helvetica Neue"/>
                        </a:rPr>
                        <a:t>$165.36 – No credit</a:t>
                      </a:r>
                    </a:p>
                  </a:txBody>
                  <a:tcPr marL="90775" marR="90775" marT="90775" marB="90775" anchor="ctr">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D8D8D8"/>
                    </a:solidFill>
                  </a:tcPr>
                </a:tc>
                <a:tc>
                  <a:txBody>
                    <a:bodyPr/>
                    <a:lstStyle/>
                    <a:p>
                      <a:pPr marL="0" marR="0" lvl="0" indent="0" algn="ctr" defTabSz="914400" rtl="0" eaLnBrk="1" fontAlgn="auto" latinLnBrk="0" hangingPunct="1">
                        <a:lnSpc>
                          <a:spcPct val="102500"/>
                        </a:lnSpc>
                        <a:spcBef>
                          <a:spcPts val="0"/>
                        </a:spcBef>
                        <a:spcAft>
                          <a:spcPts val="0"/>
                        </a:spcAft>
                        <a:buClr>
                          <a:srgbClr val="3F3F3F"/>
                        </a:buClr>
                        <a:buSzPts val="1600"/>
                        <a:buFont typeface="Arial"/>
                        <a:buNone/>
                        <a:tabLst/>
                        <a:defRPr/>
                      </a:pPr>
                      <a:r>
                        <a:rPr lang="en-US" sz="1600" u="none" strike="noStrike" cap="none" dirty="0">
                          <a:solidFill>
                            <a:srgbClr val="0070C0"/>
                          </a:solidFill>
                          <a:latin typeface="Arial" panose="020B0604020202020204" pitchFamily="34" charset="0"/>
                          <a:ea typeface="Helvetica Neue"/>
                          <a:cs typeface="Arial" panose="020B0604020202020204" pitchFamily="34" charset="0"/>
                          <a:sym typeface="Helvetica Neue"/>
                        </a:rPr>
                        <a:t>$288.00 </a:t>
                      </a:r>
                      <a:r>
                        <a:rPr lang="en-US" sz="1600" b="0" i="1" u="none" strike="noStrike" cap="none" dirty="0">
                          <a:solidFill>
                            <a:srgbClr val="0070C0"/>
                          </a:solidFill>
                          <a:latin typeface="Arial" panose="020B0604020202020204" pitchFamily="34" charset="0"/>
                          <a:ea typeface="Helvetica Neue"/>
                          <a:cs typeface="Arial" panose="020B0604020202020204" pitchFamily="34" charset="0"/>
                          <a:sym typeface="Helvetica Neue"/>
                        </a:rPr>
                        <a:t>Wellness Credit</a:t>
                      </a:r>
                      <a:endParaRPr lang="en-US" sz="1600" u="none" strike="noStrike" cap="none" dirty="0">
                        <a:solidFill>
                          <a:srgbClr val="0070C0"/>
                        </a:solidFill>
                      </a:endParaRPr>
                    </a:p>
                    <a:p>
                      <a:pPr marL="0" marR="0" lvl="0" indent="0" algn="ctr" rtl="0">
                        <a:lnSpc>
                          <a:spcPct val="102500"/>
                        </a:lnSpc>
                        <a:spcBef>
                          <a:spcPts val="0"/>
                        </a:spcBef>
                        <a:spcAft>
                          <a:spcPts val="0"/>
                        </a:spcAft>
                        <a:buClr>
                          <a:srgbClr val="3F3F3F"/>
                        </a:buClr>
                        <a:buSzPts val="1600"/>
                        <a:buFont typeface="Arial"/>
                        <a:buNone/>
                      </a:pPr>
                      <a:r>
                        <a:rPr lang="en-US" sz="1600" u="none" strike="noStrike" cap="none" dirty="0">
                          <a:solidFill>
                            <a:srgbClr val="0070C0"/>
                          </a:solidFill>
                          <a:latin typeface="Arial" panose="020B0604020202020204" pitchFamily="34" charset="0"/>
                          <a:ea typeface="Helvetica Neue"/>
                          <a:cs typeface="Arial" panose="020B0604020202020204" pitchFamily="34" charset="0"/>
                          <a:sym typeface="Helvetica Neue"/>
                        </a:rPr>
                        <a:t>$322.62 – No credit</a:t>
                      </a:r>
                    </a:p>
                  </a:txBody>
                  <a:tcPr marL="90775" marR="90775" marT="90775" marB="90775" anchor="ctr">
                    <a:lnL w="12700" cap="flat" cmpd="sng" algn="ctr">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D8D8D8"/>
                    </a:solidFill>
                  </a:tcPr>
                </a:tc>
                <a:extLst>
                  <a:ext uri="{0D108BD9-81ED-4DB2-BD59-A6C34878D82A}">
                    <a16:rowId xmlns:a16="http://schemas.microsoft.com/office/drawing/2014/main" val="10003"/>
                  </a:ext>
                </a:extLst>
              </a:tr>
              <a:tr h="513500">
                <a:tc>
                  <a:txBody>
                    <a:bodyPr/>
                    <a:lstStyle/>
                    <a:p>
                      <a:pPr marL="0" marR="0" lvl="0" indent="0" algn="l" rtl="0">
                        <a:lnSpc>
                          <a:spcPct val="102500"/>
                        </a:lnSpc>
                        <a:spcBef>
                          <a:spcPts val="0"/>
                        </a:spcBef>
                        <a:spcAft>
                          <a:spcPts val="0"/>
                        </a:spcAft>
                        <a:buClr>
                          <a:srgbClr val="000000"/>
                        </a:buClr>
                        <a:buSzPts val="1300"/>
                        <a:buFont typeface="Arial"/>
                        <a:buNone/>
                      </a:pPr>
                      <a:r>
                        <a:rPr lang="en-US" sz="1600" b="1" u="none" strike="noStrike" cap="none" dirty="0">
                          <a:solidFill>
                            <a:srgbClr val="3F3F3F"/>
                          </a:solidFill>
                          <a:latin typeface="Arial" panose="020B0604020202020204" pitchFamily="34" charset="0"/>
                          <a:ea typeface="Helvetica Neue"/>
                          <a:cs typeface="Arial" panose="020B0604020202020204" pitchFamily="34" charset="0"/>
                          <a:sym typeface="Helvetica Neue"/>
                        </a:rPr>
                        <a:t>Kaiser CA HMO (CA Only)</a:t>
                      </a:r>
                      <a:endParaRPr sz="1600" b="1"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txBody>
                  <a:tcPr marL="90775" marR="90775" marT="90775" marB="90775" anchor="ctr">
                    <a:lnL w="12700" cap="flat" cmpd="sng">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BFBFBF"/>
                    </a:solidFill>
                  </a:tcPr>
                </a:tc>
                <a:tc>
                  <a:txBody>
                    <a:bodyPr/>
                    <a:lstStyle/>
                    <a:p>
                      <a:pPr marL="0" marR="0" lvl="0" indent="0" algn="ctr" rtl="0">
                        <a:lnSpc>
                          <a:spcPct val="102500"/>
                        </a:lnSpc>
                        <a:spcBef>
                          <a:spcPts val="0"/>
                        </a:spcBef>
                        <a:spcAft>
                          <a:spcPts val="0"/>
                        </a:spcAft>
                        <a:buClr>
                          <a:srgbClr val="000000"/>
                        </a:buClr>
                        <a:buSzPts val="1300"/>
                        <a:buFont typeface="Arial"/>
                        <a:buNone/>
                      </a:pPr>
                      <a:r>
                        <a:rPr lang="en-US" sz="1600" b="0" u="none" strike="noStrike" cap="none" dirty="0">
                          <a:solidFill>
                            <a:schemeClr val="tx1"/>
                          </a:solidFill>
                          <a:latin typeface="Arial" panose="020B0604020202020204" pitchFamily="34" charset="0"/>
                          <a:ea typeface="Helvetica Neue"/>
                          <a:cs typeface="Arial" panose="020B0604020202020204" pitchFamily="34" charset="0"/>
                          <a:sym typeface="Helvetica Neue"/>
                        </a:rPr>
                        <a:t>$65.51</a:t>
                      </a:r>
                      <a:endParaRPr sz="1600" b="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L="90775" marR="90775" marT="90775" marB="90775" anchor="ctr">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8D8D8"/>
                    </a:solidFill>
                  </a:tcPr>
                </a:tc>
                <a:tc>
                  <a:txBody>
                    <a:bodyPr/>
                    <a:lstStyle/>
                    <a:p>
                      <a:pPr marL="0" marR="0" lvl="0" indent="0" algn="ctr" rtl="0">
                        <a:lnSpc>
                          <a:spcPct val="102500"/>
                        </a:lnSpc>
                        <a:spcBef>
                          <a:spcPts val="0"/>
                        </a:spcBef>
                        <a:spcAft>
                          <a:spcPts val="0"/>
                        </a:spcAft>
                        <a:buClr>
                          <a:srgbClr val="000000"/>
                        </a:buClr>
                        <a:buSzPts val="1300"/>
                        <a:buFont typeface="Arial"/>
                        <a:buNone/>
                      </a:pPr>
                      <a:r>
                        <a:rPr lang="en-US" sz="1600" b="0" u="none" strike="noStrike" cap="none" dirty="0">
                          <a:solidFill>
                            <a:schemeClr val="tx1"/>
                          </a:solidFill>
                          <a:latin typeface="Arial" panose="020B0604020202020204" pitchFamily="34" charset="0"/>
                          <a:ea typeface="Helvetica Neue"/>
                          <a:cs typeface="Arial" panose="020B0604020202020204" pitchFamily="34" charset="0"/>
                          <a:sym typeface="Helvetica Neue"/>
                        </a:rPr>
                        <a:t>$170.40</a:t>
                      </a:r>
                      <a:endParaRPr sz="1600" b="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L="90775" marR="90775" marT="90775" marB="90775" anchor="ctr">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8D8D8"/>
                    </a:solidFill>
                  </a:tcPr>
                </a:tc>
                <a:tc>
                  <a:txBody>
                    <a:bodyPr/>
                    <a:lstStyle/>
                    <a:p>
                      <a:pPr marL="0" marR="0" lvl="0" indent="0" algn="ctr" rtl="0">
                        <a:lnSpc>
                          <a:spcPct val="102500"/>
                        </a:lnSpc>
                        <a:spcBef>
                          <a:spcPts val="0"/>
                        </a:spcBef>
                        <a:spcAft>
                          <a:spcPts val="0"/>
                        </a:spcAft>
                        <a:buClr>
                          <a:srgbClr val="000000"/>
                        </a:buClr>
                        <a:buSzPts val="1300"/>
                        <a:buFont typeface="Arial"/>
                        <a:buNone/>
                      </a:pPr>
                      <a:r>
                        <a:rPr lang="en-US" sz="1600" b="0" u="none" strike="noStrike" cap="none" dirty="0">
                          <a:solidFill>
                            <a:schemeClr val="tx1"/>
                          </a:solidFill>
                          <a:latin typeface="Arial" panose="020B0604020202020204" pitchFamily="34" charset="0"/>
                          <a:ea typeface="Helvetica Neue"/>
                          <a:cs typeface="Arial" panose="020B0604020202020204" pitchFamily="34" charset="0"/>
                          <a:sym typeface="Helvetica Neue"/>
                        </a:rPr>
                        <a:t>$134.26</a:t>
                      </a:r>
                      <a:endParaRPr sz="1600" b="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L="90775" marR="90775" marT="90775" marB="90775" anchor="ctr">
                    <a:lnL w="12700" cap="flat" cmpd="sng" algn="ctr">
                      <a:solidFill>
                        <a:schemeClr val="lt1"/>
                      </a:solidFill>
                      <a:prstDash val="solid"/>
                      <a:round/>
                      <a:headEnd type="none" w="sm" len="sm"/>
                      <a:tailEnd type="none" w="sm" len="sm"/>
                    </a:lnL>
                    <a:lnR w="12700" cap="flat" cmpd="sng" algn="ctr">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8D8D8"/>
                    </a:solidFill>
                  </a:tcPr>
                </a:tc>
                <a:tc>
                  <a:txBody>
                    <a:bodyPr/>
                    <a:lstStyle/>
                    <a:p>
                      <a:pPr marL="0" marR="0" lvl="0" indent="0" algn="ctr" rtl="0">
                        <a:lnSpc>
                          <a:spcPct val="102500"/>
                        </a:lnSpc>
                        <a:spcBef>
                          <a:spcPts val="0"/>
                        </a:spcBef>
                        <a:spcAft>
                          <a:spcPts val="0"/>
                        </a:spcAft>
                        <a:buClr>
                          <a:srgbClr val="3F3F3F"/>
                        </a:buClr>
                        <a:buSzPts val="1600"/>
                        <a:buFont typeface="Arial"/>
                        <a:buNone/>
                      </a:pPr>
                      <a:r>
                        <a:rPr lang="en-US" sz="1600" u="none" strike="noStrike" cap="none" dirty="0">
                          <a:solidFill>
                            <a:schemeClr val="tx1"/>
                          </a:solidFill>
                          <a:latin typeface="Arial" panose="020B0604020202020204" pitchFamily="34" charset="0"/>
                          <a:ea typeface="Helvetica Neue"/>
                          <a:cs typeface="Arial" panose="020B0604020202020204" pitchFamily="34" charset="0"/>
                          <a:sym typeface="Helvetica Neue"/>
                        </a:rPr>
                        <a:t>$270.58</a:t>
                      </a:r>
                      <a:endParaRPr sz="1600" u="none" strike="noStrike" cap="none" dirty="0">
                        <a:solidFill>
                          <a:schemeClr val="tx1"/>
                        </a:solidFill>
                      </a:endParaRPr>
                    </a:p>
                  </a:txBody>
                  <a:tcPr marL="90775" marR="90775" marT="90775" marB="90775" anchor="ctr">
                    <a:lnL w="12700" cap="flat" cmpd="sng" algn="ctr">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lgn="ctr">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8D8D8"/>
                    </a:solidFill>
                  </a:tcPr>
                </a:tc>
                <a:extLst>
                  <a:ext uri="{0D108BD9-81ED-4DB2-BD59-A6C34878D82A}">
                    <a16:rowId xmlns:a16="http://schemas.microsoft.com/office/drawing/2014/main" val="10005"/>
                  </a:ext>
                </a:extLst>
              </a:tr>
              <a:tr h="513500">
                <a:tc>
                  <a:txBody>
                    <a:bodyPr/>
                    <a:lstStyle/>
                    <a:p>
                      <a:pPr marL="0" marR="0" lvl="0" indent="0" algn="l" rtl="0">
                        <a:lnSpc>
                          <a:spcPct val="102500"/>
                        </a:lnSpc>
                        <a:spcBef>
                          <a:spcPts val="0"/>
                        </a:spcBef>
                        <a:spcAft>
                          <a:spcPts val="0"/>
                        </a:spcAft>
                        <a:buClr>
                          <a:srgbClr val="000000"/>
                        </a:buClr>
                        <a:buSzPts val="1300"/>
                        <a:buFont typeface="Arial"/>
                        <a:buNone/>
                      </a:pPr>
                      <a:r>
                        <a:rPr lang="en-US" sz="1600" b="1" u="none" strike="noStrike" cap="none" dirty="0">
                          <a:solidFill>
                            <a:srgbClr val="3F3F3F"/>
                          </a:solidFill>
                          <a:latin typeface="Arial" panose="020B0604020202020204" pitchFamily="34" charset="0"/>
                          <a:ea typeface="Helvetica Neue"/>
                          <a:cs typeface="Arial" panose="020B0604020202020204" pitchFamily="34" charset="0"/>
                          <a:sym typeface="Helvetica Neue"/>
                        </a:rPr>
                        <a:t>Kaiser WA HMO (WA Only)</a:t>
                      </a:r>
                      <a:endParaRPr sz="1600" b="1"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txBody>
                  <a:tcPr marL="90775" marR="90775" marT="90775" marB="90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BFBFBF"/>
                    </a:solidFill>
                  </a:tcPr>
                </a:tc>
                <a:tc>
                  <a:txBody>
                    <a:bodyPr/>
                    <a:lstStyle/>
                    <a:p>
                      <a:pPr marL="0" marR="0" lvl="0" indent="0" algn="ctr" rtl="0">
                        <a:lnSpc>
                          <a:spcPct val="102500"/>
                        </a:lnSpc>
                        <a:spcBef>
                          <a:spcPts val="0"/>
                        </a:spcBef>
                        <a:spcAft>
                          <a:spcPts val="0"/>
                        </a:spcAft>
                        <a:buClr>
                          <a:srgbClr val="000000"/>
                        </a:buClr>
                        <a:buSzPts val="1300"/>
                        <a:buFont typeface="Arial"/>
                        <a:buNone/>
                      </a:pPr>
                      <a:r>
                        <a:rPr lang="en-US" sz="1600" b="0" u="none" strike="noStrike" cap="none" dirty="0">
                          <a:solidFill>
                            <a:schemeClr val="tx1"/>
                          </a:solidFill>
                          <a:latin typeface="Arial" panose="020B0604020202020204" pitchFamily="34" charset="0"/>
                          <a:ea typeface="Helvetica Neue"/>
                          <a:cs typeface="Arial" panose="020B0604020202020204" pitchFamily="34" charset="0"/>
                          <a:sym typeface="Helvetica Neue"/>
                        </a:rPr>
                        <a:t>$56.47</a:t>
                      </a:r>
                      <a:endParaRPr sz="1600" b="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L="90775" marR="90775" marT="90775" marB="90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8D8D8"/>
                    </a:solidFill>
                  </a:tcPr>
                </a:tc>
                <a:tc>
                  <a:txBody>
                    <a:bodyPr/>
                    <a:lstStyle/>
                    <a:p>
                      <a:pPr marL="0" marR="0" lvl="0" indent="0" algn="ctr" rtl="0">
                        <a:lnSpc>
                          <a:spcPct val="102500"/>
                        </a:lnSpc>
                        <a:spcBef>
                          <a:spcPts val="0"/>
                        </a:spcBef>
                        <a:spcAft>
                          <a:spcPts val="0"/>
                        </a:spcAft>
                        <a:buClr>
                          <a:srgbClr val="000000"/>
                        </a:buClr>
                        <a:buSzPts val="1300"/>
                        <a:buFont typeface="Arial"/>
                        <a:buNone/>
                      </a:pPr>
                      <a:r>
                        <a:rPr lang="en-US" sz="1600" b="0" u="none" strike="noStrike" cap="none" dirty="0">
                          <a:solidFill>
                            <a:schemeClr val="tx1"/>
                          </a:solidFill>
                          <a:latin typeface="Arial" panose="020B0604020202020204" pitchFamily="34" charset="0"/>
                          <a:ea typeface="Helvetica Neue"/>
                          <a:cs typeface="Arial" panose="020B0604020202020204" pitchFamily="34" charset="0"/>
                          <a:sym typeface="Helvetica Neue"/>
                        </a:rPr>
                        <a:t>$146.87</a:t>
                      </a:r>
                      <a:endParaRPr sz="1600" b="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L="90775" marR="90775" marT="90775" marB="90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8D8D8"/>
                    </a:solidFill>
                  </a:tcPr>
                </a:tc>
                <a:tc>
                  <a:txBody>
                    <a:bodyPr/>
                    <a:lstStyle/>
                    <a:p>
                      <a:pPr marL="0" marR="0" lvl="0" indent="0" algn="ctr" rtl="0">
                        <a:lnSpc>
                          <a:spcPct val="102500"/>
                        </a:lnSpc>
                        <a:spcBef>
                          <a:spcPts val="0"/>
                        </a:spcBef>
                        <a:spcAft>
                          <a:spcPts val="0"/>
                        </a:spcAft>
                        <a:buClr>
                          <a:srgbClr val="000000"/>
                        </a:buClr>
                        <a:buSzPts val="1300"/>
                        <a:buFont typeface="Arial"/>
                        <a:buNone/>
                      </a:pPr>
                      <a:r>
                        <a:rPr lang="en-US" sz="1600" b="0" u="none" strike="noStrike" cap="none" dirty="0">
                          <a:solidFill>
                            <a:schemeClr val="tx1"/>
                          </a:solidFill>
                          <a:latin typeface="Arial" panose="020B0604020202020204" pitchFamily="34" charset="0"/>
                          <a:ea typeface="Helvetica Neue"/>
                          <a:cs typeface="Arial" panose="020B0604020202020204" pitchFamily="34" charset="0"/>
                          <a:sym typeface="Helvetica Neue"/>
                        </a:rPr>
                        <a:t>$115.72</a:t>
                      </a:r>
                      <a:endParaRPr sz="1600" b="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L="90775" marR="90775" marT="90775" marB="90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8D8D8"/>
                    </a:solidFill>
                  </a:tcPr>
                </a:tc>
                <a:tc>
                  <a:txBody>
                    <a:bodyPr/>
                    <a:lstStyle/>
                    <a:p>
                      <a:pPr marL="0" marR="0" lvl="0" indent="0" algn="ctr" rtl="0">
                        <a:lnSpc>
                          <a:spcPct val="102500"/>
                        </a:lnSpc>
                        <a:spcBef>
                          <a:spcPts val="0"/>
                        </a:spcBef>
                        <a:spcAft>
                          <a:spcPts val="0"/>
                        </a:spcAft>
                        <a:buClr>
                          <a:srgbClr val="3F3F3F"/>
                        </a:buClr>
                        <a:buSzPts val="1600"/>
                        <a:buFont typeface="Arial"/>
                        <a:buNone/>
                      </a:pPr>
                      <a:r>
                        <a:rPr lang="en-US" sz="1600" u="none" strike="noStrike" cap="none" dirty="0">
                          <a:solidFill>
                            <a:schemeClr val="tx1"/>
                          </a:solidFill>
                          <a:latin typeface="Arial" panose="020B0604020202020204" pitchFamily="34" charset="0"/>
                          <a:ea typeface="Helvetica Neue"/>
                          <a:cs typeface="Arial" panose="020B0604020202020204" pitchFamily="34" charset="0"/>
                          <a:sym typeface="Helvetica Neue"/>
                        </a:rPr>
                        <a:t>$233.21</a:t>
                      </a:r>
                      <a:endParaRPr sz="1600" u="none" strike="noStrike" cap="none" dirty="0">
                        <a:solidFill>
                          <a:schemeClr val="tx1"/>
                        </a:solidFill>
                      </a:endParaRPr>
                    </a:p>
                  </a:txBody>
                  <a:tcPr marL="90775" marR="90775" marT="90775" marB="90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8D8D8"/>
                    </a:solidFill>
                  </a:tcPr>
                </a:tc>
                <a:extLst>
                  <a:ext uri="{0D108BD9-81ED-4DB2-BD59-A6C34878D82A}">
                    <a16:rowId xmlns:a16="http://schemas.microsoft.com/office/drawing/2014/main" val="10006"/>
                  </a:ext>
                </a:extLst>
              </a:tr>
              <a:tr h="513500">
                <a:tc>
                  <a:txBody>
                    <a:bodyPr/>
                    <a:lstStyle/>
                    <a:p>
                      <a:pPr marL="0" marR="0" lvl="0" indent="0" algn="l" rtl="0">
                        <a:lnSpc>
                          <a:spcPct val="102500"/>
                        </a:lnSpc>
                        <a:spcBef>
                          <a:spcPts val="0"/>
                        </a:spcBef>
                        <a:spcAft>
                          <a:spcPts val="0"/>
                        </a:spcAft>
                        <a:buClr>
                          <a:srgbClr val="000000"/>
                        </a:buClr>
                        <a:buSzPts val="1300"/>
                        <a:buFont typeface="Arial"/>
                        <a:buNone/>
                      </a:pPr>
                      <a:r>
                        <a:rPr lang="en-US" sz="1600" b="1" u="none" strike="noStrike" cap="none" dirty="0">
                          <a:solidFill>
                            <a:srgbClr val="3F3F3F"/>
                          </a:solidFill>
                          <a:latin typeface="Arial" panose="020B0604020202020204" pitchFamily="34" charset="0"/>
                          <a:ea typeface="Helvetica Neue"/>
                          <a:cs typeface="Arial" panose="020B0604020202020204" pitchFamily="34" charset="0"/>
                          <a:sym typeface="Helvetica Neue"/>
                        </a:rPr>
                        <a:t>Dean Care HMO (WI Only)</a:t>
                      </a:r>
                      <a:endParaRPr sz="1600" b="1"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txBody>
                  <a:tcPr marL="90775" marR="90775" marT="90775" marB="90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BFBFBF"/>
                    </a:solidFill>
                  </a:tcPr>
                </a:tc>
                <a:tc>
                  <a:txBody>
                    <a:bodyPr/>
                    <a:lstStyle/>
                    <a:p>
                      <a:pPr marL="0" marR="0" lvl="0" indent="0" algn="ctr" rtl="0">
                        <a:lnSpc>
                          <a:spcPct val="102500"/>
                        </a:lnSpc>
                        <a:spcBef>
                          <a:spcPts val="0"/>
                        </a:spcBef>
                        <a:spcAft>
                          <a:spcPts val="0"/>
                        </a:spcAft>
                        <a:buClr>
                          <a:srgbClr val="000000"/>
                        </a:buClr>
                        <a:buSzPts val="1300"/>
                        <a:buFont typeface="Arial"/>
                        <a:buNone/>
                      </a:pPr>
                      <a:r>
                        <a:rPr lang="en-US" sz="1600" b="0" u="none" strike="noStrike" cap="none" dirty="0">
                          <a:solidFill>
                            <a:schemeClr val="tx1"/>
                          </a:solidFill>
                          <a:latin typeface="Arial" panose="020B0604020202020204" pitchFamily="34" charset="0"/>
                          <a:ea typeface="Helvetica Neue"/>
                          <a:cs typeface="Arial" panose="020B0604020202020204" pitchFamily="34" charset="0"/>
                          <a:sym typeface="Helvetica Neue"/>
                        </a:rPr>
                        <a:t>$38.20</a:t>
                      </a:r>
                      <a:endParaRPr sz="1600" b="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L="90775" marR="90775" marT="90775" marB="90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8D8D8"/>
                    </a:solidFill>
                  </a:tcPr>
                </a:tc>
                <a:tc>
                  <a:txBody>
                    <a:bodyPr/>
                    <a:lstStyle/>
                    <a:p>
                      <a:pPr marL="0" marR="0" lvl="0" indent="0" algn="ctr" rtl="0">
                        <a:lnSpc>
                          <a:spcPct val="102500"/>
                        </a:lnSpc>
                        <a:spcBef>
                          <a:spcPts val="0"/>
                        </a:spcBef>
                        <a:spcAft>
                          <a:spcPts val="0"/>
                        </a:spcAft>
                        <a:buClr>
                          <a:srgbClr val="000000"/>
                        </a:buClr>
                        <a:buSzPts val="1300"/>
                        <a:buFont typeface="Arial"/>
                        <a:buNone/>
                      </a:pPr>
                      <a:r>
                        <a:rPr lang="en-US" sz="1600" b="0" u="none" strike="noStrike" cap="none" dirty="0">
                          <a:solidFill>
                            <a:schemeClr val="tx1"/>
                          </a:solidFill>
                          <a:latin typeface="Arial" panose="020B0604020202020204" pitchFamily="34" charset="0"/>
                          <a:ea typeface="Helvetica Neue"/>
                          <a:cs typeface="Arial" panose="020B0604020202020204" pitchFamily="34" charset="0"/>
                          <a:sym typeface="Helvetica Neue"/>
                        </a:rPr>
                        <a:t>$99.11</a:t>
                      </a:r>
                      <a:endParaRPr sz="1600" b="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L="90775" marR="90775" marT="90775" marB="90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8D8D8"/>
                    </a:solidFill>
                  </a:tcPr>
                </a:tc>
                <a:tc>
                  <a:txBody>
                    <a:bodyPr/>
                    <a:lstStyle/>
                    <a:p>
                      <a:pPr marL="0" marR="0" lvl="0" indent="0" algn="ctr" rtl="0">
                        <a:lnSpc>
                          <a:spcPct val="102500"/>
                        </a:lnSpc>
                        <a:spcBef>
                          <a:spcPts val="0"/>
                        </a:spcBef>
                        <a:spcAft>
                          <a:spcPts val="0"/>
                        </a:spcAft>
                        <a:buClr>
                          <a:srgbClr val="000000"/>
                        </a:buClr>
                        <a:buSzPts val="1300"/>
                        <a:buFont typeface="Arial"/>
                        <a:buNone/>
                      </a:pPr>
                      <a:r>
                        <a:rPr lang="en-US" sz="1600" b="0" u="none" strike="noStrike" cap="none" dirty="0">
                          <a:solidFill>
                            <a:schemeClr val="tx1"/>
                          </a:solidFill>
                          <a:latin typeface="Arial" panose="020B0604020202020204" pitchFamily="34" charset="0"/>
                          <a:ea typeface="Helvetica Neue"/>
                          <a:cs typeface="Arial" panose="020B0604020202020204" pitchFamily="34" charset="0"/>
                          <a:sym typeface="Helvetica Neue"/>
                        </a:rPr>
                        <a:t>$78.13</a:t>
                      </a:r>
                      <a:endParaRPr sz="1600" b="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L="90775" marR="90775" marT="90775" marB="90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8D8D8"/>
                    </a:solidFill>
                  </a:tcPr>
                </a:tc>
                <a:tc>
                  <a:txBody>
                    <a:bodyPr/>
                    <a:lstStyle/>
                    <a:p>
                      <a:pPr marL="0" marR="0" lvl="0" indent="0" algn="ctr" rtl="0">
                        <a:lnSpc>
                          <a:spcPct val="102500"/>
                        </a:lnSpc>
                        <a:spcBef>
                          <a:spcPts val="0"/>
                        </a:spcBef>
                        <a:spcAft>
                          <a:spcPts val="0"/>
                        </a:spcAft>
                        <a:buClr>
                          <a:srgbClr val="3F3F3F"/>
                        </a:buClr>
                        <a:buSzPts val="1600"/>
                        <a:buFont typeface="Arial"/>
                        <a:buNone/>
                      </a:pPr>
                      <a:r>
                        <a:rPr lang="en-US" sz="1600" u="none" strike="noStrike" cap="none" dirty="0">
                          <a:solidFill>
                            <a:schemeClr val="tx1"/>
                          </a:solidFill>
                          <a:latin typeface="Arial" panose="020B0604020202020204" pitchFamily="34" charset="0"/>
                          <a:ea typeface="Helvetica Neue"/>
                          <a:cs typeface="Arial" panose="020B0604020202020204" pitchFamily="34" charset="0"/>
                          <a:sym typeface="Helvetica Neue"/>
                        </a:rPr>
                        <a:t>$157.71</a:t>
                      </a:r>
                      <a:endParaRPr sz="1600" u="none" strike="noStrike" cap="none" dirty="0">
                        <a:solidFill>
                          <a:schemeClr val="tx1"/>
                        </a:solidFill>
                      </a:endParaRPr>
                    </a:p>
                  </a:txBody>
                  <a:tcPr marL="90775" marR="90775" marT="90775" marB="90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8D8D8"/>
                    </a:solidFill>
                  </a:tcPr>
                </a:tc>
                <a:extLst>
                  <a:ext uri="{0D108BD9-81ED-4DB2-BD59-A6C34878D82A}">
                    <a16:rowId xmlns:a16="http://schemas.microsoft.com/office/drawing/2014/main" val="10007"/>
                  </a:ext>
                </a:extLst>
              </a:tr>
              <a:tr h="513500">
                <a:tc>
                  <a:txBody>
                    <a:bodyPr/>
                    <a:lstStyle/>
                    <a:p>
                      <a:pPr marL="0" marR="0" lvl="0" indent="0" algn="l" rtl="0">
                        <a:lnSpc>
                          <a:spcPct val="102500"/>
                        </a:lnSpc>
                        <a:spcBef>
                          <a:spcPts val="0"/>
                        </a:spcBef>
                        <a:spcAft>
                          <a:spcPts val="0"/>
                        </a:spcAft>
                        <a:buClr>
                          <a:srgbClr val="000000"/>
                        </a:buClr>
                        <a:buSzPts val="1300"/>
                        <a:buFont typeface="Arial"/>
                        <a:buNone/>
                      </a:pPr>
                      <a:r>
                        <a:rPr lang="en-US" sz="1600" b="1" u="none" strike="noStrike" cap="none" dirty="0">
                          <a:solidFill>
                            <a:srgbClr val="3F3F3F"/>
                          </a:solidFill>
                          <a:latin typeface="Arial" panose="020B0604020202020204" pitchFamily="34" charset="0"/>
                          <a:ea typeface="Helvetica Neue"/>
                          <a:cs typeface="Arial" panose="020B0604020202020204" pitchFamily="34" charset="0"/>
                          <a:sym typeface="Helvetica Neue"/>
                        </a:rPr>
                        <a:t> Aetna Dental HMO + Vision</a:t>
                      </a:r>
                      <a:endParaRPr sz="1600" b="1"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txBody>
                  <a:tcPr marL="90775" marR="90775" marT="90775" marB="90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BFBFBF"/>
                    </a:solidFill>
                  </a:tcPr>
                </a:tc>
                <a:tc>
                  <a:txBody>
                    <a:bodyPr/>
                    <a:lstStyle/>
                    <a:p>
                      <a:pPr marL="0" marR="0" lvl="0" indent="0" algn="ctr" rtl="0">
                        <a:lnSpc>
                          <a:spcPct val="102500"/>
                        </a:lnSpc>
                        <a:spcBef>
                          <a:spcPts val="0"/>
                        </a:spcBef>
                        <a:spcAft>
                          <a:spcPts val="0"/>
                        </a:spcAft>
                        <a:buClr>
                          <a:srgbClr val="000000"/>
                        </a:buClr>
                        <a:buSzPts val="1300"/>
                        <a:buFont typeface="Arial"/>
                        <a:buNone/>
                      </a:pPr>
                      <a:r>
                        <a:rPr lang="en-US" sz="1600" b="0" u="none" strike="noStrike" cap="none" dirty="0">
                          <a:solidFill>
                            <a:schemeClr val="tx1"/>
                          </a:solidFill>
                          <a:latin typeface="Arial" panose="020B0604020202020204" pitchFamily="34" charset="0"/>
                          <a:ea typeface="Helvetica Neue"/>
                          <a:cs typeface="Arial" panose="020B0604020202020204" pitchFamily="34" charset="0"/>
                          <a:sym typeface="Helvetica Neue"/>
                        </a:rPr>
                        <a:t>$4.97</a:t>
                      </a:r>
                      <a:endParaRPr sz="1600" b="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L="90775" marR="90775" marT="90775" marB="90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8D8D8"/>
                    </a:solidFill>
                  </a:tcPr>
                </a:tc>
                <a:tc>
                  <a:txBody>
                    <a:bodyPr/>
                    <a:lstStyle/>
                    <a:p>
                      <a:pPr marL="0" marR="0" lvl="0" indent="0" algn="ctr" rtl="0">
                        <a:lnSpc>
                          <a:spcPct val="102500"/>
                        </a:lnSpc>
                        <a:spcBef>
                          <a:spcPts val="0"/>
                        </a:spcBef>
                        <a:spcAft>
                          <a:spcPts val="0"/>
                        </a:spcAft>
                        <a:buClr>
                          <a:srgbClr val="000000"/>
                        </a:buClr>
                        <a:buSzPts val="1300"/>
                        <a:buFont typeface="Arial"/>
                        <a:buNone/>
                      </a:pPr>
                      <a:r>
                        <a:rPr lang="en-US" sz="1600" b="0" u="none" strike="noStrike" cap="none" dirty="0">
                          <a:solidFill>
                            <a:schemeClr val="tx1"/>
                          </a:solidFill>
                          <a:latin typeface="Arial" panose="020B0604020202020204" pitchFamily="34" charset="0"/>
                          <a:ea typeface="Helvetica Neue"/>
                          <a:cs typeface="Arial" panose="020B0604020202020204" pitchFamily="34" charset="0"/>
                          <a:sym typeface="Helvetica Neue"/>
                        </a:rPr>
                        <a:t>$11.03</a:t>
                      </a:r>
                      <a:endParaRPr sz="1600" b="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L="90775" marR="90775" marT="90775" marB="90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8D8D8"/>
                    </a:solidFill>
                  </a:tcPr>
                </a:tc>
                <a:tc>
                  <a:txBody>
                    <a:bodyPr/>
                    <a:lstStyle/>
                    <a:p>
                      <a:pPr marL="0" marR="0" lvl="0" indent="0" algn="ctr" rtl="0">
                        <a:lnSpc>
                          <a:spcPct val="102500"/>
                        </a:lnSpc>
                        <a:spcBef>
                          <a:spcPts val="0"/>
                        </a:spcBef>
                        <a:spcAft>
                          <a:spcPts val="0"/>
                        </a:spcAft>
                        <a:buClr>
                          <a:srgbClr val="000000"/>
                        </a:buClr>
                        <a:buSzPts val="1300"/>
                        <a:buFont typeface="Arial"/>
                        <a:buNone/>
                      </a:pPr>
                      <a:r>
                        <a:rPr lang="en-US" sz="1600" b="0" u="none" strike="noStrike" cap="none" dirty="0">
                          <a:solidFill>
                            <a:schemeClr val="tx1"/>
                          </a:solidFill>
                          <a:latin typeface="Arial" panose="020B0604020202020204" pitchFamily="34" charset="0"/>
                          <a:ea typeface="Helvetica Neue"/>
                          <a:cs typeface="Arial" panose="020B0604020202020204" pitchFamily="34" charset="0"/>
                          <a:sym typeface="Helvetica Neue"/>
                        </a:rPr>
                        <a:t>$12.61</a:t>
                      </a:r>
                      <a:endParaRPr sz="1600" b="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L="90775" marR="90775" marT="90775" marB="90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8D8D8"/>
                    </a:solidFill>
                  </a:tcPr>
                </a:tc>
                <a:tc>
                  <a:txBody>
                    <a:bodyPr/>
                    <a:lstStyle/>
                    <a:p>
                      <a:pPr marL="0" marR="0" lvl="0" indent="0" algn="ctr" rtl="0">
                        <a:lnSpc>
                          <a:spcPct val="102500"/>
                        </a:lnSpc>
                        <a:spcBef>
                          <a:spcPts val="0"/>
                        </a:spcBef>
                        <a:spcAft>
                          <a:spcPts val="0"/>
                        </a:spcAft>
                        <a:buClr>
                          <a:srgbClr val="3F3F3F"/>
                        </a:buClr>
                        <a:buSzPts val="1600"/>
                        <a:buFont typeface="Arial"/>
                        <a:buNone/>
                      </a:pPr>
                      <a:r>
                        <a:rPr lang="en-US" sz="1600" u="none" strike="noStrike" cap="none" dirty="0">
                          <a:solidFill>
                            <a:schemeClr val="tx1"/>
                          </a:solidFill>
                          <a:latin typeface="Arial" panose="020B0604020202020204" pitchFamily="34" charset="0"/>
                          <a:ea typeface="Helvetica Neue"/>
                          <a:cs typeface="Arial" panose="020B0604020202020204" pitchFamily="34" charset="0"/>
                          <a:sym typeface="Helvetica Neue"/>
                        </a:rPr>
                        <a:t>$17.32</a:t>
                      </a:r>
                      <a:endParaRPr sz="1600" u="none" strike="noStrike" cap="none" dirty="0">
                        <a:solidFill>
                          <a:schemeClr val="tx1"/>
                        </a:solidFill>
                      </a:endParaRPr>
                    </a:p>
                  </a:txBody>
                  <a:tcPr marL="90775" marR="90775" marT="90775" marB="90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8D8D8"/>
                    </a:solidFill>
                  </a:tcPr>
                </a:tc>
                <a:extLst>
                  <a:ext uri="{0D108BD9-81ED-4DB2-BD59-A6C34878D82A}">
                    <a16:rowId xmlns:a16="http://schemas.microsoft.com/office/drawing/2014/main" val="10008"/>
                  </a:ext>
                </a:extLst>
              </a:tr>
              <a:tr h="513500">
                <a:tc>
                  <a:txBody>
                    <a:bodyPr/>
                    <a:lstStyle/>
                    <a:p>
                      <a:pPr marL="0" marR="0" lvl="0" indent="0" algn="l" rtl="0">
                        <a:lnSpc>
                          <a:spcPct val="102500"/>
                        </a:lnSpc>
                        <a:spcBef>
                          <a:spcPts val="0"/>
                        </a:spcBef>
                        <a:spcAft>
                          <a:spcPts val="0"/>
                        </a:spcAft>
                        <a:buClr>
                          <a:srgbClr val="000000"/>
                        </a:buClr>
                        <a:buSzPts val="1300"/>
                        <a:buFont typeface="Arial"/>
                        <a:buNone/>
                      </a:pPr>
                      <a:r>
                        <a:rPr lang="en-US" sz="1600" b="1" u="none" strike="noStrike" cap="none" dirty="0">
                          <a:solidFill>
                            <a:srgbClr val="3F3F3F"/>
                          </a:solidFill>
                          <a:latin typeface="Arial" panose="020B0604020202020204" pitchFamily="34" charset="0"/>
                          <a:ea typeface="Helvetica Neue"/>
                          <a:cs typeface="Arial" panose="020B0604020202020204" pitchFamily="34" charset="0"/>
                          <a:sym typeface="Helvetica Neue"/>
                        </a:rPr>
                        <a:t> Aetna Dental PPO + Vision</a:t>
                      </a:r>
                      <a:endParaRPr sz="1600" b="1"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txBody>
                  <a:tcPr marL="90775" marR="90775" marT="90775" marB="90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BFBFBF"/>
                    </a:solidFill>
                  </a:tcPr>
                </a:tc>
                <a:tc>
                  <a:txBody>
                    <a:bodyPr/>
                    <a:lstStyle/>
                    <a:p>
                      <a:pPr marL="0" marR="0" lvl="0" indent="0" algn="ctr" rtl="0">
                        <a:lnSpc>
                          <a:spcPct val="102500"/>
                        </a:lnSpc>
                        <a:spcBef>
                          <a:spcPts val="0"/>
                        </a:spcBef>
                        <a:spcAft>
                          <a:spcPts val="0"/>
                        </a:spcAft>
                        <a:buClr>
                          <a:srgbClr val="000000"/>
                        </a:buClr>
                        <a:buSzPts val="1300"/>
                        <a:buFont typeface="Arial"/>
                        <a:buNone/>
                      </a:pPr>
                      <a:r>
                        <a:rPr lang="en-US" sz="1600" b="0" u="none" strike="noStrike" cap="none" dirty="0">
                          <a:solidFill>
                            <a:schemeClr val="tx1"/>
                          </a:solidFill>
                          <a:latin typeface="Arial" panose="020B0604020202020204" pitchFamily="34" charset="0"/>
                          <a:ea typeface="Helvetica Neue"/>
                          <a:cs typeface="Arial" panose="020B0604020202020204" pitchFamily="34" charset="0"/>
                          <a:sym typeface="Helvetica Neue"/>
                        </a:rPr>
                        <a:t>$9.00</a:t>
                      </a:r>
                      <a:endParaRPr sz="1600" b="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L="90775" marR="90775" marT="90775" marB="90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8D8D8"/>
                    </a:solidFill>
                  </a:tcPr>
                </a:tc>
                <a:tc>
                  <a:txBody>
                    <a:bodyPr/>
                    <a:lstStyle/>
                    <a:p>
                      <a:pPr marL="0" marR="0" lvl="0" indent="0" algn="ctr" rtl="0">
                        <a:lnSpc>
                          <a:spcPct val="102500"/>
                        </a:lnSpc>
                        <a:spcBef>
                          <a:spcPts val="0"/>
                        </a:spcBef>
                        <a:spcAft>
                          <a:spcPts val="0"/>
                        </a:spcAft>
                        <a:buClr>
                          <a:srgbClr val="000000"/>
                        </a:buClr>
                        <a:buSzPts val="1300"/>
                        <a:buFont typeface="Arial"/>
                        <a:buNone/>
                      </a:pPr>
                      <a:r>
                        <a:rPr lang="en-US" sz="1600" b="0" u="none" strike="noStrike" cap="none" dirty="0">
                          <a:solidFill>
                            <a:schemeClr val="tx1"/>
                          </a:solidFill>
                          <a:latin typeface="Arial" panose="020B0604020202020204" pitchFamily="34" charset="0"/>
                          <a:ea typeface="Helvetica Neue"/>
                          <a:cs typeface="Arial" panose="020B0604020202020204" pitchFamily="34" charset="0"/>
                          <a:sym typeface="Helvetica Neue"/>
                        </a:rPr>
                        <a:t>$20.75</a:t>
                      </a:r>
                      <a:endParaRPr sz="1600" b="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L="90775" marR="90775" marT="90775" marB="90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8D8D8"/>
                    </a:solidFill>
                  </a:tcPr>
                </a:tc>
                <a:tc>
                  <a:txBody>
                    <a:bodyPr/>
                    <a:lstStyle/>
                    <a:p>
                      <a:pPr marL="0" marR="0" lvl="0" indent="0" algn="ctr" rtl="0">
                        <a:lnSpc>
                          <a:spcPct val="102500"/>
                        </a:lnSpc>
                        <a:spcBef>
                          <a:spcPts val="0"/>
                        </a:spcBef>
                        <a:spcAft>
                          <a:spcPts val="0"/>
                        </a:spcAft>
                        <a:buClr>
                          <a:srgbClr val="000000"/>
                        </a:buClr>
                        <a:buSzPts val="1300"/>
                        <a:buFont typeface="Arial"/>
                        <a:buNone/>
                      </a:pPr>
                      <a:r>
                        <a:rPr lang="en-US" sz="1600" b="0" u="none" strike="noStrike" cap="none" dirty="0">
                          <a:solidFill>
                            <a:schemeClr val="tx1"/>
                          </a:solidFill>
                          <a:latin typeface="Arial" panose="020B0604020202020204" pitchFamily="34" charset="0"/>
                          <a:ea typeface="Helvetica Neue"/>
                          <a:cs typeface="Arial" panose="020B0604020202020204" pitchFamily="34" charset="0"/>
                          <a:sym typeface="Helvetica Neue"/>
                        </a:rPr>
                        <a:t>$23.50</a:t>
                      </a:r>
                      <a:endParaRPr sz="1600" b="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txBody>
                  <a:tcPr marL="90775" marR="90775" marT="90775" marB="90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8D8D8"/>
                    </a:solidFill>
                  </a:tcPr>
                </a:tc>
                <a:tc>
                  <a:txBody>
                    <a:bodyPr/>
                    <a:lstStyle/>
                    <a:p>
                      <a:pPr marL="0" marR="0" lvl="0" indent="0" algn="ctr" rtl="0">
                        <a:lnSpc>
                          <a:spcPct val="102500"/>
                        </a:lnSpc>
                        <a:spcBef>
                          <a:spcPts val="0"/>
                        </a:spcBef>
                        <a:spcAft>
                          <a:spcPts val="0"/>
                        </a:spcAft>
                        <a:buClr>
                          <a:srgbClr val="3F3F3F"/>
                        </a:buClr>
                        <a:buSzPts val="1600"/>
                        <a:buFont typeface="Arial"/>
                        <a:buNone/>
                      </a:pPr>
                      <a:r>
                        <a:rPr lang="en-US" sz="1600" u="none" strike="noStrike" cap="none" dirty="0">
                          <a:solidFill>
                            <a:schemeClr val="tx1"/>
                          </a:solidFill>
                          <a:latin typeface="Arial" panose="020B0604020202020204" pitchFamily="34" charset="0"/>
                          <a:ea typeface="Helvetica Neue"/>
                          <a:cs typeface="Arial" panose="020B0604020202020204" pitchFamily="34" charset="0"/>
                          <a:sym typeface="Helvetica Neue"/>
                        </a:rPr>
                        <a:t>$32.75</a:t>
                      </a:r>
                      <a:endParaRPr sz="1600" u="none" strike="noStrike" cap="none" dirty="0">
                        <a:solidFill>
                          <a:schemeClr val="tx1"/>
                        </a:solidFill>
                      </a:endParaRPr>
                    </a:p>
                  </a:txBody>
                  <a:tcPr marL="90775" marR="90775" marT="90775" marB="90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8D8D8"/>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gf7c9646958_0_183"/>
          <p:cNvSpPr/>
          <p:nvPr/>
        </p:nvSpPr>
        <p:spPr>
          <a:xfrm>
            <a:off x="-1" y="7326642"/>
            <a:ext cx="13716000" cy="457200"/>
          </a:xfrm>
          <a:prstGeom prst="rect">
            <a:avLst/>
          </a:prstGeom>
          <a:solidFill>
            <a:srgbClr val="008189">
              <a:alpha val="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sp>
        <p:nvSpPr>
          <p:cNvPr id="563" name="Google Shape;563;gf7c9646958_0_183"/>
          <p:cNvSpPr/>
          <p:nvPr/>
        </p:nvSpPr>
        <p:spPr>
          <a:xfrm>
            <a:off x="-2" y="-32356"/>
            <a:ext cx="13716000" cy="663000"/>
          </a:xfrm>
          <a:prstGeom prst="rect">
            <a:avLst/>
          </a:prstGeom>
          <a:gradFill>
            <a:gsLst>
              <a:gs pos="0">
                <a:srgbClr val="F5F7FC"/>
              </a:gs>
              <a:gs pos="100000">
                <a:srgbClr val="008189"/>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pic>
        <p:nvPicPr>
          <p:cNvPr id="564" name="Google Shape;564;gf7c9646958_0_18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5160" y="179070"/>
            <a:ext cx="1206501" cy="295107"/>
          </a:xfrm>
          <a:prstGeom prst="rect">
            <a:avLst/>
          </a:prstGeom>
          <a:noFill/>
          <a:ln>
            <a:noFill/>
          </a:ln>
        </p:spPr>
      </p:pic>
      <p:sp>
        <p:nvSpPr>
          <p:cNvPr id="565" name="Google Shape;565;gf7c9646958_0_183"/>
          <p:cNvSpPr txBox="1"/>
          <p:nvPr/>
        </p:nvSpPr>
        <p:spPr>
          <a:xfrm>
            <a:off x="12136437" y="8458333"/>
            <a:ext cx="19179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Open Enrollment 2023</a:t>
            </a:r>
            <a:endParaRPr sz="1200" b="1"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p:txBody>
      </p:sp>
      <p:sp>
        <p:nvSpPr>
          <p:cNvPr id="566" name="Google Shape;566;gf7c9646958_0_183"/>
          <p:cNvSpPr txBox="1">
            <a:spLocks noGrp="1"/>
          </p:cNvSpPr>
          <p:nvPr>
            <p:ph type="title"/>
          </p:nvPr>
        </p:nvSpPr>
        <p:spPr>
          <a:xfrm>
            <a:off x="536554" y="807731"/>
            <a:ext cx="10072800" cy="107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4000"/>
              <a:buFont typeface="Helvetica Neue"/>
              <a:buNone/>
            </a:pPr>
            <a:r>
              <a:rPr lang="en-US" sz="3500" b="1" dirty="0">
                <a:solidFill>
                  <a:srgbClr val="3F3F3F"/>
                </a:solidFill>
                <a:latin typeface="Arial" panose="020B0604020202020204" pitchFamily="34" charset="0"/>
                <a:ea typeface="Helvetica Neue"/>
                <a:cs typeface="Arial" panose="020B0604020202020204" pitchFamily="34" charset="0"/>
                <a:sym typeface="Helvetica Neue"/>
              </a:rPr>
              <a:t>Flexible Spending Account Admin Update</a:t>
            </a:r>
            <a:endParaRPr sz="3500" dirty="0"/>
          </a:p>
        </p:txBody>
      </p:sp>
      <p:sp>
        <p:nvSpPr>
          <p:cNvPr id="567" name="Google Shape;567;gf7c9646958_0_183"/>
          <p:cNvSpPr txBox="1">
            <a:spLocks noGrp="1"/>
          </p:cNvSpPr>
          <p:nvPr>
            <p:ph type="sldNum" idx="12"/>
          </p:nvPr>
        </p:nvSpPr>
        <p:spPr>
          <a:xfrm>
            <a:off x="13095363" y="7370034"/>
            <a:ext cx="461400" cy="413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350"/>
              <a:buFont typeface="Arial"/>
              <a:buNone/>
            </a:pPr>
            <a:fld id="{00000000-1234-1234-1234-123412341234}" type="slidenum">
              <a:rPr lang="en-US"/>
              <a:t>29</a:t>
            </a:fld>
            <a:endParaRPr dirty="0"/>
          </a:p>
        </p:txBody>
      </p:sp>
      <p:sp>
        <p:nvSpPr>
          <p:cNvPr id="568" name="Google Shape;568;gf7c9646958_0_183"/>
          <p:cNvSpPr/>
          <p:nvPr/>
        </p:nvSpPr>
        <p:spPr>
          <a:xfrm>
            <a:off x="3259249" y="2274355"/>
            <a:ext cx="5520214" cy="431407"/>
          </a:xfrm>
          <a:prstGeom prst="rect">
            <a:avLst/>
          </a:prstGeom>
          <a:noFill/>
          <a:ln>
            <a:noFill/>
          </a:ln>
        </p:spPr>
        <p:txBody>
          <a:bodyPr spcFirstLastPara="1" wrap="square" lIns="91425" tIns="45700" rIns="91425" bIns="45700" anchor="t" anchorCtr="0">
            <a:noAutofit/>
          </a:bodyPr>
          <a:lstStyle/>
          <a:p>
            <a:pPr marL="6350" marR="0" lvl="0" algn="l" rtl="0">
              <a:lnSpc>
                <a:spcPct val="124000"/>
              </a:lnSpc>
              <a:spcBef>
                <a:spcPts val="0"/>
              </a:spcBef>
              <a:spcAft>
                <a:spcPts val="0"/>
              </a:spcAft>
              <a:buClr>
                <a:srgbClr val="3F3F3F"/>
              </a:buClr>
              <a:buSzPts val="1700"/>
            </a:pPr>
            <a:r>
              <a:rPr lang="en-US" sz="1700" b="1" i="0" u="none" strike="noStrike" cap="none" dirty="0">
                <a:solidFill>
                  <a:srgbClr val="008189"/>
                </a:solidFill>
                <a:latin typeface="Arial" panose="020B0604020202020204" pitchFamily="34" charset="0"/>
                <a:ea typeface="Helvetica Neue"/>
                <a:cs typeface="Arial" panose="020B0604020202020204" pitchFamily="34" charset="0"/>
                <a:sym typeface="Helvetica Neue"/>
              </a:rPr>
              <a:t>Starting in early 2024, PayFlex is becoming Inspira</a:t>
            </a:r>
            <a:endParaRPr sz="1700" b="1" i="0" u="none" strike="noStrike" cap="none" dirty="0">
              <a:solidFill>
                <a:srgbClr val="008189"/>
              </a:solidFill>
              <a:latin typeface="Arial"/>
              <a:ea typeface="Arial"/>
              <a:cs typeface="Arial"/>
              <a:sym typeface="Arial"/>
            </a:endParaRPr>
          </a:p>
        </p:txBody>
      </p:sp>
      <p:pic>
        <p:nvPicPr>
          <p:cNvPr id="6" name="Picture 5">
            <a:extLst>
              <a:ext uri="{FF2B5EF4-FFF2-40B4-BE49-F238E27FC236}">
                <a16:creationId xmlns:a16="http://schemas.microsoft.com/office/drawing/2014/main" id="{2F3328D3-FF9F-8B0D-69F1-408668880BC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62969" y="2928271"/>
            <a:ext cx="3572374" cy="1502414"/>
          </a:xfrm>
          <a:prstGeom prst="rect">
            <a:avLst/>
          </a:prstGeom>
        </p:spPr>
      </p:pic>
      <p:pic>
        <p:nvPicPr>
          <p:cNvPr id="8" name="Picture 7">
            <a:extLst>
              <a:ext uri="{FF2B5EF4-FFF2-40B4-BE49-F238E27FC236}">
                <a16:creationId xmlns:a16="http://schemas.microsoft.com/office/drawing/2014/main" id="{CF8BBC2F-094C-B5FC-C7F5-4AADF3E477C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79763" y="2928271"/>
            <a:ext cx="4030516" cy="1502414"/>
          </a:xfrm>
          <a:prstGeom prst="rect">
            <a:avLst/>
          </a:prstGeom>
        </p:spPr>
      </p:pic>
      <p:sp>
        <p:nvSpPr>
          <p:cNvPr id="9" name="Arrow: Right 8">
            <a:extLst>
              <a:ext uri="{FF2B5EF4-FFF2-40B4-BE49-F238E27FC236}">
                <a16:creationId xmlns:a16="http://schemas.microsoft.com/office/drawing/2014/main" id="{335ADCFD-6BE0-8B91-61F6-99C11535A320}"/>
              </a:ext>
            </a:extLst>
          </p:cNvPr>
          <p:cNvSpPr/>
          <p:nvPr/>
        </p:nvSpPr>
        <p:spPr>
          <a:xfrm>
            <a:off x="5174900" y="3530095"/>
            <a:ext cx="2023448" cy="298765"/>
          </a:xfrm>
          <a:prstGeom prst="rightArrow">
            <a:avLst/>
          </a:prstGeom>
          <a:solidFill>
            <a:srgbClr val="008189"/>
          </a:solidFill>
          <a:ln>
            <a:solidFill>
              <a:srgbClr val="0081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4">
            <a:extLst>
              <a:ext uri="{FF2B5EF4-FFF2-40B4-BE49-F238E27FC236}">
                <a16:creationId xmlns:a16="http://schemas.microsoft.com/office/drawing/2014/main" id="{387C48E4-B305-6349-4666-08F45DF1BDD2}"/>
              </a:ext>
            </a:extLst>
          </p:cNvPr>
          <p:cNvSpPr/>
          <p:nvPr/>
        </p:nvSpPr>
        <p:spPr>
          <a:xfrm>
            <a:off x="2199991" y="5192079"/>
            <a:ext cx="8102851" cy="390763"/>
          </a:xfrm>
          <a:prstGeom prst="roundRect">
            <a:avLst>
              <a:gd name="adj" fmla="val 9684"/>
            </a:avLst>
          </a:prstGeom>
          <a:solidFill>
            <a:schemeClr val="bg1">
              <a:lumMod val="95000"/>
            </a:schemeClr>
          </a:solidFill>
        </p:spPr>
        <p:txBody>
          <a:bodyPr wrap="square">
            <a:spAutoFit/>
          </a:bodyPr>
          <a:lstStyle/>
          <a:p>
            <a:pPr algn="ctr"/>
            <a:r>
              <a:rPr lang="en-US" sz="1800" dirty="0"/>
              <a:t>You can expect a seamless experience without an interruption in service.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4" name="Google Shape;234;p2"/>
          <p:cNvSpPr/>
          <p:nvPr/>
        </p:nvSpPr>
        <p:spPr>
          <a:xfrm>
            <a:off x="-1" y="7326642"/>
            <a:ext cx="13715999" cy="457200"/>
          </a:xfrm>
          <a:prstGeom prst="rect">
            <a:avLst/>
          </a:prstGeom>
          <a:solidFill>
            <a:srgbClr val="008189">
              <a:alpha val="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sp>
        <p:nvSpPr>
          <p:cNvPr id="235" name="Google Shape;235;p2"/>
          <p:cNvSpPr/>
          <p:nvPr/>
        </p:nvSpPr>
        <p:spPr>
          <a:xfrm>
            <a:off x="-2" y="-32356"/>
            <a:ext cx="13716000" cy="662940"/>
          </a:xfrm>
          <a:prstGeom prst="rect">
            <a:avLst/>
          </a:prstGeom>
          <a:gradFill>
            <a:gsLst>
              <a:gs pos="0">
                <a:srgbClr val="F5F7FC"/>
              </a:gs>
              <a:gs pos="100000">
                <a:srgbClr val="008189"/>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pic>
        <p:nvPicPr>
          <p:cNvPr id="236" name="Google Shape;236;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5160" y="179070"/>
            <a:ext cx="1206500" cy="295107"/>
          </a:xfrm>
          <a:prstGeom prst="rect">
            <a:avLst/>
          </a:prstGeom>
          <a:noFill/>
          <a:ln>
            <a:noFill/>
          </a:ln>
        </p:spPr>
      </p:pic>
      <p:sp>
        <p:nvSpPr>
          <p:cNvPr id="237" name="Google Shape;237;p2"/>
          <p:cNvSpPr txBox="1"/>
          <p:nvPr/>
        </p:nvSpPr>
        <p:spPr>
          <a:xfrm>
            <a:off x="12136437" y="8458333"/>
            <a:ext cx="1917851"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Open Enrollment 2023</a:t>
            </a:r>
            <a:endParaRPr sz="1200" b="1"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p:txBody>
      </p:sp>
      <p:sp>
        <p:nvSpPr>
          <p:cNvPr id="238" name="Google Shape;238;p2"/>
          <p:cNvSpPr txBox="1">
            <a:spLocks noGrp="1"/>
          </p:cNvSpPr>
          <p:nvPr>
            <p:ph type="title"/>
          </p:nvPr>
        </p:nvSpPr>
        <p:spPr>
          <a:xfrm>
            <a:off x="496570" y="637794"/>
            <a:ext cx="10072933" cy="83961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4000"/>
              <a:buFont typeface="Helvetica Neue"/>
              <a:buNone/>
            </a:pPr>
            <a:r>
              <a:rPr lang="en-US" sz="3500" b="1" dirty="0">
                <a:solidFill>
                  <a:srgbClr val="3F3F3F"/>
                </a:solidFill>
                <a:latin typeface="Arial" panose="020B0604020202020204" pitchFamily="34" charset="0"/>
                <a:ea typeface="Helvetica Neue"/>
                <a:cs typeface="Arial" panose="020B0604020202020204" pitchFamily="34" charset="0"/>
                <a:sym typeface="Helvetica Neue"/>
              </a:rPr>
              <a:t>Open Enrollment for 2024</a:t>
            </a:r>
            <a:endParaRPr sz="3500" b="1" dirty="0"/>
          </a:p>
        </p:txBody>
      </p:sp>
      <p:sp>
        <p:nvSpPr>
          <p:cNvPr id="239" name="Google Shape;239;p2"/>
          <p:cNvSpPr txBox="1">
            <a:spLocks noGrp="1"/>
          </p:cNvSpPr>
          <p:nvPr>
            <p:ph type="sldNum" idx="12"/>
          </p:nvPr>
        </p:nvSpPr>
        <p:spPr>
          <a:xfrm>
            <a:off x="13095363" y="7370034"/>
            <a:ext cx="461295" cy="413808"/>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rgbClr val="3F3F3F"/>
                </a:solidFill>
                <a:latin typeface="Arial" panose="020B0604020202020204" pitchFamily="34" charset="0"/>
                <a:ea typeface="Helvetica Neue"/>
                <a:cs typeface="Arial" panose="020B0604020202020204" pitchFamily="34" charset="0"/>
                <a:sym typeface="Helvetica Neue"/>
              </a:rPr>
              <a:t>3</a:t>
            </a:fld>
            <a:endParaRPr sz="1200" dirty="0">
              <a:solidFill>
                <a:srgbClr val="3F3F3F"/>
              </a:solidFill>
              <a:latin typeface="Arial" panose="020B0604020202020204" pitchFamily="34" charset="0"/>
              <a:ea typeface="Helvetica Neue"/>
              <a:cs typeface="Arial" panose="020B0604020202020204" pitchFamily="34" charset="0"/>
              <a:sym typeface="Helvetica Neue"/>
            </a:endParaRPr>
          </a:p>
        </p:txBody>
      </p:sp>
      <p:sp>
        <p:nvSpPr>
          <p:cNvPr id="240" name="Google Shape;240;p2"/>
          <p:cNvSpPr/>
          <p:nvPr/>
        </p:nvSpPr>
        <p:spPr>
          <a:xfrm>
            <a:off x="645150" y="1459570"/>
            <a:ext cx="5153100" cy="5647103"/>
          </a:xfrm>
          <a:prstGeom prst="roundRect">
            <a:avLst>
              <a:gd name="adj" fmla="val 4151"/>
            </a:avLst>
          </a:prstGeom>
          <a:solidFill>
            <a:srgbClr val="F2F2F2"/>
          </a:solidFill>
          <a:ln>
            <a:noFill/>
          </a:ln>
        </p:spPr>
        <p:txBody>
          <a:bodyPr spcFirstLastPara="1" wrap="square" lIns="91425" tIns="91425" rIns="91425" bIns="91425" anchor="t" anchorCtr="0">
            <a:spAutoFit/>
          </a:bodyPr>
          <a:lstStyle/>
          <a:p>
            <a:pPr marL="0" marR="0" lvl="0" indent="0" algn="ctr" rtl="0">
              <a:lnSpc>
                <a:spcPct val="122222"/>
              </a:lnSpc>
              <a:spcBef>
                <a:spcPts val="0"/>
              </a:spcBef>
              <a:spcAft>
                <a:spcPts val="0"/>
              </a:spcAft>
              <a:buClr>
                <a:srgbClr val="000000"/>
              </a:buClr>
              <a:buSzPts val="1600"/>
              <a:buFont typeface="Arial"/>
              <a:buNone/>
            </a:pPr>
            <a:r>
              <a:rPr lang="en-US" sz="2000" b="1" i="0" u="none" strike="noStrike" cap="none" dirty="0">
                <a:solidFill>
                  <a:srgbClr val="008189"/>
                </a:solidFill>
                <a:latin typeface="Arial" panose="020B0604020202020204" pitchFamily="34" charset="0"/>
                <a:ea typeface="Helvetica Neue"/>
                <a:cs typeface="Arial" panose="020B0604020202020204" pitchFamily="34" charset="0"/>
                <a:sym typeface="Helvetica Neue"/>
              </a:rPr>
              <a:t>Open Enrollment is </a:t>
            </a:r>
            <a:endParaRPr sz="2000" b="0" i="0" u="none" strike="noStrike" cap="none" dirty="0">
              <a:solidFill>
                <a:srgbClr val="000000"/>
              </a:solidFill>
              <a:latin typeface="Arial"/>
              <a:ea typeface="Arial"/>
              <a:cs typeface="Arial"/>
              <a:sym typeface="Arial"/>
            </a:endParaRPr>
          </a:p>
          <a:p>
            <a:pPr marL="0" marR="0" lvl="0" indent="0" algn="ctr" rtl="0">
              <a:lnSpc>
                <a:spcPct val="122222"/>
              </a:lnSpc>
              <a:spcBef>
                <a:spcPts val="300"/>
              </a:spcBef>
              <a:spcAft>
                <a:spcPts val="0"/>
              </a:spcAft>
              <a:buClr>
                <a:srgbClr val="000000"/>
              </a:buClr>
              <a:buSzPts val="1600"/>
              <a:buFont typeface="Arial"/>
              <a:buNone/>
            </a:pPr>
            <a:r>
              <a:rPr lang="en-US" sz="2000" b="1" i="0" u="none" strike="noStrike" cap="none" dirty="0">
                <a:solidFill>
                  <a:srgbClr val="008189"/>
                </a:solidFill>
                <a:latin typeface="Arial" panose="020B0604020202020204" pitchFamily="34" charset="0"/>
                <a:ea typeface="Helvetica Neue"/>
                <a:cs typeface="Arial" panose="020B0604020202020204" pitchFamily="34" charset="0"/>
                <a:sym typeface="Helvetica Neue"/>
              </a:rPr>
              <a:t>October 30 – November 10, 2023</a:t>
            </a:r>
            <a:endParaRPr sz="2000" b="0" i="0" u="none" strike="noStrike" cap="none" dirty="0">
              <a:solidFill>
                <a:srgbClr val="000000"/>
              </a:solidFill>
              <a:latin typeface="Arial"/>
              <a:ea typeface="Arial"/>
              <a:cs typeface="Arial"/>
              <a:sym typeface="Arial"/>
            </a:endParaRPr>
          </a:p>
          <a:p>
            <a:pPr marL="294666" marR="0" lvl="0" indent="-288316" algn="l" rtl="0">
              <a:lnSpc>
                <a:spcPct val="135294"/>
              </a:lnSpc>
              <a:spcBef>
                <a:spcPts val="900"/>
              </a:spcBef>
              <a:spcAft>
                <a:spcPts val="0"/>
              </a:spcAft>
              <a:buClr>
                <a:srgbClr val="3F3F3F"/>
              </a:buClr>
              <a:buSzPts val="1600"/>
              <a:buFont typeface="Arial"/>
              <a:buChar char="•"/>
            </a:pPr>
            <a:r>
              <a:rPr lang="en-US" sz="16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Open Enrollment is your opportunity to review and confirm your benefits for 2024 to </a:t>
            </a:r>
            <a:r>
              <a:rPr lang="en-US" sz="1600" b="1" i="0" u="none" strike="noStrike" cap="none" dirty="0">
                <a:solidFill>
                  <a:srgbClr val="008189"/>
                </a:solidFill>
                <a:latin typeface="Arial" panose="020B0604020202020204" pitchFamily="34" charset="0"/>
                <a:ea typeface="Helvetica Neue"/>
                <a:cs typeface="Arial" panose="020B0604020202020204" pitchFamily="34" charset="0"/>
                <a:sym typeface="Helvetica Neue"/>
              </a:rPr>
              <a:t>ensure that you and your dependents are adequately protected</a:t>
            </a:r>
            <a:endParaRPr sz="1600" b="0" i="0" u="none" strike="noStrike" cap="none" dirty="0">
              <a:solidFill>
                <a:srgbClr val="000000"/>
              </a:solidFill>
              <a:latin typeface="Arial"/>
              <a:ea typeface="Arial"/>
              <a:cs typeface="Arial"/>
              <a:sym typeface="Arial"/>
            </a:endParaRPr>
          </a:p>
          <a:p>
            <a:pPr marL="294666" marR="0" lvl="0" indent="-288316" algn="l" rtl="0">
              <a:lnSpc>
                <a:spcPct val="135294"/>
              </a:lnSpc>
              <a:spcBef>
                <a:spcPts val="600"/>
              </a:spcBef>
              <a:spcAft>
                <a:spcPts val="0"/>
              </a:spcAft>
              <a:buClr>
                <a:srgbClr val="3F3F3F"/>
              </a:buClr>
              <a:buSzPts val="1600"/>
              <a:buFont typeface="Arial"/>
              <a:buChar char="•"/>
            </a:pPr>
            <a:r>
              <a:rPr lang="en-US" sz="16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During Open Enrollment, you may:</a:t>
            </a:r>
            <a:endParaRPr sz="1600" b="0" i="0" u="none" strike="noStrike" cap="none" dirty="0">
              <a:solidFill>
                <a:srgbClr val="000000"/>
              </a:solidFill>
              <a:latin typeface="Arial"/>
              <a:ea typeface="Arial"/>
              <a:cs typeface="Arial"/>
              <a:sym typeface="Arial"/>
            </a:endParaRPr>
          </a:p>
          <a:p>
            <a:pPr marL="635000" marR="0" lvl="0" indent="-333375" algn="l" rtl="0">
              <a:lnSpc>
                <a:spcPct val="135294"/>
              </a:lnSpc>
              <a:spcBef>
                <a:spcPts val="600"/>
              </a:spcBef>
              <a:spcAft>
                <a:spcPts val="0"/>
              </a:spcAft>
              <a:buClr>
                <a:srgbClr val="3F3F3F"/>
              </a:buClr>
              <a:buSzPts val="1600"/>
              <a:buFont typeface="Arial"/>
              <a:buChar char="－"/>
            </a:pPr>
            <a:r>
              <a:rPr lang="en-US" sz="16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Enroll in or change medical, dental, and vision plan elections </a:t>
            </a:r>
            <a:endParaRPr sz="1600" b="0" i="0" u="none" strike="noStrike" cap="none" dirty="0">
              <a:solidFill>
                <a:srgbClr val="000000"/>
              </a:solidFill>
              <a:latin typeface="Arial"/>
              <a:ea typeface="Arial"/>
              <a:cs typeface="Arial"/>
              <a:sym typeface="Arial"/>
            </a:endParaRPr>
          </a:p>
          <a:p>
            <a:pPr marL="635000" marR="0" lvl="0" indent="-333375" algn="l" rtl="0">
              <a:lnSpc>
                <a:spcPct val="135294"/>
              </a:lnSpc>
              <a:spcBef>
                <a:spcPts val="600"/>
              </a:spcBef>
              <a:spcAft>
                <a:spcPts val="0"/>
              </a:spcAft>
              <a:buClr>
                <a:srgbClr val="3F3F3F"/>
              </a:buClr>
              <a:buSzPts val="1600"/>
              <a:buFont typeface="Arial"/>
              <a:buChar char="－"/>
            </a:pPr>
            <a:r>
              <a:rPr lang="en-US" sz="16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Enroll in or change your voluntary benefits options </a:t>
            </a:r>
            <a:endParaRPr sz="1600" b="0" i="0" u="none" strike="noStrike" cap="none" dirty="0">
              <a:solidFill>
                <a:srgbClr val="000000"/>
              </a:solidFill>
              <a:latin typeface="Arial"/>
              <a:ea typeface="Arial"/>
              <a:cs typeface="Arial"/>
              <a:sym typeface="Arial"/>
            </a:endParaRPr>
          </a:p>
          <a:p>
            <a:pPr marL="635000" marR="0" lvl="0" indent="-333375" algn="l" rtl="0">
              <a:lnSpc>
                <a:spcPct val="135294"/>
              </a:lnSpc>
              <a:spcBef>
                <a:spcPts val="600"/>
              </a:spcBef>
              <a:spcAft>
                <a:spcPts val="0"/>
              </a:spcAft>
              <a:buClr>
                <a:srgbClr val="3F3F3F"/>
              </a:buClr>
              <a:buSzPts val="1600"/>
              <a:buFont typeface="Arial"/>
              <a:buChar char="－"/>
            </a:pPr>
            <a:r>
              <a:rPr lang="en-US" sz="16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Make HSA, Health Care FSA, or Dependent Care FSA contribution elections</a:t>
            </a:r>
            <a:endParaRPr sz="1600" b="0" i="0" u="none" strike="noStrike" cap="none" dirty="0">
              <a:solidFill>
                <a:srgbClr val="000000"/>
              </a:solidFill>
              <a:latin typeface="Arial"/>
              <a:ea typeface="Arial"/>
              <a:cs typeface="Arial"/>
              <a:sym typeface="Arial"/>
            </a:endParaRPr>
          </a:p>
          <a:p>
            <a:pPr marL="635000" marR="0" lvl="0" indent="-333375" algn="l" rtl="0">
              <a:lnSpc>
                <a:spcPct val="135294"/>
              </a:lnSpc>
              <a:spcBef>
                <a:spcPts val="600"/>
              </a:spcBef>
              <a:spcAft>
                <a:spcPts val="0"/>
              </a:spcAft>
              <a:buClr>
                <a:srgbClr val="3F3F3F"/>
              </a:buClr>
              <a:buSzPts val="1600"/>
              <a:buFont typeface="Arial"/>
              <a:buChar char="－"/>
            </a:pPr>
            <a:r>
              <a:rPr lang="en-US" sz="16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Add or drop eligible dependents</a:t>
            </a:r>
            <a:endParaRPr sz="1600" b="0" i="0" u="none" strike="noStrike" cap="none" dirty="0">
              <a:solidFill>
                <a:srgbClr val="000000"/>
              </a:solidFill>
              <a:latin typeface="Arial"/>
              <a:ea typeface="Arial"/>
              <a:cs typeface="Arial"/>
              <a:sym typeface="Arial"/>
            </a:endParaRPr>
          </a:p>
          <a:p>
            <a:pPr marL="635000" marR="0" lvl="0" indent="-333375" algn="l" rtl="0">
              <a:lnSpc>
                <a:spcPct val="135294"/>
              </a:lnSpc>
              <a:spcBef>
                <a:spcPts val="600"/>
              </a:spcBef>
              <a:spcAft>
                <a:spcPts val="0"/>
              </a:spcAft>
              <a:buClr>
                <a:srgbClr val="3F3F3F"/>
              </a:buClr>
              <a:buSzPts val="1600"/>
              <a:buFont typeface="Arial"/>
              <a:buChar char="－"/>
            </a:pPr>
            <a:r>
              <a:rPr lang="en-US" sz="16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Waive Coverage</a:t>
            </a:r>
            <a:endParaRPr sz="1600" b="0" i="1"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p:txBody>
      </p:sp>
      <p:sp>
        <p:nvSpPr>
          <p:cNvPr id="241" name="Google Shape;241;p2"/>
          <p:cNvSpPr/>
          <p:nvPr/>
        </p:nvSpPr>
        <p:spPr>
          <a:xfrm>
            <a:off x="5957454" y="1459577"/>
            <a:ext cx="7261975" cy="5745928"/>
          </a:xfrm>
          <a:prstGeom prst="roundRect">
            <a:avLst>
              <a:gd name="adj" fmla="val 4151"/>
            </a:avLst>
          </a:prstGeom>
          <a:noFill/>
          <a:ln>
            <a:noFill/>
          </a:ln>
        </p:spPr>
        <p:txBody>
          <a:bodyPr spcFirstLastPara="1" wrap="square" lIns="91425" tIns="91425" rIns="91425" bIns="91425" anchor="t" anchorCtr="0">
            <a:spAutoFit/>
          </a:bodyPr>
          <a:lstStyle/>
          <a:p>
            <a:pPr marL="0" marR="0" lvl="0" indent="0" algn="l" rtl="0">
              <a:lnSpc>
                <a:spcPct val="122222"/>
              </a:lnSpc>
              <a:spcBef>
                <a:spcPts val="0"/>
              </a:spcBef>
              <a:spcAft>
                <a:spcPts val="0"/>
              </a:spcAft>
              <a:buClr>
                <a:srgbClr val="000000"/>
              </a:buClr>
              <a:buSzPts val="1400"/>
              <a:buFont typeface="Arial"/>
              <a:buNone/>
            </a:pPr>
            <a:r>
              <a:rPr lang="en-US" sz="2000" b="1" i="0" u="none" strike="noStrike" cap="none" dirty="0">
                <a:solidFill>
                  <a:srgbClr val="008189"/>
                </a:solidFill>
                <a:latin typeface="Arial" panose="020B0604020202020204" pitchFamily="34" charset="0"/>
                <a:ea typeface="Helvetica Neue"/>
                <a:cs typeface="Arial" panose="020B0604020202020204" pitchFamily="34" charset="0"/>
                <a:sym typeface="Helvetica Neue"/>
              </a:rPr>
              <a:t>Reminders:</a:t>
            </a:r>
            <a:endParaRPr sz="2000" b="0" i="0" u="none" strike="noStrike" cap="none" dirty="0">
              <a:solidFill>
                <a:srgbClr val="000000"/>
              </a:solidFill>
              <a:latin typeface="Arial"/>
              <a:ea typeface="Arial"/>
              <a:cs typeface="Arial"/>
              <a:sym typeface="Arial"/>
            </a:endParaRPr>
          </a:p>
          <a:p>
            <a:pPr marL="294666" marR="0" lvl="0" indent="-275616" algn="l" rtl="0">
              <a:lnSpc>
                <a:spcPct val="135294"/>
              </a:lnSpc>
              <a:spcBef>
                <a:spcPts val="900"/>
              </a:spcBef>
              <a:spcAft>
                <a:spcPts val="0"/>
              </a:spcAft>
              <a:buClr>
                <a:srgbClr val="3F3F3F"/>
              </a:buClr>
              <a:buSzPts val="1400"/>
              <a:buFont typeface="Arial"/>
              <a:buChar char="•"/>
            </a:pPr>
            <a:r>
              <a:rPr lang="en-US" sz="16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You are </a:t>
            </a:r>
            <a:r>
              <a:rPr lang="en-US" sz="1600" b="1" i="0" u="none" strike="noStrike" cap="none" dirty="0">
                <a:solidFill>
                  <a:srgbClr val="008189"/>
                </a:solidFill>
                <a:latin typeface="Arial" panose="020B0604020202020204" pitchFamily="34" charset="0"/>
                <a:ea typeface="Helvetica Neue"/>
                <a:cs typeface="Arial" panose="020B0604020202020204" pitchFamily="34" charset="0"/>
                <a:sym typeface="Helvetica Neue"/>
              </a:rPr>
              <a:t>eligible for benefits </a:t>
            </a:r>
            <a:r>
              <a:rPr lang="en-US" sz="16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if you are an active, full-time US employee working at least 30 hours per week</a:t>
            </a:r>
            <a:endParaRPr sz="1600" b="0" i="0" u="none" strike="noStrike" cap="none" dirty="0">
              <a:solidFill>
                <a:srgbClr val="000000"/>
              </a:solidFill>
              <a:latin typeface="Arial"/>
              <a:ea typeface="Arial"/>
              <a:cs typeface="Arial"/>
              <a:sym typeface="Arial"/>
            </a:endParaRPr>
          </a:p>
          <a:p>
            <a:pPr marL="294666" marR="0" lvl="0" indent="-275616" algn="l" rtl="0">
              <a:lnSpc>
                <a:spcPct val="135294"/>
              </a:lnSpc>
              <a:spcBef>
                <a:spcPts val="600"/>
              </a:spcBef>
              <a:spcAft>
                <a:spcPts val="0"/>
              </a:spcAft>
              <a:buClr>
                <a:srgbClr val="3F3F3F"/>
              </a:buClr>
              <a:buSzPts val="1400"/>
              <a:buFont typeface="Arial"/>
              <a:buChar char="•"/>
            </a:pPr>
            <a:r>
              <a:rPr lang="en-US" sz="16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Benefits you elect</a:t>
            </a:r>
            <a:r>
              <a:rPr lang="en-US" sz="1600" dirty="0">
                <a:solidFill>
                  <a:srgbClr val="3F3F3F"/>
                </a:solidFill>
                <a:latin typeface="Arial" panose="020B0604020202020204" pitchFamily="34" charset="0"/>
                <a:ea typeface="Helvetica Neue"/>
                <a:cs typeface="Arial" panose="020B0604020202020204" pitchFamily="34" charset="0"/>
                <a:sym typeface="Helvetica Neue"/>
              </a:rPr>
              <a:t>, change or discontinue</a:t>
            </a:r>
            <a:r>
              <a:rPr lang="en-US" sz="16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 during  the 2024 Open Enrollment will take </a:t>
            </a:r>
            <a:r>
              <a:rPr lang="en-US" sz="1600" b="1" i="0" u="none" strike="noStrike" cap="none" dirty="0">
                <a:solidFill>
                  <a:srgbClr val="008189"/>
                </a:solidFill>
                <a:latin typeface="Arial" panose="020B0604020202020204" pitchFamily="34" charset="0"/>
                <a:ea typeface="Helvetica Neue"/>
                <a:cs typeface="Arial" panose="020B0604020202020204" pitchFamily="34" charset="0"/>
                <a:sym typeface="Helvetica Neue"/>
              </a:rPr>
              <a:t>effect on January 1, 2024</a:t>
            </a:r>
            <a:endParaRPr sz="1600" b="1" i="0" u="none" strike="noStrike" cap="none" dirty="0">
              <a:solidFill>
                <a:srgbClr val="008189"/>
              </a:solidFill>
              <a:latin typeface="Arial"/>
              <a:ea typeface="Arial"/>
              <a:cs typeface="Arial"/>
              <a:sym typeface="Arial"/>
            </a:endParaRPr>
          </a:p>
          <a:p>
            <a:pPr marL="294666" marR="0" lvl="0" indent="-275616" algn="l" rtl="0">
              <a:lnSpc>
                <a:spcPct val="135294"/>
              </a:lnSpc>
              <a:spcBef>
                <a:spcPts val="600"/>
              </a:spcBef>
              <a:spcAft>
                <a:spcPts val="0"/>
              </a:spcAft>
              <a:buClr>
                <a:srgbClr val="3F3F3F"/>
              </a:buClr>
              <a:buSzPts val="1400"/>
              <a:buFont typeface="Arial"/>
              <a:buChar char="•"/>
            </a:pPr>
            <a:r>
              <a:rPr lang="en-US" sz="1600" b="1" i="0" u="none" strike="noStrike" cap="none" dirty="0">
                <a:solidFill>
                  <a:srgbClr val="008189"/>
                </a:solidFill>
                <a:latin typeface="Arial" panose="020B0604020202020204" pitchFamily="34" charset="0"/>
                <a:ea typeface="Helvetica Neue"/>
                <a:cs typeface="Arial" panose="020B0604020202020204" pitchFamily="34" charset="0"/>
                <a:sym typeface="Helvetica Neue"/>
              </a:rPr>
              <a:t>Newly hired </a:t>
            </a:r>
            <a:r>
              <a:rPr lang="en-US" sz="16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employees need to complete elections for both 2023 and 2024 within 31 days of the hire date</a:t>
            </a:r>
            <a:endParaRPr sz="1600" b="0" i="0" u="none" strike="noStrike" cap="none" dirty="0">
              <a:solidFill>
                <a:srgbClr val="000000"/>
              </a:solidFill>
              <a:latin typeface="Arial"/>
              <a:ea typeface="Arial"/>
              <a:cs typeface="Arial"/>
              <a:sym typeface="Arial"/>
            </a:endParaRPr>
          </a:p>
          <a:p>
            <a:pPr marL="294666" marR="0" lvl="0" indent="-275616" algn="l" rtl="0">
              <a:lnSpc>
                <a:spcPct val="135294"/>
              </a:lnSpc>
              <a:spcBef>
                <a:spcPts val="600"/>
              </a:spcBef>
              <a:spcAft>
                <a:spcPts val="0"/>
              </a:spcAft>
              <a:buClr>
                <a:srgbClr val="3F3F3F"/>
              </a:buClr>
              <a:buSzPts val="1400"/>
              <a:buFont typeface="Arial"/>
              <a:buChar char="•"/>
            </a:pPr>
            <a:r>
              <a:rPr lang="en-US" sz="16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During Open Enrollment, please confirm your information is accurate in PlanSource, </a:t>
            </a:r>
            <a:r>
              <a:rPr lang="en-US" sz="1600" b="1" dirty="0">
                <a:solidFill>
                  <a:srgbClr val="008189"/>
                </a:solidFill>
                <a:latin typeface="Arial" panose="020B0604020202020204" pitchFamily="34" charset="0"/>
                <a:sym typeface="Helvetica Neue"/>
              </a:rPr>
              <a:t>including your designated beneficiaries.  Any address changes need to be made in the Oracle HCM system.</a:t>
            </a:r>
          </a:p>
          <a:p>
            <a:pPr marL="294666" marR="0" lvl="0" indent="-275616" algn="l" rtl="0">
              <a:lnSpc>
                <a:spcPct val="135294"/>
              </a:lnSpc>
              <a:spcBef>
                <a:spcPts val="600"/>
              </a:spcBef>
              <a:spcAft>
                <a:spcPts val="0"/>
              </a:spcAft>
              <a:buClr>
                <a:srgbClr val="3F3F3F"/>
              </a:buClr>
              <a:buSzPts val="1400"/>
              <a:buFont typeface="Arial"/>
              <a:buChar char="•"/>
            </a:pPr>
            <a:r>
              <a:rPr lang="en-US" sz="1600" dirty="0">
                <a:solidFill>
                  <a:srgbClr val="3F3F3F"/>
                </a:solidFill>
                <a:latin typeface="Arial" panose="020B0604020202020204" pitchFamily="34" charset="0"/>
              </a:rPr>
              <a:t>During this open enrollment, </a:t>
            </a:r>
            <a:r>
              <a:rPr lang="en-US" sz="1600" b="1" dirty="0">
                <a:solidFill>
                  <a:srgbClr val="008189"/>
                </a:solidFill>
                <a:latin typeface="Arial" panose="020B0604020202020204" pitchFamily="34" charset="0"/>
              </a:rPr>
              <a:t>employees will be required to sign a dependent verification agreement in PlanSource</a:t>
            </a:r>
            <a:r>
              <a:rPr lang="en-US" sz="1600" dirty="0">
                <a:solidFill>
                  <a:srgbClr val="3F3F3F"/>
                </a:solidFill>
                <a:latin typeface="Arial" panose="020B0604020202020204" pitchFamily="34" charset="0"/>
              </a:rPr>
              <a:t>. Having only those who are eligible on the Natus plans ensures more affordable benefits for everyone. Natus periodically conducts audits and may require supporting documentation for those listed as dependents on your plan.</a:t>
            </a:r>
            <a:endParaRPr sz="1600" dirty="0">
              <a:solidFill>
                <a:srgbClr val="3F3F3F"/>
              </a:solidFill>
              <a:latin typeface="Arial" panose="020B0604020202020204" pitchFamily="34" charset="0"/>
            </a:endParaRPr>
          </a:p>
        </p:txBody>
      </p:sp>
    </p:spTree>
    <p:extLst>
      <p:ext uri="{BB962C8B-B14F-4D97-AF65-F5344CB8AC3E}">
        <p14:creationId xmlns:p14="http://schemas.microsoft.com/office/powerpoint/2010/main" val="21213122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gf7c9646958_0_183"/>
          <p:cNvSpPr/>
          <p:nvPr/>
        </p:nvSpPr>
        <p:spPr>
          <a:xfrm>
            <a:off x="-1" y="7326642"/>
            <a:ext cx="13716000" cy="457200"/>
          </a:xfrm>
          <a:prstGeom prst="rect">
            <a:avLst/>
          </a:prstGeom>
          <a:solidFill>
            <a:srgbClr val="008189">
              <a:alpha val="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sp>
        <p:nvSpPr>
          <p:cNvPr id="563" name="Google Shape;563;gf7c9646958_0_183"/>
          <p:cNvSpPr/>
          <p:nvPr/>
        </p:nvSpPr>
        <p:spPr>
          <a:xfrm>
            <a:off x="-2" y="-32356"/>
            <a:ext cx="13716000" cy="663000"/>
          </a:xfrm>
          <a:prstGeom prst="rect">
            <a:avLst/>
          </a:prstGeom>
          <a:gradFill>
            <a:gsLst>
              <a:gs pos="0">
                <a:srgbClr val="F5F7FC"/>
              </a:gs>
              <a:gs pos="100000">
                <a:srgbClr val="008189"/>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pic>
        <p:nvPicPr>
          <p:cNvPr id="564" name="Google Shape;564;gf7c9646958_0_18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5160" y="179070"/>
            <a:ext cx="1206501" cy="295107"/>
          </a:xfrm>
          <a:prstGeom prst="rect">
            <a:avLst/>
          </a:prstGeom>
          <a:noFill/>
          <a:ln>
            <a:noFill/>
          </a:ln>
        </p:spPr>
      </p:pic>
      <p:sp>
        <p:nvSpPr>
          <p:cNvPr id="565" name="Google Shape;565;gf7c9646958_0_183"/>
          <p:cNvSpPr txBox="1"/>
          <p:nvPr/>
        </p:nvSpPr>
        <p:spPr>
          <a:xfrm>
            <a:off x="12136437" y="8458333"/>
            <a:ext cx="19179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Open Enrollment 2023</a:t>
            </a:r>
            <a:endParaRPr sz="1200" b="1"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p:txBody>
      </p:sp>
      <p:sp>
        <p:nvSpPr>
          <p:cNvPr id="566" name="Google Shape;566;gf7c9646958_0_183"/>
          <p:cNvSpPr txBox="1">
            <a:spLocks noGrp="1"/>
          </p:cNvSpPr>
          <p:nvPr>
            <p:ph type="title"/>
          </p:nvPr>
        </p:nvSpPr>
        <p:spPr>
          <a:xfrm>
            <a:off x="536554" y="462689"/>
            <a:ext cx="10072800" cy="107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4000"/>
              <a:buFont typeface="Helvetica Neue"/>
              <a:buNone/>
            </a:pPr>
            <a:r>
              <a:rPr lang="en-US" sz="3500" b="1" dirty="0">
                <a:solidFill>
                  <a:srgbClr val="3F3F3F"/>
                </a:solidFill>
                <a:latin typeface="Arial" panose="020B0604020202020204" pitchFamily="34" charset="0"/>
                <a:ea typeface="Helvetica Neue"/>
                <a:cs typeface="Arial" panose="020B0604020202020204" pitchFamily="34" charset="0"/>
                <a:sym typeface="Helvetica Neue"/>
              </a:rPr>
              <a:t>Health Care Flexible Spending Account</a:t>
            </a:r>
            <a:endParaRPr sz="3500" dirty="0"/>
          </a:p>
        </p:txBody>
      </p:sp>
      <p:sp>
        <p:nvSpPr>
          <p:cNvPr id="567" name="Google Shape;567;gf7c9646958_0_183"/>
          <p:cNvSpPr txBox="1">
            <a:spLocks noGrp="1"/>
          </p:cNvSpPr>
          <p:nvPr>
            <p:ph type="sldNum" idx="12"/>
          </p:nvPr>
        </p:nvSpPr>
        <p:spPr>
          <a:xfrm>
            <a:off x="13095363" y="7370034"/>
            <a:ext cx="461400" cy="413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350"/>
              <a:buFont typeface="Arial"/>
              <a:buNone/>
            </a:pPr>
            <a:fld id="{00000000-1234-1234-1234-123412341234}" type="slidenum">
              <a:rPr lang="en-US"/>
              <a:t>30</a:t>
            </a:fld>
            <a:endParaRPr dirty="0"/>
          </a:p>
        </p:txBody>
      </p:sp>
      <p:sp>
        <p:nvSpPr>
          <p:cNvPr id="568" name="Google Shape;568;gf7c9646958_0_183"/>
          <p:cNvSpPr/>
          <p:nvPr/>
        </p:nvSpPr>
        <p:spPr>
          <a:xfrm>
            <a:off x="536554" y="1210091"/>
            <a:ext cx="9875700" cy="2460600"/>
          </a:xfrm>
          <a:prstGeom prst="rect">
            <a:avLst/>
          </a:prstGeom>
          <a:noFill/>
          <a:ln>
            <a:noFill/>
          </a:ln>
        </p:spPr>
        <p:txBody>
          <a:bodyPr spcFirstLastPara="1" wrap="square" lIns="91425" tIns="45700" rIns="91425" bIns="45700" anchor="t" anchorCtr="0">
            <a:noAutofit/>
          </a:bodyPr>
          <a:lstStyle/>
          <a:p>
            <a:pPr marL="294665" marR="0" lvl="0" indent="-288315" algn="l" rtl="0">
              <a:lnSpc>
                <a:spcPct val="124000"/>
              </a:lnSpc>
              <a:spcBef>
                <a:spcPts val="0"/>
              </a:spcBef>
              <a:spcAft>
                <a:spcPts val="0"/>
              </a:spcAft>
              <a:buClr>
                <a:srgbClr val="3F3F3F"/>
              </a:buClr>
              <a:buSzPts val="1700"/>
              <a:buFont typeface="Arial"/>
              <a:buChar char="•"/>
            </a:pPr>
            <a:r>
              <a:rPr lang="en-US" sz="17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Allows you to set aside a portion of your income on a pre-tax basis to pay for qualified health expenses</a:t>
            </a:r>
            <a:endParaRPr sz="1700" b="0" i="0" u="none" strike="noStrike" cap="none" dirty="0">
              <a:solidFill>
                <a:srgbClr val="000000"/>
              </a:solidFill>
              <a:latin typeface="Arial"/>
              <a:ea typeface="Arial"/>
              <a:cs typeface="Arial"/>
              <a:sym typeface="Arial"/>
            </a:endParaRPr>
          </a:p>
          <a:p>
            <a:pPr marL="294665" marR="0" lvl="0" indent="-288315" algn="l" rtl="0">
              <a:lnSpc>
                <a:spcPct val="124000"/>
              </a:lnSpc>
              <a:spcBef>
                <a:spcPts val="600"/>
              </a:spcBef>
              <a:spcAft>
                <a:spcPts val="0"/>
              </a:spcAft>
              <a:buClr>
                <a:srgbClr val="3F3F3F"/>
              </a:buClr>
              <a:buSzPts val="1700"/>
              <a:buFont typeface="Arial"/>
              <a:buChar char="•"/>
            </a:pPr>
            <a:r>
              <a:rPr lang="en-US" sz="17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You must use your elected Health Care FSA dollars during the year, or you will lose them</a:t>
            </a:r>
            <a:endParaRPr sz="1700" b="0" i="0" u="none" strike="noStrike" cap="none" dirty="0">
              <a:solidFill>
                <a:srgbClr val="000000"/>
              </a:solidFill>
              <a:latin typeface="Arial"/>
              <a:ea typeface="Arial"/>
              <a:cs typeface="Arial"/>
              <a:sym typeface="Arial"/>
            </a:endParaRPr>
          </a:p>
          <a:p>
            <a:pPr marL="294665" marR="0" lvl="0" indent="-288315" algn="l" rtl="0">
              <a:lnSpc>
                <a:spcPct val="124000"/>
              </a:lnSpc>
              <a:spcBef>
                <a:spcPts val="600"/>
              </a:spcBef>
              <a:spcAft>
                <a:spcPts val="0"/>
              </a:spcAft>
              <a:buClr>
                <a:srgbClr val="3F3F3F"/>
              </a:buClr>
              <a:buSzPts val="1700"/>
              <a:buFont typeface="Arial"/>
              <a:buChar char="•"/>
            </a:pPr>
            <a:r>
              <a:rPr lang="en-US" sz="1700" b="0" i="0" u="none" strike="noStrike" cap="none" dirty="0">
                <a:solidFill>
                  <a:srgbClr val="008189"/>
                </a:solidFill>
                <a:latin typeface="Arial" panose="020B0604020202020204" pitchFamily="34" charset="0"/>
                <a:ea typeface="Helvetica Neue"/>
                <a:cs typeface="Arial" panose="020B0604020202020204" pitchFamily="34" charset="0"/>
                <a:sym typeface="Helvetica Neue"/>
              </a:rPr>
              <a:t>Must pro-actively enroll in the plan each year; your election from the prior year does not automatically rollover</a:t>
            </a:r>
            <a:endParaRPr sz="1700" b="0" i="0" u="none" strike="noStrike" cap="none" dirty="0">
              <a:solidFill>
                <a:srgbClr val="008189"/>
              </a:solidFill>
              <a:latin typeface="Arial"/>
              <a:ea typeface="Arial"/>
              <a:cs typeface="Arial"/>
              <a:sym typeface="Arial"/>
            </a:endParaRPr>
          </a:p>
          <a:p>
            <a:pPr marL="294665" marR="0" lvl="0" indent="-288315" algn="l" rtl="0">
              <a:lnSpc>
                <a:spcPct val="124000"/>
              </a:lnSpc>
              <a:spcBef>
                <a:spcPts val="600"/>
              </a:spcBef>
              <a:spcAft>
                <a:spcPts val="0"/>
              </a:spcAft>
              <a:buClr>
                <a:srgbClr val="3F3F3F"/>
              </a:buClr>
              <a:buSzPts val="1700"/>
              <a:buFont typeface="Arial"/>
              <a:buChar char="•"/>
            </a:pPr>
            <a:r>
              <a:rPr lang="en-US" sz="17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There are two types of Health Care FSA</a:t>
            </a:r>
            <a:endParaRPr sz="1700" b="0" i="0" u="none" strike="noStrike" cap="none" dirty="0">
              <a:solidFill>
                <a:srgbClr val="000000"/>
              </a:solidFill>
              <a:latin typeface="Arial"/>
              <a:ea typeface="Arial"/>
              <a:cs typeface="Arial"/>
              <a:sym typeface="Arial"/>
            </a:endParaRPr>
          </a:p>
        </p:txBody>
      </p:sp>
      <p:graphicFrame>
        <p:nvGraphicFramePr>
          <p:cNvPr id="569" name="Google Shape;569;gf7c9646958_0_183"/>
          <p:cNvGraphicFramePr/>
          <p:nvPr/>
        </p:nvGraphicFramePr>
        <p:xfrm>
          <a:off x="927125" y="3424922"/>
          <a:ext cx="9269750" cy="3857077"/>
        </p:xfrm>
        <a:graphic>
          <a:graphicData uri="http://schemas.openxmlformats.org/drawingml/2006/table">
            <a:tbl>
              <a:tblPr>
                <a:noFill/>
                <a:tableStyleId>{73CAAD16-73E2-42C1-A7CB-E879031D2368}</a:tableStyleId>
              </a:tblPr>
              <a:tblGrid>
                <a:gridCol w="2236950">
                  <a:extLst>
                    <a:ext uri="{9D8B030D-6E8A-4147-A177-3AD203B41FA5}">
                      <a16:colId xmlns:a16="http://schemas.microsoft.com/office/drawing/2014/main" val="20000"/>
                    </a:ext>
                  </a:extLst>
                </a:gridCol>
                <a:gridCol w="3516400">
                  <a:extLst>
                    <a:ext uri="{9D8B030D-6E8A-4147-A177-3AD203B41FA5}">
                      <a16:colId xmlns:a16="http://schemas.microsoft.com/office/drawing/2014/main" val="20001"/>
                    </a:ext>
                  </a:extLst>
                </a:gridCol>
                <a:gridCol w="3516400">
                  <a:extLst>
                    <a:ext uri="{9D8B030D-6E8A-4147-A177-3AD203B41FA5}">
                      <a16:colId xmlns:a16="http://schemas.microsoft.com/office/drawing/2014/main" val="20002"/>
                    </a:ext>
                  </a:extLst>
                </a:gridCol>
              </a:tblGrid>
              <a:tr h="385273">
                <a:tc>
                  <a:txBody>
                    <a:bodyPr/>
                    <a:lstStyle/>
                    <a:p>
                      <a:pPr marL="0" marR="0" lvl="0" indent="0" algn="l" rtl="0">
                        <a:lnSpc>
                          <a:spcPct val="100000"/>
                        </a:lnSpc>
                        <a:spcBef>
                          <a:spcPts val="0"/>
                        </a:spcBef>
                        <a:spcAft>
                          <a:spcPts val="0"/>
                        </a:spcAft>
                        <a:buClr>
                          <a:schemeClr val="lt1"/>
                        </a:buClr>
                        <a:buSzPts val="1600"/>
                        <a:buFont typeface="Helvetica Neue"/>
                        <a:buNone/>
                      </a:pPr>
                      <a:r>
                        <a:rPr lang="en-US" sz="1600" b="0" u="none" strike="noStrike" cap="none" dirty="0">
                          <a:solidFill>
                            <a:schemeClr val="lt1"/>
                          </a:solidFill>
                          <a:latin typeface="Arial" panose="020B0604020202020204" pitchFamily="34" charset="0"/>
                          <a:ea typeface="Helvetica Neue"/>
                          <a:cs typeface="Arial" panose="020B0604020202020204" pitchFamily="34" charset="0"/>
                          <a:sym typeface="Helvetica Neue"/>
                        </a:rPr>
                        <a:t>  </a:t>
                      </a:r>
                      <a:endParaRPr sz="1600" b="0" u="none" strike="noStrike" cap="none" dirty="0">
                        <a:solidFill>
                          <a:schemeClr val="lt1"/>
                        </a:solidFill>
                        <a:latin typeface="Arial" panose="020B0604020202020204" pitchFamily="34" charset="0"/>
                        <a:ea typeface="Helvetica Neue"/>
                        <a:cs typeface="Arial" panose="020B0604020202020204" pitchFamily="34" charset="0"/>
                        <a:sym typeface="Helvetica Neue"/>
                      </a:endParaRPr>
                    </a:p>
                  </a:txBody>
                  <a:tcPr marL="90775" marR="90775"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1600"/>
                        <a:buFont typeface="Helvetica Neue"/>
                        <a:buNone/>
                      </a:pPr>
                      <a:r>
                        <a:rPr lang="en-US" sz="1600" b="1" u="none" strike="noStrike" cap="none" dirty="0">
                          <a:solidFill>
                            <a:schemeClr val="lt1"/>
                          </a:solidFill>
                          <a:latin typeface="Arial" panose="020B0604020202020204" pitchFamily="34" charset="0"/>
                          <a:ea typeface="Helvetica Neue"/>
                          <a:cs typeface="Arial" panose="020B0604020202020204" pitchFamily="34" charset="0"/>
                          <a:sym typeface="Helvetica Neue"/>
                        </a:rPr>
                        <a:t>General Purpose Health FSA</a:t>
                      </a:r>
                      <a:endParaRPr sz="1600" b="1" u="none" strike="noStrike" cap="none" dirty="0">
                        <a:solidFill>
                          <a:schemeClr val="lt1"/>
                        </a:solidFill>
                        <a:latin typeface="Arial" panose="020B0604020202020204" pitchFamily="34" charset="0"/>
                        <a:ea typeface="Helvetica Neue"/>
                        <a:cs typeface="Arial" panose="020B0604020202020204" pitchFamily="34" charset="0"/>
                        <a:sym typeface="Helvetica Neue"/>
                      </a:endParaRPr>
                    </a:p>
                  </a:txBody>
                  <a:tcPr marL="90775" marR="90775"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08C99"/>
                    </a:solidFill>
                  </a:tcPr>
                </a:tc>
                <a:tc>
                  <a:txBody>
                    <a:bodyPr/>
                    <a:lstStyle/>
                    <a:p>
                      <a:pPr marL="0" marR="0" lvl="0" indent="0" algn="ctr" rtl="0">
                        <a:lnSpc>
                          <a:spcPct val="100000"/>
                        </a:lnSpc>
                        <a:spcBef>
                          <a:spcPts val="0"/>
                        </a:spcBef>
                        <a:spcAft>
                          <a:spcPts val="0"/>
                        </a:spcAft>
                        <a:buClr>
                          <a:schemeClr val="lt1"/>
                        </a:buClr>
                        <a:buSzPts val="1600"/>
                        <a:buFont typeface="Helvetica Neue"/>
                        <a:buNone/>
                      </a:pPr>
                      <a:r>
                        <a:rPr lang="en-US" sz="1600" b="1" u="none" strike="noStrike" cap="none" dirty="0">
                          <a:solidFill>
                            <a:schemeClr val="lt1"/>
                          </a:solidFill>
                          <a:latin typeface="Arial" panose="020B0604020202020204" pitchFamily="34" charset="0"/>
                          <a:ea typeface="Helvetica Neue"/>
                          <a:cs typeface="Arial" panose="020B0604020202020204" pitchFamily="34" charset="0"/>
                          <a:sym typeface="Helvetica Neue"/>
                        </a:rPr>
                        <a:t>Limited Purpose Health FSA</a:t>
                      </a:r>
                      <a:endParaRPr sz="1600" b="1" u="none" strike="noStrike" cap="none" dirty="0">
                        <a:solidFill>
                          <a:schemeClr val="lt1"/>
                        </a:solidFill>
                        <a:latin typeface="Arial" panose="020B0604020202020204" pitchFamily="34" charset="0"/>
                        <a:ea typeface="Helvetica Neue"/>
                        <a:cs typeface="Arial" panose="020B0604020202020204" pitchFamily="34" charset="0"/>
                        <a:sym typeface="Helvetica Neue"/>
                      </a:endParaRPr>
                    </a:p>
                  </a:txBody>
                  <a:tcPr marL="90775" marR="90775"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08C99"/>
                    </a:solidFill>
                  </a:tcPr>
                </a:tc>
                <a:extLst>
                  <a:ext uri="{0D108BD9-81ED-4DB2-BD59-A6C34878D82A}">
                    <a16:rowId xmlns:a16="http://schemas.microsoft.com/office/drawing/2014/main" val="10000"/>
                  </a:ext>
                </a:extLst>
              </a:tr>
              <a:tr h="569816">
                <a:tc>
                  <a:txBody>
                    <a:bodyPr/>
                    <a:lstStyle/>
                    <a:p>
                      <a:pPr marL="0" marR="0" lvl="0" indent="0" algn="l" rtl="0">
                        <a:lnSpc>
                          <a:spcPct val="125000"/>
                        </a:lnSpc>
                        <a:spcBef>
                          <a:spcPts val="0"/>
                        </a:spcBef>
                        <a:spcAft>
                          <a:spcPts val="0"/>
                        </a:spcAft>
                        <a:buClr>
                          <a:srgbClr val="000000"/>
                        </a:buClr>
                        <a:buSzPts val="1300"/>
                        <a:buFont typeface="Arial"/>
                        <a:buNone/>
                      </a:pPr>
                      <a:r>
                        <a:rPr lang="en-US" sz="1600" b="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  </a:t>
                      </a:r>
                      <a:r>
                        <a:rPr lang="en-US" sz="1600" b="1" u="none" strike="noStrike" cap="none" dirty="0">
                          <a:solidFill>
                            <a:srgbClr val="3F3F3F"/>
                          </a:solidFill>
                          <a:latin typeface="Arial" panose="020B0604020202020204" pitchFamily="34" charset="0"/>
                          <a:ea typeface="Helvetica Neue"/>
                          <a:cs typeface="Arial" panose="020B0604020202020204" pitchFamily="34" charset="0"/>
                          <a:sym typeface="Helvetica Neue"/>
                        </a:rPr>
                        <a:t>Purposes</a:t>
                      </a:r>
                      <a:endParaRPr sz="1600" b="1"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txBody>
                  <a:tcPr marL="90775" marR="90775" marT="54875" marB="54875" anchor="ctr">
                    <a:lnL w="12700" cap="flat" cmpd="sng">
                      <a:solidFill>
                        <a:schemeClr val="lt1"/>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20000"/>
                        </a:lnSpc>
                        <a:spcBef>
                          <a:spcPts val="0"/>
                        </a:spcBef>
                        <a:spcAft>
                          <a:spcPts val="0"/>
                        </a:spcAft>
                        <a:buClr>
                          <a:srgbClr val="3F3F3F"/>
                        </a:buClr>
                        <a:buSzPts val="1600"/>
                        <a:buFont typeface="Arial"/>
                        <a:buNone/>
                      </a:pPr>
                      <a:r>
                        <a:rPr lang="en-US" sz="160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To pay for qualified medical, dental, vision expenses</a:t>
                      </a:r>
                      <a:endParaRPr sz="1600" u="none" strike="noStrike" cap="none" dirty="0"/>
                    </a:p>
                  </a:txBody>
                  <a:tcPr marL="90775" marR="90775" marT="54875" marB="54875"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20000"/>
                        </a:lnSpc>
                        <a:spcBef>
                          <a:spcPts val="0"/>
                        </a:spcBef>
                        <a:spcAft>
                          <a:spcPts val="0"/>
                        </a:spcAft>
                        <a:buClr>
                          <a:srgbClr val="3F3F3F"/>
                        </a:buClr>
                        <a:buSzPts val="1600"/>
                        <a:buFont typeface="Arial"/>
                        <a:buNone/>
                      </a:pPr>
                      <a:r>
                        <a:rPr lang="en-US" sz="160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To pay for qualified dental and vision expenses</a:t>
                      </a:r>
                      <a:endParaRPr sz="1600" u="none" strike="noStrike" cap="none" dirty="0"/>
                    </a:p>
                  </a:txBody>
                  <a:tcPr marL="90775" marR="90775" marT="54875" marB="54875" anchor="ctr">
                    <a:lnL w="12700" cap="flat" cmpd="sng">
                      <a:solidFill>
                        <a:srgbClr val="BFBFBF"/>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r h="332361">
                <a:tc>
                  <a:txBody>
                    <a:bodyPr/>
                    <a:lstStyle/>
                    <a:p>
                      <a:pPr marL="0" marR="0" lvl="0" indent="0" algn="l" rtl="0">
                        <a:lnSpc>
                          <a:spcPct val="125000"/>
                        </a:lnSpc>
                        <a:spcBef>
                          <a:spcPts val="0"/>
                        </a:spcBef>
                        <a:spcAft>
                          <a:spcPts val="0"/>
                        </a:spcAft>
                        <a:buClr>
                          <a:srgbClr val="000000"/>
                        </a:buClr>
                        <a:buSzPts val="1300"/>
                        <a:buFont typeface="Arial"/>
                        <a:buNone/>
                      </a:pPr>
                      <a:r>
                        <a:rPr lang="en-US" sz="1600" b="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  </a:t>
                      </a:r>
                      <a:r>
                        <a:rPr lang="en-US" sz="1600" b="1" u="none" strike="noStrike" cap="none" dirty="0">
                          <a:solidFill>
                            <a:srgbClr val="3F3F3F"/>
                          </a:solidFill>
                          <a:latin typeface="Arial" panose="020B0604020202020204" pitchFamily="34" charset="0"/>
                          <a:ea typeface="Helvetica Neue"/>
                          <a:cs typeface="Arial" panose="020B0604020202020204" pitchFamily="34" charset="0"/>
                          <a:sym typeface="Helvetica Neue"/>
                        </a:rPr>
                        <a:t>HSA Restriction</a:t>
                      </a:r>
                      <a:endParaRPr sz="1600" b="1"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txBody>
                  <a:tcPr marL="90775" marR="90775" marT="54875" marB="54875" anchor="ctr">
                    <a:lnL w="12700" cap="flat" cmpd="sng">
                      <a:solidFill>
                        <a:schemeClr val="lt1"/>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20000"/>
                        </a:lnSpc>
                        <a:spcBef>
                          <a:spcPts val="0"/>
                        </a:spcBef>
                        <a:spcAft>
                          <a:spcPts val="0"/>
                        </a:spcAft>
                        <a:buClr>
                          <a:srgbClr val="3F3F3F"/>
                        </a:buClr>
                        <a:buSzPts val="1600"/>
                        <a:buFont typeface="Arial"/>
                        <a:buNone/>
                      </a:pPr>
                      <a:r>
                        <a:rPr lang="en-US" sz="160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Not allowed if enrolled in HSA</a:t>
                      </a:r>
                      <a:endParaRPr sz="1600" u="none" strike="noStrike" cap="none" dirty="0"/>
                    </a:p>
                  </a:txBody>
                  <a:tcPr marL="90775" marR="90775" marT="54875" marB="54875"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20000"/>
                        </a:lnSpc>
                        <a:spcBef>
                          <a:spcPts val="0"/>
                        </a:spcBef>
                        <a:spcAft>
                          <a:spcPts val="0"/>
                        </a:spcAft>
                        <a:buClr>
                          <a:srgbClr val="3F3F3F"/>
                        </a:buClr>
                        <a:buSzPts val="1600"/>
                        <a:buFont typeface="Arial"/>
                        <a:buNone/>
                      </a:pPr>
                      <a:r>
                        <a:rPr lang="en-US" sz="160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Allowed if enrolled in HSA</a:t>
                      </a:r>
                      <a:endParaRPr sz="1600" u="none" strike="noStrike" cap="none" dirty="0"/>
                    </a:p>
                  </a:txBody>
                  <a:tcPr marL="90775" marR="90775" marT="54875" marB="54875" anchor="ctr">
                    <a:lnL w="12700" cap="flat" cmpd="sng">
                      <a:solidFill>
                        <a:srgbClr val="BFBFBF"/>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02"/>
                  </a:ext>
                </a:extLst>
              </a:tr>
              <a:tr h="369656">
                <a:tc>
                  <a:txBody>
                    <a:bodyPr/>
                    <a:lstStyle/>
                    <a:p>
                      <a:pPr marL="0" marR="0" lvl="0" indent="0" algn="l" rtl="0">
                        <a:lnSpc>
                          <a:spcPct val="125000"/>
                        </a:lnSpc>
                        <a:spcBef>
                          <a:spcPts val="0"/>
                        </a:spcBef>
                        <a:spcAft>
                          <a:spcPts val="0"/>
                        </a:spcAft>
                        <a:buClr>
                          <a:srgbClr val="000000"/>
                        </a:buClr>
                        <a:buSzPts val="1300"/>
                        <a:buFont typeface="Arial"/>
                        <a:buNone/>
                      </a:pPr>
                      <a:r>
                        <a:rPr lang="en-US" sz="1600" b="1" u="none" strike="noStrike" cap="none" dirty="0">
                          <a:solidFill>
                            <a:srgbClr val="3F3F3F"/>
                          </a:solidFill>
                          <a:latin typeface="Arial" panose="020B0604020202020204" pitchFamily="34" charset="0"/>
                          <a:ea typeface="Helvetica Neue"/>
                          <a:cs typeface="Arial" panose="020B0604020202020204" pitchFamily="34" charset="0"/>
                          <a:sym typeface="Helvetica Neue"/>
                        </a:rPr>
                        <a:t>Rollover Maximum* </a:t>
                      </a:r>
                      <a:endParaRPr sz="1600" b="1"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txBody>
                  <a:tcPr marL="90775" marR="90775" marT="54875" marB="54875" anchor="ctr">
                    <a:lnL w="12700" cap="flat" cmpd="sng">
                      <a:solidFill>
                        <a:schemeClr val="lt1"/>
                      </a:solidFill>
                      <a:prstDash val="solid"/>
                      <a:round/>
                      <a:headEnd type="none" w="sm" len="sm"/>
                      <a:tailEnd type="none" w="sm" len="sm"/>
                    </a:lnL>
                    <a:lnR w="12700" cap="flat" cmpd="sng" algn="ctr">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lgn="ctr">
                      <a:solidFill>
                        <a:srgbClr val="BFBFBF"/>
                      </a:solidFill>
                      <a:prstDash val="solid"/>
                      <a:round/>
                      <a:headEnd type="none" w="sm" len="sm"/>
                      <a:tailEnd type="none" w="sm" len="sm"/>
                    </a:lnB>
                    <a:solidFill>
                      <a:srgbClr val="F2F2F2"/>
                    </a:solidFill>
                  </a:tcPr>
                </a:tc>
                <a:tc>
                  <a:txBody>
                    <a:bodyPr/>
                    <a:lstStyle/>
                    <a:p>
                      <a:pPr marL="0" marR="0" lvl="0" indent="0" algn="ctr" rtl="0">
                        <a:lnSpc>
                          <a:spcPct val="120000"/>
                        </a:lnSpc>
                        <a:spcBef>
                          <a:spcPts val="0"/>
                        </a:spcBef>
                        <a:spcAft>
                          <a:spcPts val="0"/>
                        </a:spcAft>
                        <a:buClr>
                          <a:srgbClr val="3F3F3F"/>
                        </a:buClr>
                        <a:buSzPts val="1600"/>
                        <a:buFont typeface="Arial"/>
                        <a:buNone/>
                      </a:pPr>
                      <a:r>
                        <a:rPr lang="en-US" sz="1600" u="none" strike="noStrike" cap="none" dirty="0"/>
                        <a:t>$610</a:t>
                      </a:r>
                      <a:endParaRPr sz="1600" u="none" strike="noStrike" cap="none" dirty="0"/>
                    </a:p>
                  </a:txBody>
                  <a:tcPr marL="90775" marR="90775" marT="54875" marB="54875" anchor="ctr">
                    <a:lnL w="12700" cap="flat" cmpd="sng" algn="ctr">
                      <a:solidFill>
                        <a:srgbClr val="BFBFBF"/>
                      </a:solidFill>
                      <a:prstDash val="solid"/>
                      <a:round/>
                      <a:headEnd type="none" w="sm" len="sm"/>
                      <a:tailEnd type="none" w="sm" len="sm"/>
                    </a:lnL>
                    <a:lnR w="12700" cap="flat" cmpd="sng" algn="ctr">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lgn="ctr">
                      <a:solidFill>
                        <a:srgbClr val="BFBFBF"/>
                      </a:solidFill>
                      <a:prstDash val="solid"/>
                      <a:round/>
                      <a:headEnd type="none" w="sm" len="sm"/>
                      <a:tailEnd type="none" w="sm" len="sm"/>
                    </a:lnB>
                    <a:solidFill>
                      <a:srgbClr val="F2F2F2"/>
                    </a:solidFill>
                  </a:tcPr>
                </a:tc>
                <a:tc>
                  <a:txBody>
                    <a:bodyPr/>
                    <a:lstStyle/>
                    <a:p>
                      <a:pPr marL="0" marR="0" lvl="0" indent="0" algn="ctr" rtl="0">
                        <a:lnSpc>
                          <a:spcPct val="120000"/>
                        </a:lnSpc>
                        <a:spcBef>
                          <a:spcPts val="0"/>
                        </a:spcBef>
                        <a:spcAft>
                          <a:spcPts val="0"/>
                        </a:spcAft>
                        <a:buClr>
                          <a:srgbClr val="3F3F3F"/>
                        </a:buClr>
                        <a:buSzPts val="1600"/>
                        <a:buFont typeface="Arial"/>
                        <a:buNone/>
                      </a:pPr>
                      <a:r>
                        <a:rPr lang="en-US" sz="1600" u="none" strike="noStrike" cap="none" dirty="0"/>
                        <a:t>$610</a:t>
                      </a:r>
                    </a:p>
                  </a:txBody>
                  <a:tcPr marL="90775" marR="90775" marT="54875" marB="54875" anchor="ctr">
                    <a:lnL w="12700" cap="flat" cmpd="sng" algn="ctr">
                      <a:solidFill>
                        <a:srgbClr val="BFBFBF"/>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lgn="ctr">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3226737618"/>
                  </a:ext>
                </a:extLst>
              </a:tr>
              <a:tr h="369656">
                <a:tc>
                  <a:txBody>
                    <a:bodyPr/>
                    <a:lstStyle/>
                    <a:p>
                      <a:pPr marL="0" marR="0" lvl="0" indent="0" algn="l" rtl="0">
                        <a:lnSpc>
                          <a:spcPct val="125000"/>
                        </a:lnSpc>
                        <a:spcBef>
                          <a:spcPts val="0"/>
                        </a:spcBef>
                        <a:spcAft>
                          <a:spcPts val="0"/>
                        </a:spcAft>
                        <a:buClr>
                          <a:srgbClr val="000000"/>
                        </a:buClr>
                        <a:buSzPts val="1300"/>
                        <a:buFont typeface="Arial"/>
                        <a:buNone/>
                      </a:pPr>
                      <a:r>
                        <a:rPr lang="en-US" sz="1600" b="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  </a:t>
                      </a:r>
                      <a:r>
                        <a:rPr lang="en-US" sz="1600" b="1" u="none" strike="noStrike" cap="none" dirty="0">
                          <a:solidFill>
                            <a:srgbClr val="3F3F3F"/>
                          </a:solidFill>
                          <a:latin typeface="Arial" panose="020B0604020202020204" pitchFamily="34" charset="0"/>
                          <a:ea typeface="Helvetica Neue"/>
                          <a:cs typeface="Arial" panose="020B0604020202020204" pitchFamily="34" charset="0"/>
                          <a:sym typeface="Helvetica Neue"/>
                        </a:rPr>
                        <a:t>Maximum Election*</a:t>
                      </a:r>
                      <a:endParaRPr sz="1600" b="1"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txBody>
                  <a:tcPr marL="90775" marR="90775" marT="54875" marB="54875" anchor="ctr">
                    <a:lnL w="12700" cap="flat" cmpd="sng">
                      <a:solidFill>
                        <a:schemeClr val="lt1"/>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lgn="ctr">
                      <a:solidFill>
                        <a:srgbClr val="BFBFBF"/>
                      </a:solidFill>
                      <a:prstDash val="solid"/>
                      <a:round/>
                      <a:headEnd type="none" w="sm" len="sm"/>
                      <a:tailEnd type="none" w="sm" len="sm"/>
                    </a:lnB>
                    <a:solidFill>
                      <a:srgbClr val="F2F2F2"/>
                    </a:solidFill>
                  </a:tcPr>
                </a:tc>
                <a:tc>
                  <a:txBody>
                    <a:bodyPr/>
                    <a:lstStyle/>
                    <a:p>
                      <a:pPr marL="0" marR="0" lvl="0" indent="0" algn="ctr" rtl="0">
                        <a:lnSpc>
                          <a:spcPct val="120000"/>
                        </a:lnSpc>
                        <a:spcBef>
                          <a:spcPts val="0"/>
                        </a:spcBef>
                        <a:spcAft>
                          <a:spcPts val="0"/>
                        </a:spcAft>
                        <a:buClr>
                          <a:srgbClr val="3F3F3F"/>
                        </a:buClr>
                        <a:buSzPts val="1600"/>
                        <a:buFont typeface="Arial"/>
                        <a:buNone/>
                      </a:pPr>
                      <a:r>
                        <a:rPr lang="en-US" sz="160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$3,200 in 2024</a:t>
                      </a:r>
                      <a:endParaRPr sz="1600" u="none" strike="noStrike" cap="none" dirty="0"/>
                    </a:p>
                  </a:txBody>
                  <a:tcPr marL="90775" marR="90775" marT="54875" marB="54875"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lgn="ctr">
                      <a:solidFill>
                        <a:srgbClr val="BFBFBF"/>
                      </a:solidFill>
                      <a:prstDash val="solid"/>
                      <a:round/>
                      <a:headEnd type="none" w="sm" len="sm"/>
                      <a:tailEnd type="none" w="sm" len="sm"/>
                    </a:lnB>
                    <a:solidFill>
                      <a:srgbClr val="F2F2F2"/>
                    </a:solidFill>
                  </a:tcPr>
                </a:tc>
                <a:tc>
                  <a:txBody>
                    <a:bodyPr/>
                    <a:lstStyle/>
                    <a:p>
                      <a:pPr marL="0" marR="0" lvl="0" indent="0" algn="ctr" rtl="0">
                        <a:lnSpc>
                          <a:spcPct val="120000"/>
                        </a:lnSpc>
                        <a:spcBef>
                          <a:spcPts val="0"/>
                        </a:spcBef>
                        <a:spcAft>
                          <a:spcPts val="0"/>
                        </a:spcAft>
                        <a:buClr>
                          <a:srgbClr val="3F3F3F"/>
                        </a:buClr>
                        <a:buSzPts val="1600"/>
                        <a:buFont typeface="Arial"/>
                        <a:buNone/>
                      </a:pPr>
                      <a:r>
                        <a:rPr lang="en-US" sz="160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$3,200 in 2024</a:t>
                      </a:r>
                      <a:endParaRPr lang="en-US" sz="1600" u="none" strike="noStrike" cap="none" dirty="0"/>
                    </a:p>
                  </a:txBody>
                  <a:tcPr marL="90775" marR="90775" marT="54875" marB="54875" anchor="ctr">
                    <a:lnL w="12700" cap="flat" cmpd="sng">
                      <a:solidFill>
                        <a:srgbClr val="BFBFBF"/>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lgn="ctr">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03"/>
                  </a:ext>
                </a:extLst>
              </a:tr>
              <a:tr h="810540">
                <a:tc>
                  <a:txBody>
                    <a:bodyPr/>
                    <a:lstStyle/>
                    <a:p>
                      <a:pPr marL="0" marR="0" lvl="0" indent="0" algn="l" rtl="0">
                        <a:lnSpc>
                          <a:spcPct val="125000"/>
                        </a:lnSpc>
                        <a:spcBef>
                          <a:spcPts val="0"/>
                        </a:spcBef>
                        <a:spcAft>
                          <a:spcPts val="0"/>
                        </a:spcAft>
                        <a:buClr>
                          <a:srgbClr val="000000"/>
                        </a:buClr>
                        <a:buSzPts val="1300"/>
                        <a:buFont typeface="Arial"/>
                        <a:buNone/>
                      </a:pPr>
                      <a:r>
                        <a:rPr lang="en-US" sz="1600" b="1" u="none" strike="noStrike" cap="none" dirty="0">
                          <a:solidFill>
                            <a:srgbClr val="3F3F3F"/>
                          </a:solidFill>
                          <a:latin typeface="Arial" panose="020B0604020202020204" pitchFamily="34" charset="0"/>
                          <a:ea typeface="Helvetica Neue"/>
                          <a:cs typeface="Arial" panose="020B0604020202020204" pitchFamily="34" charset="0"/>
                          <a:sym typeface="Helvetica Neue"/>
                        </a:rPr>
                        <a:t>Eligible Expenses</a:t>
                      </a:r>
                      <a:endParaRPr sz="1600" b="1"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txBody>
                  <a:tcPr marL="90775" marR="90775" marT="54875" marB="54875" anchor="ctr">
                    <a:lnL w="12700" cap="flat" cmpd="sng">
                      <a:solidFill>
                        <a:schemeClr val="lt1"/>
                      </a:solidFill>
                      <a:prstDash val="solid"/>
                      <a:round/>
                      <a:headEnd type="none" w="sm" len="sm"/>
                      <a:tailEnd type="none" w="sm" len="sm"/>
                    </a:lnL>
                    <a:lnR w="12700" cap="flat" cmpd="sng" algn="ctr">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lgn="ctr">
                      <a:solidFill>
                        <a:srgbClr val="BFBFBF"/>
                      </a:solidFill>
                      <a:prstDash val="solid"/>
                      <a:round/>
                      <a:headEnd type="none" w="sm" len="sm"/>
                      <a:tailEnd type="none" w="sm" len="sm"/>
                    </a:lnB>
                    <a:solidFill>
                      <a:srgbClr val="F2F2F2"/>
                    </a:solidFill>
                  </a:tcPr>
                </a:tc>
                <a:tc>
                  <a:txBody>
                    <a:bodyPr/>
                    <a:lstStyle/>
                    <a:p>
                      <a:pPr marL="0" marR="0" lvl="0" indent="0" algn="ctr" rtl="0">
                        <a:lnSpc>
                          <a:spcPct val="120000"/>
                        </a:lnSpc>
                        <a:spcBef>
                          <a:spcPts val="0"/>
                        </a:spcBef>
                        <a:spcAft>
                          <a:spcPts val="0"/>
                        </a:spcAft>
                        <a:buClr>
                          <a:srgbClr val="3F3F3F"/>
                        </a:buClr>
                        <a:buSzPts val="1600"/>
                        <a:buFont typeface="Arial"/>
                        <a:buNone/>
                      </a:pPr>
                      <a:r>
                        <a:rPr lang="en-US" sz="1600" u="none" strike="noStrike" cap="none" dirty="0"/>
                        <a:t>Medical, dental and vision</a:t>
                      </a:r>
                    </a:p>
                    <a:p>
                      <a:pPr marL="0" marR="0" lvl="0" indent="0" algn="ctr" rtl="0">
                        <a:lnSpc>
                          <a:spcPct val="120000"/>
                        </a:lnSpc>
                        <a:spcBef>
                          <a:spcPts val="0"/>
                        </a:spcBef>
                        <a:spcAft>
                          <a:spcPts val="0"/>
                        </a:spcAft>
                        <a:buClr>
                          <a:srgbClr val="3F3F3F"/>
                        </a:buClr>
                        <a:buSzPts val="1600"/>
                        <a:buFont typeface="Arial"/>
                        <a:buNone/>
                      </a:pPr>
                      <a:r>
                        <a:rPr lang="en-US" sz="1600" u="none" strike="noStrike" cap="none" dirty="0"/>
                        <a:t>Deductibles, copays, co-insurance</a:t>
                      </a:r>
                    </a:p>
                    <a:p>
                      <a:pPr marL="0" marR="0" lvl="0" indent="0" algn="ctr" rtl="0">
                        <a:lnSpc>
                          <a:spcPct val="120000"/>
                        </a:lnSpc>
                        <a:spcBef>
                          <a:spcPts val="0"/>
                        </a:spcBef>
                        <a:spcAft>
                          <a:spcPts val="0"/>
                        </a:spcAft>
                        <a:buClr>
                          <a:srgbClr val="3F3F3F"/>
                        </a:buClr>
                        <a:buSzPts val="1600"/>
                        <a:buFont typeface="Arial"/>
                        <a:buNone/>
                      </a:pPr>
                      <a:r>
                        <a:rPr lang="en-US" sz="1600" u="none" strike="noStrike" cap="none" dirty="0"/>
                        <a:t>Over the counter medications</a:t>
                      </a:r>
                      <a:endParaRPr sz="1600" u="none" strike="noStrike" cap="none" dirty="0"/>
                    </a:p>
                  </a:txBody>
                  <a:tcPr marL="90775" marR="90775" marT="54875" marB="54875" anchor="ctr">
                    <a:lnL w="12700" cap="flat" cmpd="sng" algn="ctr">
                      <a:solidFill>
                        <a:srgbClr val="BFBFBF"/>
                      </a:solidFill>
                      <a:prstDash val="solid"/>
                      <a:round/>
                      <a:headEnd type="none" w="sm" len="sm"/>
                      <a:tailEnd type="none" w="sm" len="sm"/>
                    </a:lnL>
                    <a:lnR w="12700" cap="flat" cmpd="sng" algn="ctr">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lgn="ctr">
                      <a:solidFill>
                        <a:srgbClr val="BFBFBF"/>
                      </a:solidFill>
                      <a:prstDash val="solid"/>
                      <a:round/>
                      <a:headEnd type="none" w="sm" len="sm"/>
                      <a:tailEnd type="none" w="sm" len="sm"/>
                    </a:lnB>
                    <a:solidFill>
                      <a:srgbClr val="F2F2F2"/>
                    </a:solidFill>
                  </a:tcPr>
                </a:tc>
                <a:tc>
                  <a:txBody>
                    <a:bodyPr/>
                    <a:lstStyle/>
                    <a:p>
                      <a:pPr marL="0" marR="0" lvl="0" indent="0" algn="ctr" rtl="0">
                        <a:lnSpc>
                          <a:spcPct val="120000"/>
                        </a:lnSpc>
                        <a:spcBef>
                          <a:spcPts val="0"/>
                        </a:spcBef>
                        <a:spcAft>
                          <a:spcPts val="0"/>
                        </a:spcAft>
                        <a:buClr>
                          <a:srgbClr val="3F3F3F"/>
                        </a:buClr>
                        <a:buSzPts val="1600"/>
                        <a:buFont typeface="Arial"/>
                        <a:buNone/>
                      </a:pPr>
                      <a:r>
                        <a:rPr lang="en-US" sz="1600" u="none" strike="noStrike" cap="none" dirty="0"/>
                        <a:t>Dental and vision only</a:t>
                      </a:r>
                    </a:p>
                  </a:txBody>
                  <a:tcPr marL="90775" marR="90775" marT="54875" marB="54875" anchor="ctr">
                    <a:lnL w="12700" cap="flat" cmpd="sng" algn="ctr">
                      <a:solidFill>
                        <a:srgbClr val="BFBFBF"/>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lgn="ctr">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56624030"/>
                  </a:ext>
                </a:extLst>
              </a:tr>
              <a:tr h="589533">
                <a:tc gridSpan="3">
                  <a:txBody>
                    <a:bodyPr/>
                    <a:lstStyle/>
                    <a:p>
                      <a:pPr marL="0" marR="0" lvl="0" indent="0" algn="l" rtl="0">
                        <a:lnSpc>
                          <a:spcPct val="125000"/>
                        </a:lnSpc>
                        <a:spcBef>
                          <a:spcPts val="0"/>
                        </a:spcBef>
                        <a:spcAft>
                          <a:spcPts val="0"/>
                        </a:spcAft>
                        <a:buClr>
                          <a:srgbClr val="000000"/>
                        </a:buClr>
                        <a:buSzPts val="1300"/>
                        <a:buFont typeface="Arial"/>
                        <a:buNone/>
                      </a:pPr>
                      <a:r>
                        <a:rPr lang="en-US" sz="1600" b="0" i="0" u="none" strike="noStrike" cap="none" dirty="0">
                          <a:solidFill>
                            <a:srgbClr val="000000"/>
                          </a:solidFill>
                          <a:latin typeface="Arial"/>
                          <a:ea typeface="Helvetica Neue"/>
                          <a:cs typeface="Arial"/>
                          <a:sym typeface="Helvetica Neue"/>
                          <a:hlinkClick r:id="rId4">
                            <a:extLst>
                              <a:ext uri="{A12FA001-AC4F-418D-AE19-62706E023703}">
                                <ahyp:hlinkClr xmlns:ahyp="http://schemas.microsoft.com/office/drawing/2018/hyperlinkcolor" val="tx"/>
                              </a:ext>
                            </a:extLst>
                          </a:hlinkClick>
                        </a:rPr>
                        <a:t>You can search for eligible expenses at : </a:t>
                      </a:r>
                      <a:endParaRPr lang="en-US" sz="1600" b="0" i="0" u="none" strike="noStrike" cap="none" dirty="0">
                        <a:solidFill>
                          <a:srgbClr val="000000"/>
                        </a:solidFill>
                        <a:latin typeface="Arial"/>
                        <a:ea typeface="Helvetica Neue"/>
                        <a:cs typeface="Arial"/>
                        <a:sym typeface="Helvetica Neue"/>
                      </a:endParaRPr>
                    </a:p>
                    <a:p>
                      <a:pPr marL="0" marR="0" lvl="0" indent="0" algn="l" rtl="0">
                        <a:lnSpc>
                          <a:spcPct val="125000"/>
                        </a:lnSpc>
                        <a:spcBef>
                          <a:spcPts val="0"/>
                        </a:spcBef>
                        <a:spcAft>
                          <a:spcPts val="0"/>
                        </a:spcAft>
                        <a:buClr>
                          <a:srgbClr val="000000"/>
                        </a:buClr>
                        <a:buSzPts val="1300"/>
                        <a:buFont typeface="Arial"/>
                        <a:buNone/>
                      </a:pPr>
                      <a:r>
                        <a:rPr lang="en-US" sz="1600" b="1" u="none" strike="noStrike" cap="none" dirty="0">
                          <a:solidFill>
                            <a:srgbClr val="3F3F3F"/>
                          </a:solidFill>
                          <a:latin typeface="Arial" panose="020B0604020202020204" pitchFamily="34" charset="0"/>
                          <a:ea typeface="Helvetica Neue"/>
                          <a:cs typeface="Arial" panose="020B0604020202020204" pitchFamily="34" charset="0"/>
                          <a:sym typeface="Helvetica Neue"/>
                          <a:hlinkClick r:id="rId5"/>
                        </a:rPr>
                        <a:t>https://www.payflex.com/en/individuals/products-programs-health-care-fsa.html</a:t>
                      </a:r>
                      <a:endParaRPr sz="1600" b="1"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txBody>
                  <a:tcPr marL="90775" marR="90775" marT="54875" marB="548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chemeClr val="lt1"/>
                      </a:solidFill>
                      <a:prstDash val="solid"/>
                      <a:round/>
                      <a:headEnd type="none" w="sm" len="sm"/>
                      <a:tailEnd type="none" w="sm" len="sm"/>
                    </a:lnB>
                    <a:solidFill>
                      <a:srgbClr val="F2F2F2"/>
                    </a:solidFill>
                  </a:tcPr>
                </a:tc>
                <a:tc hMerge="1">
                  <a:txBody>
                    <a:bodyPr/>
                    <a:lstStyle/>
                    <a:p>
                      <a:pPr marL="0" marR="0" lvl="0" indent="0" algn="ctr" rtl="0">
                        <a:lnSpc>
                          <a:spcPct val="120000"/>
                        </a:lnSpc>
                        <a:spcBef>
                          <a:spcPts val="0"/>
                        </a:spcBef>
                        <a:spcAft>
                          <a:spcPts val="0"/>
                        </a:spcAft>
                        <a:buClr>
                          <a:srgbClr val="3F3F3F"/>
                        </a:buClr>
                        <a:buSzPts val="1600"/>
                        <a:buFont typeface="Arial"/>
                        <a:buNone/>
                      </a:pPr>
                      <a:endParaRPr sz="1600" u="none" strike="noStrike" cap="none" dirty="0"/>
                    </a:p>
                  </a:txBody>
                  <a:tcPr marL="90775" marR="90775" marT="54875" marB="54875" anchor="ctr">
                    <a:lnL w="12700" cap="flat" cmpd="sng" algn="ctr">
                      <a:solidFill>
                        <a:srgbClr val="BFBFBF"/>
                      </a:solidFill>
                      <a:prstDash val="solid"/>
                      <a:round/>
                      <a:headEnd type="none" w="sm" len="sm"/>
                      <a:tailEnd type="none" w="sm" len="sm"/>
                    </a:lnL>
                    <a:lnR w="12700" cap="flat" cmpd="sng" algn="ctr">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chemeClr val="lt1"/>
                      </a:solidFill>
                      <a:prstDash val="solid"/>
                      <a:round/>
                      <a:headEnd type="none" w="sm" len="sm"/>
                      <a:tailEnd type="none" w="sm" len="sm"/>
                    </a:lnB>
                    <a:solidFill>
                      <a:srgbClr val="F2F2F2"/>
                    </a:solidFill>
                  </a:tcPr>
                </a:tc>
                <a:tc hMerge="1">
                  <a:txBody>
                    <a:bodyPr/>
                    <a:lstStyle/>
                    <a:p>
                      <a:pPr marL="0" marR="0" lvl="0" indent="0" algn="ctr" rtl="0">
                        <a:lnSpc>
                          <a:spcPct val="120000"/>
                        </a:lnSpc>
                        <a:spcBef>
                          <a:spcPts val="0"/>
                        </a:spcBef>
                        <a:spcAft>
                          <a:spcPts val="0"/>
                        </a:spcAft>
                        <a:buClr>
                          <a:srgbClr val="3F3F3F"/>
                        </a:buClr>
                        <a:buSzPts val="1600"/>
                        <a:buFont typeface="Arial"/>
                        <a:buNone/>
                      </a:pPr>
                      <a:endParaRPr lang="en-US" sz="1600" u="none" strike="noStrike" cap="none" dirty="0"/>
                    </a:p>
                  </a:txBody>
                  <a:tcPr marL="90775" marR="90775" marT="54875" marB="54875" anchor="ctr">
                    <a:lnL w="12700" cap="flat" cmpd="sng" algn="ctr">
                      <a:solidFill>
                        <a:srgbClr val="BFBFBF"/>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val="1573091497"/>
                  </a:ext>
                </a:extLst>
              </a:tr>
            </a:tbl>
          </a:graphicData>
        </a:graphic>
      </p:graphicFrame>
      <p:sp>
        <p:nvSpPr>
          <p:cNvPr id="570" name="Google Shape;570;gf7c9646958_0_183"/>
          <p:cNvSpPr txBox="1"/>
          <p:nvPr/>
        </p:nvSpPr>
        <p:spPr>
          <a:xfrm>
            <a:off x="96378" y="7429842"/>
            <a:ext cx="8511000" cy="354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500" b="0" i="1" u="none" strike="noStrike" cap="none" dirty="0">
                <a:solidFill>
                  <a:srgbClr val="3F3F3F"/>
                </a:solidFill>
                <a:latin typeface="Arial" panose="020B0604020202020204" pitchFamily="34" charset="0"/>
                <a:ea typeface="Helvetica Neue"/>
                <a:cs typeface="Arial" panose="020B0604020202020204" pitchFamily="34" charset="0"/>
                <a:sym typeface="Helvetica Neue"/>
              </a:rPr>
              <a:t>* </a:t>
            </a:r>
            <a:r>
              <a:rPr lang="en-US" sz="1700" b="0" i="1" u="none" strike="noStrike" cap="none" dirty="0">
                <a:solidFill>
                  <a:srgbClr val="3F3F3F"/>
                </a:solidFill>
                <a:latin typeface="Arial" panose="020B0604020202020204" pitchFamily="34" charset="0"/>
                <a:ea typeface="Helvetica Neue"/>
                <a:cs typeface="Arial" panose="020B0604020202020204" pitchFamily="34" charset="0"/>
                <a:sym typeface="Helvetica Neue"/>
              </a:rPr>
              <a:t>Limit is required by the IRS</a:t>
            </a:r>
            <a:r>
              <a:rPr lang="en-US" sz="1700" b="1" i="1" u="none" strike="noStrike" cap="none" dirty="0">
                <a:solidFill>
                  <a:srgbClr val="3F3F3F"/>
                </a:solidFill>
                <a:latin typeface="Arial" panose="020B0604020202020204" pitchFamily="34" charset="0"/>
                <a:ea typeface="Helvetica Neue"/>
                <a:cs typeface="Arial" panose="020B0604020202020204" pitchFamily="34" charset="0"/>
                <a:sym typeface="Helvetica Neue"/>
              </a:rPr>
              <a:t>.</a:t>
            </a:r>
            <a:endParaRPr sz="1500" b="0" i="0" u="none" strike="noStrike" cap="none" dirty="0">
              <a:solidFill>
                <a:srgbClr val="000000"/>
              </a:solidFill>
              <a:latin typeface="Arial"/>
              <a:ea typeface="Arial"/>
              <a:cs typeface="Arial"/>
              <a:sym typeface="Arial"/>
            </a:endParaRPr>
          </a:p>
        </p:txBody>
      </p:sp>
      <p:pic>
        <p:nvPicPr>
          <p:cNvPr id="18" name="Picture 17">
            <a:extLst>
              <a:ext uri="{FF2B5EF4-FFF2-40B4-BE49-F238E27FC236}">
                <a16:creationId xmlns:a16="http://schemas.microsoft.com/office/drawing/2014/main" id="{D2A13B16-90BB-4D07-ADE7-D19B793C3B7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412254" y="630644"/>
            <a:ext cx="3303746" cy="6695998"/>
          </a:xfrm>
          <a:prstGeom prst="rect">
            <a:avLst/>
          </a:prstGeom>
        </p:spPr>
      </p:pic>
    </p:spTree>
    <p:extLst>
      <p:ext uri="{BB962C8B-B14F-4D97-AF65-F5344CB8AC3E}">
        <p14:creationId xmlns:p14="http://schemas.microsoft.com/office/powerpoint/2010/main" val="10728271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gf7c9646958_0_95"/>
          <p:cNvSpPr/>
          <p:nvPr/>
        </p:nvSpPr>
        <p:spPr>
          <a:xfrm>
            <a:off x="-2" y="-32356"/>
            <a:ext cx="13716000" cy="663000"/>
          </a:xfrm>
          <a:prstGeom prst="rect">
            <a:avLst/>
          </a:prstGeom>
          <a:gradFill>
            <a:gsLst>
              <a:gs pos="0">
                <a:srgbClr val="F5F7FC"/>
              </a:gs>
              <a:gs pos="100000">
                <a:srgbClr val="008189"/>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sp>
        <p:nvSpPr>
          <p:cNvPr id="578" name="Google Shape;578;gf7c9646958_0_95"/>
          <p:cNvSpPr/>
          <p:nvPr/>
        </p:nvSpPr>
        <p:spPr>
          <a:xfrm>
            <a:off x="-1" y="7326642"/>
            <a:ext cx="13716000" cy="457200"/>
          </a:xfrm>
          <a:prstGeom prst="rect">
            <a:avLst/>
          </a:prstGeom>
          <a:solidFill>
            <a:srgbClr val="008189">
              <a:alpha val="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pic>
        <p:nvPicPr>
          <p:cNvPr id="579" name="Google Shape;579;gf7c9646958_0_9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5160" y="179070"/>
            <a:ext cx="1206501" cy="295107"/>
          </a:xfrm>
          <a:prstGeom prst="rect">
            <a:avLst/>
          </a:prstGeom>
          <a:noFill/>
          <a:ln>
            <a:noFill/>
          </a:ln>
        </p:spPr>
      </p:pic>
      <p:sp>
        <p:nvSpPr>
          <p:cNvPr id="580" name="Google Shape;580;gf7c9646958_0_95"/>
          <p:cNvSpPr txBox="1"/>
          <p:nvPr/>
        </p:nvSpPr>
        <p:spPr>
          <a:xfrm>
            <a:off x="12136437" y="8458333"/>
            <a:ext cx="19179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Open Enrollment 2023</a:t>
            </a:r>
            <a:endParaRPr sz="1200" b="1"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p:txBody>
      </p:sp>
      <p:sp>
        <p:nvSpPr>
          <p:cNvPr id="581" name="Google Shape;581;gf7c9646958_0_95"/>
          <p:cNvSpPr txBox="1">
            <a:spLocks noGrp="1"/>
          </p:cNvSpPr>
          <p:nvPr>
            <p:ph type="sldNum" idx="12"/>
          </p:nvPr>
        </p:nvSpPr>
        <p:spPr>
          <a:xfrm>
            <a:off x="13095363" y="7370034"/>
            <a:ext cx="461400" cy="413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350"/>
              <a:buFont typeface="Arial"/>
              <a:buNone/>
            </a:pPr>
            <a:fld id="{00000000-1234-1234-1234-123412341234}" type="slidenum">
              <a:rPr lang="en-US"/>
              <a:t>31</a:t>
            </a:fld>
            <a:endParaRPr dirty="0"/>
          </a:p>
        </p:txBody>
      </p:sp>
      <p:sp>
        <p:nvSpPr>
          <p:cNvPr id="582" name="Google Shape;582;gf7c9646958_0_95"/>
          <p:cNvSpPr/>
          <p:nvPr/>
        </p:nvSpPr>
        <p:spPr>
          <a:xfrm>
            <a:off x="553587" y="1617767"/>
            <a:ext cx="7974778" cy="2452200"/>
          </a:xfrm>
          <a:prstGeom prst="rect">
            <a:avLst/>
          </a:prstGeom>
          <a:noFill/>
          <a:ln>
            <a:noFill/>
          </a:ln>
        </p:spPr>
        <p:txBody>
          <a:bodyPr spcFirstLastPara="1" wrap="square" lIns="91425" tIns="45700" rIns="91425" bIns="45700" anchor="t" anchorCtr="0">
            <a:noAutofit/>
          </a:bodyPr>
          <a:lstStyle/>
          <a:p>
            <a:pPr marL="294665" marR="0" lvl="0" indent="-288315" algn="l" rtl="0">
              <a:lnSpc>
                <a:spcPct val="127777"/>
              </a:lnSpc>
              <a:spcBef>
                <a:spcPts val="0"/>
              </a:spcBef>
              <a:spcAft>
                <a:spcPts val="0"/>
              </a:spcAft>
              <a:buClr>
                <a:srgbClr val="3F3F3F"/>
              </a:buClr>
              <a:buSzPts val="1700"/>
              <a:buFont typeface="Arial"/>
              <a:buChar char="•"/>
            </a:pPr>
            <a:r>
              <a:rPr lang="en-US" sz="17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Used to pay for qualified dependent care expenses, such as preschool, summer day camp, before / after school programs and child or adult daycare</a:t>
            </a:r>
            <a:endParaRPr sz="1700" b="0" i="0" u="none" strike="noStrike" cap="none" dirty="0">
              <a:solidFill>
                <a:srgbClr val="000000"/>
              </a:solidFill>
              <a:latin typeface="Arial"/>
              <a:ea typeface="Arial"/>
              <a:cs typeface="Arial"/>
              <a:sym typeface="Arial"/>
            </a:endParaRPr>
          </a:p>
          <a:p>
            <a:pPr marL="294665" marR="0" lvl="0" indent="-288315" algn="l" rtl="0">
              <a:lnSpc>
                <a:spcPct val="127777"/>
              </a:lnSpc>
              <a:spcBef>
                <a:spcPts val="600"/>
              </a:spcBef>
              <a:spcAft>
                <a:spcPts val="0"/>
              </a:spcAft>
              <a:buClr>
                <a:srgbClr val="3F3F3F"/>
              </a:buClr>
              <a:buSzPts val="1700"/>
              <a:buFont typeface="Arial"/>
              <a:buChar char="•"/>
            </a:pPr>
            <a:r>
              <a:rPr lang="en-US" sz="17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You must use your elected Dependent Care FSA dollars during the year, or you will lose them</a:t>
            </a:r>
            <a:endParaRPr sz="1700" b="0" i="0" u="none" strike="noStrike" cap="none" dirty="0">
              <a:solidFill>
                <a:srgbClr val="000000"/>
              </a:solidFill>
              <a:latin typeface="Arial"/>
              <a:ea typeface="Arial"/>
              <a:cs typeface="Arial"/>
              <a:sym typeface="Arial"/>
            </a:endParaRPr>
          </a:p>
          <a:p>
            <a:pPr marL="294665" marR="0" lvl="0" indent="-288315" algn="l" rtl="0">
              <a:lnSpc>
                <a:spcPct val="127777"/>
              </a:lnSpc>
              <a:spcBef>
                <a:spcPts val="600"/>
              </a:spcBef>
              <a:spcAft>
                <a:spcPts val="0"/>
              </a:spcAft>
              <a:buClr>
                <a:srgbClr val="3F3F3F"/>
              </a:buClr>
              <a:buSzPts val="1700"/>
              <a:buFont typeface="Arial"/>
              <a:buChar char="•"/>
            </a:pPr>
            <a:r>
              <a:rPr lang="en-US" sz="1700" b="0" i="0" u="none" strike="noStrike" cap="none" dirty="0">
                <a:solidFill>
                  <a:srgbClr val="008189"/>
                </a:solidFill>
                <a:latin typeface="Arial" panose="020B0604020202020204" pitchFamily="34" charset="0"/>
                <a:ea typeface="Helvetica Neue"/>
                <a:cs typeface="Arial" panose="020B0604020202020204" pitchFamily="34" charset="0"/>
                <a:sym typeface="Helvetica Neue"/>
              </a:rPr>
              <a:t>Must pro-actively enroll in the plan each year</a:t>
            </a:r>
            <a:r>
              <a:rPr lang="en-US" sz="17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 your election from the prior year does not automatically rollover</a:t>
            </a:r>
            <a:endParaRPr sz="1700" b="0" i="0" u="none" strike="noStrike" cap="none" dirty="0">
              <a:solidFill>
                <a:srgbClr val="000000"/>
              </a:solidFill>
              <a:latin typeface="Arial"/>
              <a:ea typeface="Arial"/>
              <a:cs typeface="Arial"/>
              <a:sym typeface="Arial"/>
            </a:endParaRPr>
          </a:p>
        </p:txBody>
      </p:sp>
      <p:graphicFrame>
        <p:nvGraphicFramePr>
          <p:cNvPr id="583" name="Google Shape;583;gf7c9646958_0_95"/>
          <p:cNvGraphicFramePr/>
          <p:nvPr>
            <p:extLst>
              <p:ext uri="{D42A27DB-BD31-4B8C-83A1-F6EECF244321}">
                <p14:modId xmlns:p14="http://schemas.microsoft.com/office/powerpoint/2010/main" val="893340855"/>
              </p:ext>
            </p:extLst>
          </p:nvPr>
        </p:nvGraphicFramePr>
        <p:xfrm>
          <a:off x="781982" y="3886200"/>
          <a:ext cx="7763416" cy="1939427"/>
        </p:xfrm>
        <a:graphic>
          <a:graphicData uri="http://schemas.openxmlformats.org/drawingml/2006/table">
            <a:tbl>
              <a:tblPr>
                <a:noFill/>
                <a:tableStyleId>{73CAAD16-73E2-42C1-A7CB-E879031D2368}</a:tableStyleId>
              </a:tblPr>
              <a:tblGrid>
                <a:gridCol w="2259982">
                  <a:extLst>
                    <a:ext uri="{9D8B030D-6E8A-4147-A177-3AD203B41FA5}">
                      <a16:colId xmlns:a16="http://schemas.microsoft.com/office/drawing/2014/main" val="20000"/>
                    </a:ext>
                  </a:extLst>
                </a:gridCol>
                <a:gridCol w="5503434">
                  <a:extLst>
                    <a:ext uri="{9D8B030D-6E8A-4147-A177-3AD203B41FA5}">
                      <a16:colId xmlns:a16="http://schemas.microsoft.com/office/drawing/2014/main" val="20001"/>
                    </a:ext>
                  </a:extLst>
                </a:gridCol>
              </a:tblGrid>
              <a:tr h="465800">
                <a:tc>
                  <a:txBody>
                    <a:bodyPr/>
                    <a:lstStyle/>
                    <a:p>
                      <a:pPr marL="0" marR="0" lvl="0" indent="0" algn="l" rtl="0">
                        <a:lnSpc>
                          <a:spcPct val="100000"/>
                        </a:lnSpc>
                        <a:spcBef>
                          <a:spcPts val="0"/>
                        </a:spcBef>
                        <a:spcAft>
                          <a:spcPts val="0"/>
                        </a:spcAft>
                        <a:buClr>
                          <a:schemeClr val="lt1"/>
                        </a:buClr>
                        <a:buSzPts val="1700"/>
                        <a:buFont typeface="Helvetica Neue"/>
                        <a:buNone/>
                      </a:pPr>
                      <a:r>
                        <a:rPr lang="en-US" sz="1600" b="0" u="none" strike="noStrike" cap="none" dirty="0">
                          <a:solidFill>
                            <a:schemeClr val="lt1"/>
                          </a:solidFill>
                          <a:latin typeface="Arial" panose="020B0604020202020204" pitchFamily="34" charset="0"/>
                          <a:ea typeface="Helvetica Neue"/>
                          <a:cs typeface="Arial" panose="020B0604020202020204" pitchFamily="34" charset="0"/>
                          <a:sym typeface="Helvetica Neue"/>
                        </a:rPr>
                        <a:t>  </a:t>
                      </a:r>
                      <a:endParaRPr sz="1600" b="0" u="none" strike="noStrike" cap="none" dirty="0">
                        <a:solidFill>
                          <a:schemeClr val="lt1"/>
                        </a:solidFill>
                        <a:latin typeface="Arial" panose="020B0604020202020204" pitchFamily="34" charset="0"/>
                        <a:ea typeface="Helvetica Neue"/>
                        <a:cs typeface="Arial" panose="020B0604020202020204" pitchFamily="34" charset="0"/>
                        <a:sym typeface="Helvetica Neue"/>
                      </a:endParaRPr>
                    </a:p>
                  </a:txBody>
                  <a:tcPr marL="90775" marR="90775" marT="90775" marB="90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1800"/>
                        <a:buFont typeface="Helvetica Neue"/>
                        <a:buNone/>
                      </a:pPr>
                      <a:r>
                        <a:rPr lang="en-US" sz="1600" b="1" u="none" strike="noStrike" cap="none" dirty="0">
                          <a:solidFill>
                            <a:schemeClr val="lt1"/>
                          </a:solidFill>
                          <a:latin typeface="Arial" panose="020B0604020202020204" pitchFamily="34" charset="0"/>
                          <a:ea typeface="Helvetica Neue"/>
                          <a:cs typeface="Arial" panose="020B0604020202020204" pitchFamily="34" charset="0"/>
                          <a:sym typeface="Helvetica Neue"/>
                        </a:rPr>
                        <a:t>Dependent Care FSA</a:t>
                      </a:r>
                      <a:endParaRPr sz="1600" b="1" u="none" strike="noStrike" cap="none" dirty="0">
                        <a:solidFill>
                          <a:schemeClr val="lt1"/>
                        </a:solidFill>
                        <a:latin typeface="Arial" panose="020B0604020202020204" pitchFamily="34" charset="0"/>
                        <a:ea typeface="Helvetica Neue"/>
                        <a:cs typeface="Arial" panose="020B0604020202020204" pitchFamily="34" charset="0"/>
                        <a:sym typeface="Helvetica Neue"/>
                      </a:endParaRPr>
                    </a:p>
                  </a:txBody>
                  <a:tcPr marL="90775" marR="90775" marT="90775" marB="90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08C99"/>
                    </a:solidFill>
                  </a:tcPr>
                </a:tc>
                <a:extLst>
                  <a:ext uri="{0D108BD9-81ED-4DB2-BD59-A6C34878D82A}">
                    <a16:rowId xmlns:a16="http://schemas.microsoft.com/office/drawing/2014/main" val="10000"/>
                  </a:ext>
                </a:extLst>
              </a:tr>
              <a:tr h="454575">
                <a:tc>
                  <a:txBody>
                    <a:bodyPr/>
                    <a:lstStyle/>
                    <a:p>
                      <a:pPr marL="0" marR="0" lvl="0" indent="0" algn="l" rtl="0">
                        <a:lnSpc>
                          <a:spcPct val="111111"/>
                        </a:lnSpc>
                        <a:spcBef>
                          <a:spcPts val="0"/>
                        </a:spcBef>
                        <a:spcAft>
                          <a:spcPts val="0"/>
                        </a:spcAft>
                        <a:buClr>
                          <a:srgbClr val="000000"/>
                        </a:buClr>
                        <a:buSzPts val="1300"/>
                        <a:buFont typeface="Arial"/>
                        <a:buNone/>
                      </a:pPr>
                      <a:r>
                        <a:rPr lang="en-US" sz="1600" b="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  </a:t>
                      </a:r>
                      <a:r>
                        <a:rPr lang="en-US" sz="1600" b="1" u="none" strike="noStrike" cap="none" dirty="0">
                          <a:solidFill>
                            <a:srgbClr val="3F3F3F"/>
                          </a:solidFill>
                          <a:latin typeface="Arial" panose="020B0604020202020204" pitchFamily="34" charset="0"/>
                          <a:ea typeface="Helvetica Neue"/>
                          <a:cs typeface="Arial" panose="020B0604020202020204" pitchFamily="34" charset="0"/>
                          <a:sym typeface="Helvetica Neue"/>
                        </a:rPr>
                        <a:t>Purposes</a:t>
                      </a:r>
                      <a:endParaRPr sz="1600" b="1"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txBody>
                  <a:tcPr marL="90775" marR="90775" marT="90775" marB="90775" anchor="ctr">
                    <a:lnL w="12700" cap="flat" cmpd="sng">
                      <a:solidFill>
                        <a:schemeClr val="lt1"/>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117647"/>
                        </a:lnSpc>
                        <a:spcBef>
                          <a:spcPts val="0"/>
                        </a:spcBef>
                        <a:spcAft>
                          <a:spcPts val="0"/>
                        </a:spcAft>
                        <a:buClr>
                          <a:srgbClr val="3F3F3F"/>
                        </a:buClr>
                        <a:buSzPts val="1700"/>
                        <a:buFont typeface="Arial"/>
                        <a:buNone/>
                      </a:pPr>
                      <a:r>
                        <a:rPr lang="en-US" sz="160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To pay for qualified child and elder care expenses</a:t>
                      </a:r>
                      <a:endParaRPr sz="1600" u="none" strike="noStrike" cap="none" dirty="0">
                        <a:latin typeface="Arial" panose="020B0604020202020204" pitchFamily="34" charset="0"/>
                        <a:ea typeface="Helvetica Neue"/>
                        <a:cs typeface="Arial" panose="020B0604020202020204" pitchFamily="34" charset="0"/>
                        <a:sym typeface="Helvetica Neue"/>
                      </a:endParaRPr>
                    </a:p>
                  </a:txBody>
                  <a:tcPr marL="90775" marR="90775" marT="90775" marB="90775" anchor="ctr">
                    <a:lnL w="12700" cap="flat" cmpd="sng">
                      <a:solidFill>
                        <a:srgbClr val="BFBFBF"/>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r h="999875">
                <a:tc>
                  <a:txBody>
                    <a:bodyPr/>
                    <a:lstStyle/>
                    <a:p>
                      <a:pPr marL="0" marR="0" lvl="0" indent="0" algn="l" rtl="0">
                        <a:lnSpc>
                          <a:spcPct val="111111"/>
                        </a:lnSpc>
                        <a:spcBef>
                          <a:spcPts val="0"/>
                        </a:spcBef>
                        <a:spcAft>
                          <a:spcPts val="0"/>
                        </a:spcAft>
                        <a:buClr>
                          <a:srgbClr val="000000"/>
                        </a:buClr>
                        <a:buSzPts val="1300"/>
                        <a:buFont typeface="Arial"/>
                        <a:buNone/>
                      </a:pPr>
                      <a:r>
                        <a:rPr lang="en-US" sz="1600" b="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  </a:t>
                      </a:r>
                      <a:r>
                        <a:rPr lang="en-US" sz="1600" b="1" u="none" strike="noStrike" cap="none" dirty="0">
                          <a:solidFill>
                            <a:srgbClr val="3F3F3F"/>
                          </a:solidFill>
                          <a:latin typeface="Arial" panose="020B0604020202020204" pitchFamily="34" charset="0"/>
                          <a:ea typeface="Helvetica Neue"/>
                          <a:cs typeface="Arial" panose="020B0604020202020204" pitchFamily="34" charset="0"/>
                          <a:sym typeface="Helvetica Neue"/>
                        </a:rPr>
                        <a:t>Maximum Election</a:t>
                      </a:r>
                      <a:r>
                        <a:rPr lang="en-US" sz="1600" b="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a:t>
                      </a:r>
                      <a:endParaRPr sz="1600" b="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txBody>
                  <a:tcPr marL="90775" marR="90775" marT="90775" marB="90775" anchor="ctr">
                    <a:lnL w="12700" cap="flat" cmpd="sng">
                      <a:solidFill>
                        <a:schemeClr val="lt1"/>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chemeClr val="lt1"/>
                      </a:solidFill>
                      <a:prstDash val="solid"/>
                      <a:round/>
                      <a:headEnd type="none" w="sm" len="sm"/>
                      <a:tailEnd type="none" w="sm" len="sm"/>
                    </a:lnB>
                    <a:solidFill>
                      <a:srgbClr val="F2F2F2"/>
                    </a:solidFill>
                  </a:tcPr>
                </a:tc>
                <a:tc>
                  <a:txBody>
                    <a:bodyPr/>
                    <a:lstStyle/>
                    <a:p>
                      <a:pPr marL="0" marR="0" lvl="0" indent="0" algn="ctr" rtl="0">
                        <a:lnSpc>
                          <a:spcPct val="117647"/>
                        </a:lnSpc>
                        <a:spcBef>
                          <a:spcPts val="0"/>
                        </a:spcBef>
                        <a:spcAft>
                          <a:spcPts val="0"/>
                        </a:spcAft>
                        <a:buClr>
                          <a:srgbClr val="3F3F3F"/>
                        </a:buClr>
                        <a:buSzPts val="1700"/>
                        <a:buFont typeface="Arial"/>
                        <a:buNone/>
                      </a:pPr>
                      <a:r>
                        <a:rPr lang="en-US" sz="160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$2,500 if you file taxes as married and filing separately</a:t>
                      </a:r>
                      <a:endParaRPr sz="1600" u="none" strike="noStrike" cap="none" dirty="0">
                        <a:latin typeface="Arial" panose="020B0604020202020204" pitchFamily="34" charset="0"/>
                        <a:ea typeface="Helvetica Neue"/>
                        <a:cs typeface="Arial" panose="020B0604020202020204" pitchFamily="34" charset="0"/>
                        <a:sym typeface="Helvetica Neue"/>
                      </a:endParaRPr>
                    </a:p>
                    <a:p>
                      <a:pPr marL="0" marR="0" lvl="0" indent="0" algn="ctr" rtl="0">
                        <a:lnSpc>
                          <a:spcPct val="117647"/>
                        </a:lnSpc>
                        <a:spcBef>
                          <a:spcPts val="0"/>
                        </a:spcBef>
                        <a:spcAft>
                          <a:spcPts val="0"/>
                        </a:spcAft>
                        <a:buClr>
                          <a:schemeClr val="dk1"/>
                        </a:buClr>
                        <a:buSzPts val="1700"/>
                        <a:buFont typeface="Arial"/>
                        <a:buNone/>
                      </a:pPr>
                      <a:endParaRPr sz="160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p>
                      <a:pPr marL="0" marR="0" lvl="0" indent="0" algn="ctr" rtl="0">
                        <a:lnSpc>
                          <a:spcPct val="117647"/>
                        </a:lnSpc>
                        <a:spcBef>
                          <a:spcPts val="0"/>
                        </a:spcBef>
                        <a:spcAft>
                          <a:spcPts val="0"/>
                        </a:spcAft>
                        <a:buClr>
                          <a:srgbClr val="3F3F3F"/>
                        </a:buClr>
                        <a:buSzPts val="1700"/>
                        <a:buFont typeface="Arial"/>
                        <a:buNone/>
                      </a:pPr>
                      <a:r>
                        <a:rPr lang="en-US" sz="160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$5,000 if you file as married and filing on a joint tax return</a:t>
                      </a:r>
                      <a:endParaRPr sz="1600" u="none" strike="noStrike" cap="none" dirty="0">
                        <a:latin typeface="Arial" panose="020B0604020202020204" pitchFamily="34" charset="0"/>
                        <a:ea typeface="Helvetica Neue"/>
                        <a:cs typeface="Arial" panose="020B0604020202020204" pitchFamily="34" charset="0"/>
                        <a:sym typeface="Helvetica Neue"/>
                      </a:endParaRPr>
                    </a:p>
                  </a:txBody>
                  <a:tcPr marL="90775" marR="90775" marT="90775" marB="90775" anchor="ctr">
                    <a:lnL w="12700" cap="flat" cmpd="sng">
                      <a:solidFill>
                        <a:srgbClr val="BFBFBF"/>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val="10002"/>
                  </a:ext>
                </a:extLst>
              </a:tr>
            </a:tbl>
          </a:graphicData>
        </a:graphic>
      </p:graphicFrame>
      <p:sp>
        <p:nvSpPr>
          <p:cNvPr id="584" name="Google Shape;584;gf7c9646958_0_95"/>
          <p:cNvSpPr txBox="1"/>
          <p:nvPr/>
        </p:nvSpPr>
        <p:spPr>
          <a:xfrm>
            <a:off x="759348" y="6187266"/>
            <a:ext cx="9445800" cy="777737"/>
          </a:xfrm>
          <a:prstGeom prst="rect">
            <a:avLst/>
          </a:prstGeom>
          <a:noFill/>
          <a:ln>
            <a:noFill/>
          </a:ln>
        </p:spPr>
        <p:txBody>
          <a:bodyPr spcFirstLastPara="1" wrap="square" lIns="91425" tIns="45700" rIns="91425" bIns="45700" anchor="t" anchorCtr="0">
            <a:spAutoFit/>
          </a:bodyPr>
          <a:lstStyle/>
          <a:p>
            <a:pPr marL="0" marR="0" lvl="0" indent="0" algn="l" rtl="0">
              <a:lnSpc>
                <a:spcPct val="131250"/>
              </a:lnSpc>
              <a:spcBef>
                <a:spcPts val="0"/>
              </a:spcBef>
              <a:spcAft>
                <a:spcPts val="0"/>
              </a:spcAft>
              <a:buClr>
                <a:srgbClr val="000000"/>
              </a:buClr>
              <a:buSzPts val="1400"/>
              <a:buFont typeface="Arial"/>
              <a:buNone/>
            </a:pPr>
            <a:r>
              <a:rPr lang="en-US" sz="1500" b="0" i="1" u="none" strike="noStrike" cap="none" dirty="0">
                <a:solidFill>
                  <a:schemeClr val="dk1"/>
                </a:solidFill>
                <a:latin typeface="Arial" panose="020B0604020202020204" pitchFamily="34" charset="0"/>
                <a:ea typeface="Helvetica Neue"/>
                <a:cs typeface="Arial" panose="020B0604020202020204" pitchFamily="34" charset="0"/>
                <a:sym typeface="Helvetica Neue"/>
              </a:rPr>
              <a:t>* </a:t>
            </a:r>
            <a:r>
              <a:rPr lang="en-US" sz="1700" b="0" i="1" u="none" strike="noStrike" cap="none" dirty="0">
                <a:solidFill>
                  <a:srgbClr val="3F3F3F"/>
                </a:solidFill>
                <a:latin typeface="Arial" panose="020B0604020202020204" pitchFamily="34" charset="0"/>
                <a:ea typeface="Helvetica Neue"/>
                <a:cs typeface="Arial" panose="020B0604020202020204" pitchFamily="34" charset="0"/>
                <a:sym typeface="Helvetica Neue"/>
              </a:rPr>
              <a:t>Limit is required by the IRS. In addition, if you make more than $130,000/year, you may be subject to a lower annual limit on the Dependent Care FSA election according to IRS rules</a:t>
            </a:r>
            <a:r>
              <a:rPr lang="en-US" sz="1500" b="0" i="1" u="none" strike="noStrike" cap="none" dirty="0">
                <a:solidFill>
                  <a:srgbClr val="3F3F3F"/>
                </a:solidFill>
                <a:latin typeface="Arial" panose="020B0604020202020204" pitchFamily="34" charset="0"/>
                <a:ea typeface="Helvetica Neue"/>
                <a:cs typeface="Arial" panose="020B0604020202020204" pitchFamily="34" charset="0"/>
                <a:sym typeface="Helvetica Neue"/>
              </a:rPr>
              <a:t>. </a:t>
            </a:r>
            <a:endParaRPr sz="1500" b="0" i="0" u="none" strike="noStrike" cap="none" dirty="0">
              <a:solidFill>
                <a:srgbClr val="3F3F3F"/>
              </a:solidFill>
              <a:latin typeface="Arial"/>
              <a:ea typeface="Arial"/>
              <a:cs typeface="Arial"/>
              <a:sym typeface="Arial"/>
            </a:endParaRPr>
          </a:p>
        </p:txBody>
      </p:sp>
      <p:sp>
        <p:nvSpPr>
          <p:cNvPr id="586" name="Google Shape;586;gf7c9646958_0_95"/>
          <p:cNvSpPr txBox="1">
            <a:spLocks noGrp="1"/>
          </p:cNvSpPr>
          <p:nvPr>
            <p:ph type="title"/>
          </p:nvPr>
        </p:nvSpPr>
        <p:spPr>
          <a:xfrm>
            <a:off x="536554" y="716493"/>
            <a:ext cx="10072800" cy="107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4000"/>
              <a:buFont typeface="Helvetica Neue"/>
              <a:buNone/>
            </a:pPr>
            <a:r>
              <a:rPr lang="en-US" sz="3500" b="1" dirty="0">
                <a:solidFill>
                  <a:srgbClr val="3F3F3F"/>
                </a:solidFill>
                <a:latin typeface="Arial" panose="020B0604020202020204" pitchFamily="34" charset="0"/>
                <a:ea typeface="Helvetica Neue"/>
                <a:cs typeface="Arial" panose="020B0604020202020204" pitchFamily="34" charset="0"/>
                <a:sym typeface="Helvetica Neue"/>
              </a:rPr>
              <a:t>Dependent Care Flexible Spending Account</a:t>
            </a:r>
            <a:endParaRPr sz="3500" dirty="0"/>
          </a:p>
        </p:txBody>
      </p:sp>
      <p:pic>
        <p:nvPicPr>
          <p:cNvPr id="2" name="Picture 1" descr="Family with baby">
            <a:extLst>
              <a:ext uri="{FF2B5EF4-FFF2-40B4-BE49-F238E27FC236}">
                <a16:creationId xmlns:a16="http://schemas.microsoft.com/office/drawing/2014/main" id="{4C798618-AA72-E45A-9FAD-ADC478C848E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76777" y="1725619"/>
            <a:ext cx="4349286" cy="3456708"/>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19"/>
          <p:cNvSpPr/>
          <p:nvPr/>
        </p:nvSpPr>
        <p:spPr>
          <a:xfrm>
            <a:off x="-1" y="7326642"/>
            <a:ext cx="13715999" cy="457200"/>
          </a:xfrm>
          <a:prstGeom prst="rect">
            <a:avLst/>
          </a:prstGeom>
          <a:solidFill>
            <a:srgbClr val="008189">
              <a:alpha val="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sp>
        <p:nvSpPr>
          <p:cNvPr id="518" name="Google Shape;518;p19"/>
          <p:cNvSpPr/>
          <p:nvPr/>
        </p:nvSpPr>
        <p:spPr>
          <a:xfrm>
            <a:off x="-2" y="-32356"/>
            <a:ext cx="13716000" cy="662940"/>
          </a:xfrm>
          <a:prstGeom prst="rect">
            <a:avLst/>
          </a:prstGeom>
          <a:gradFill>
            <a:gsLst>
              <a:gs pos="0">
                <a:srgbClr val="F5F7FC"/>
              </a:gs>
              <a:gs pos="100000">
                <a:srgbClr val="008189"/>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pic>
        <p:nvPicPr>
          <p:cNvPr id="519" name="Google Shape;519;p1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5160" y="179070"/>
            <a:ext cx="1206500" cy="295107"/>
          </a:xfrm>
          <a:prstGeom prst="rect">
            <a:avLst/>
          </a:prstGeom>
          <a:noFill/>
          <a:ln>
            <a:noFill/>
          </a:ln>
        </p:spPr>
      </p:pic>
      <p:sp>
        <p:nvSpPr>
          <p:cNvPr id="520" name="Google Shape;520;p19"/>
          <p:cNvSpPr txBox="1"/>
          <p:nvPr/>
        </p:nvSpPr>
        <p:spPr>
          <a:xfrm>
            <a:off x="12136437" y="8458333"/>
            <a:ext cx="1917851"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Open Enrollment 2023</a:t>
            </a:r>
            <a:endParaRPr sz="1200" b="1"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p:txBody>
      </p:sp>
      <p:sp>
        <p:nvSpPr>
          <p:cNvPr id="521" name="Google Shape;521;p19"/>
          <p:cNvSpPr txBox="1">
            <a:spLocks noGrp="1"/>
          </p:cNvSpPr>
          <p:nvPr>
            <p:ph type="title"/>
          </p:nvPr>
        </p:nvSpPr>
        <p:spPr>
          <a:xfrm>
            <a:off x="645159" y="881724"/>
            <a:ext cx="11491277" cy="105463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4000"/>
              <a:buFont typeface="Helvetica Neue"/>
              <a:buNone/>
            </a:pPr>
            <a:r>
              <a:rPr lang="en-US" sz="3500" b="1" dirty="0">
                <a:solidFill>
                  <a:srgbClr val="3F3F3F"/>
                </a:solidFill>
                <a:latin typeface="Arial" panose="020B0604020202020204" pitchFamily="34" charset="0"/>
                <a:ea typeface="Helvetica Neue"/>
                <a:cs typeface="Arial" panose="020B0604020202020204" pitchFamily="34" charset="0"/>
                <a:sym typeface="Helvetica Neue"/>
              </a:rPr>
              <a:t>Natus Provided Income Protection Plans</a:t>
            </a:r>
            <a:endParaRPr sz="3500" dirty="0"/>
          </a:p>
        </p:txBody>
      </p:sp>
      <p:sp>
        <p:nvSpPr>
          <p:cNvPr id="522" name="Google Shape;522;p19"/>
          <p:cNvSpPr txBox="1">
            <a:spLocks noGrp="1"/>
          </p:cNvSpPr>
          <p:nvPr>
            <p:ph type="sldNum" idx="12"/>
          </p:nvPr>
        </p:nvSpPr>
        <p:spPr>
          <a:xfrm>
            <a:off x="13095363" y="7370034"/>
            <a:ext cx="461295" cy="413808"/>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rgbClr val="3F3F3F"/>
                </a:solidFill>
                <a:latin typeface="Arial" panose="020B0604020202020204" pitchFamily="34" charset="0"/>
                <a:ea typeface="Helvetica Neue"/>
                <a:cs typeface="Arial" panose="020B0604020202020204" pitchFamily="34" charset="0"/>
                <a:sym typeface="Helvetica Neue"/>
              </a:rPr>
              <a:t>32</a:t>
            </a:fld>
            <a:endParaRPr sz="1200" dirty="0">
              <a:solidFill>
                <a:srgbClr val="3F3F3F"/>
              </a:solidFill>
              <a:latin typeface="Arial" panose="020B0604020202020204" pitchFamily="34" charset="0"/>
              <a:ea typeface="Helvetica Neue"/>
              <a:cs typeface="Arial" panose="020B0604020202020204" pitchFamily="34" charset="0"/>
              <a:sym typeface="Helvetica Neue"/>
            </a:endParaRPr>
          </a:p>
        </p:txBody>
      </p:sp>
      <p:sp>
        <p:nvSpPr>
          <p:cNvPr id="523" name="Google Shape;523;p19"/>
          <p:cNvSpPr/>
          <p:nvPr/>
        </p:nvSpPr>
        <p:spPr>
          <a:xfrm>
            <a:off x="3734026" y="3464504"/>
            <a:ext cx="3549325" cy="4078594"/>
          </a:xfrm>
          <a:prstGeom prst="roundRect">
            <a:avLst>
              <a:gd name="adj" fmla="val 3682"/>
            </a:avLst>
          </a:prstGeom>
          <a:noFill/>
          <a:ln>
            <a:noFill/>
          </a:ln>
        </p:spPr>
        <p:txBody>
          <a:bodyPr spcFirstLastPara="1" wrap="square" lIns="91425" tIns="45700" rIns="91425" bIns="45700" anchor="t" anchorCtr="0">
            <a:spAutoFit/>
          </a:bodyPr>
          <a:lstStyle/>
          <a:p>
            <a:pPr marL="239713" marR="0" lvl="0" indent="-125413" algn="l" rtl="0">
              <a:lnSpc>
                <a:spcPct val="131250"/>
              </a:lnSpc>
              <a:spcBef>
                <a:spcPts val="300"/>
              </a:spcBef>
              <a:spcAft>
                <a:spcPts val="0"/>
              </a:spcAft>
              <a:buClr>
                <a:srgbClr val="3F3F3F"/>
              </a:buClr>
              <a:buSzPts val="1600"/>
              <a:buFont typeface="Arial"/>
              <a:buNone/>
            </a:pPr>
            <a:endParaRPr sz="1600" b="1" i="0" u="none" strike="noStrike" cap="none" dirty="0">
              <a:solidFill>
                <a:srgbClr val="309DA2"/>
              </a:solidFill>
              <a:latin typeface="Arial"/>
              <a:ea typeface="Arial"/>
              <a:cs typeface="Arial"/>
              <a:sym typeface="Arial"/>
            </a:endParaRPr>
          </a:p>
        </p:txBody>
      </p:sp>
      <p:graphicFrame>
        <p:nvGraphicFramePr>
          <p:cNvPr id="9" name="Google Shape;583;gf7c9646958_0_95">
            <a:extLst>
              <a:ext uri="{FF2B5EF4-FFF2-40B4-BE49-F238E27FC236}">
                <a16:creationId xmlns:a16="http://schemas.microsoft.com/office/drawing/2014/main" id="{C2B24CC3-843C-FB8D-8B2B-72157CDAEE9F}"/>
              </a:ext>
            </a:extLst>
          </p:cNvPr>
          <p:cNvGraphicFramePr/>
          <p:nvPr>
            <p:extLst>
              <p:ext uri="{D42A27DB-BD31-4B8C-83A1-F6EECF244321}">
                <p14:modId xmlns:p14="http://schemas.microsoft.com/office/powerpoint/2010/main" val="3265887615"/>
              </p:ext>
            </p:extLst>
          </p:nvPr>
        </p:nvGraphicFramePr>
        <p:xfrm>
          <a:off x="645160" y="1926334"/>
          <a:ext cx="9509152" cy="3855803"/>
        </p:xfrm>
        <a:graphic>
          <a:graphicData uri="http://schemas.openxmlformats.org/drawingml/2006/table">
            <a:tbl>
              <a:tblPr>
                <a:noFill/>
                <a:tableStyleId>{73CAAD16-73E2-42C1-A7CB-E879031D2368}</a:tableStyleId>
              </a:tblPr>
              <a:tblGrid>
                <a:gridCol w="2414911">
                  <a:extLst>
                    <a:ext uri="{9D8B030D-6E8A-4147-A177-3AD203B41FA5}">
                      <a16:colId xmlns:a16="http://schemas.microsoft.com/office/drawing/2014/main" val="20000"/>
                    </a:ext>
                  </a:extLst>
                </a:gridCol>
                <a:gridCol w="7094241">
                  <a:extLst>
                    <a:ext uri="{9D8B030D-6E8A-4147-A177-3AD203B41FA5}">
                      <a16:colId xmlns:a16="http://schemas.microsoft.com/office/drawing/2014/main" val="20001"/>
                    </a:ext>
                  </a:extLst>
                </a:gridCol>
              </a:tblGrid>
              <a:tr h="424881">
                <a:tc>
                  <a:txBody>
                    <a:bodyPr/>
                    <a:lstStyle/>
                    <a:p>
                      <a:pPr marL="0" marR="0" lvl="0" indent="0" algn="l" rtl="0">
                        <a:lnSpc>
                          <a:spcPct val="100000"/>
                        </a:lnSpc>
                        <a:spcBef>
                          <a:spcPts val="0"/>
                        </a:spcBef>
                        <a:spcAft>
                          <a:spcPts val="0"/>
                        </a:spcAft>
                        <a:buClr>
                          <a:schemeClr val="lt1"/>
                        </a:buClr>
                        <a:buSzPts val="1700"/>
                        <a:buFont typeface="Helvetica Neue"/>
                        <a:buNone/>
                      </a:pPr>
                      <a:r>
                        <a:rPr lang="en-US" sz="1600" b="0" u="none" strike="noStrike" cap="none" dirty="0">
                          <a:solidFill>
                            <a:schemeClr val="lt1"/>
                          </a:solidFill>
                          <a:latin typeface="Arial" panose="020B0604020202020204" pitchFamily="34" charset="0"/>
                          <a:ea typeface="Helvetica Neue"/>
                          <a:cs typeface="Arial" panose="020B0604020202020204" pitchFamily="34" charset="0"/>
                          <a:sym typeface="Helvetica Neue"/>
                        </a:rPr>
                        <a:t>  </a:t>
                      </a:r>
                      <a:endParaRPr sz="1600" b="0" u="none" strike="noStrike" cap="none" dirty="0">
                        <a:solidFill>
                          <a:schemeClr val="lt1"/>
                        </a:solidFill>
                        <a:latin typeface="Arial" panose="020B0604020202020204" pitchFamily="34" charset="0"/>
                        <a:ea typeface="Helvetica Neue"/>
                        <a:cs typeface="Arial" panose="020B0604020202020204" pitchFamily="34" charset="0"/>
                        <a:sym typeface="Helvetica Neue"/>
                      </a:endParaRPr>
                    </a:p>
                  </a:txBody>
                  <a:tcPr marL="90775" marR="90775" marT="90775" marB="90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1800"/>
                        <a:buFont typeface="Helvetica Neue"/>
                        <a:buNone/>
                      </a:pPr>
                      <a:r>
                        <a:rPr lang="en-US" sz="1600" b="1" u="none" strike="noStrike" cap="none" dirty="0">
                          <a:solidFill>
                            <a:schemeClr val="lt1"/>
                          </a:solidFill>
                          <a:latin typeface="Arial" panose="020B0604020202020204" pitchFamily="34" charset="0"/>
                          <a:ea typeface="Helvetica Neue"/>
                          <a:cs typeface="Arial" panose="020B0604020202020204" pitchFamily="34" charset="0"/>
                          <a:sym typeface="Helvetica Neue"/>
                        </a:rPr>
                        <a:t>Benefits</a:t>
                      </a:r>
                      <a:endParaRPr sz="1600" b="1" u="none" strike="noStrike" cap="none" dirty="0">
                        <a:solidFill>
                          <a:schemeClr val="lt1"/>
                        </a:solidFill>
                        <a:latin typeface="Arial" panose="020B0604020202020204" pitchFamily="34" charset="0"/>
                        <a:ea typeface="Helvetica Neue"/>
                        <a:cs typeface="Arial" panose="020B0604020202020204" pitchFamily="34" charset="0"/>
                        <a:sym typeface="Helvetica Neue"/>
                      </a:endParaRPr>
                    </a:p>
                  </a:txBody>
                  <a:tcPr marL="90775" marR="90775" marT="90775" marB="90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lt1"/>
                      </a:solidFill>
                      <a:prstDash val="solid"/>
                      <a:round/>
                      <a:headEnd type="none" w="sm" len="sm"/>
                      <a:tailEnd type="none" w="sm" len="sm"/>
                    </a:lnB>
                    <a:solidFill>
                      <a:srgbClr val="008C99"/>
                    </a:solidFill>
                  </a:tcPr>
                </a:tc>
                <a:extLst>
                  <a:ext uri="{0D108BD9-81ED-4DB2-BD59-A6C34878D82A}">
                    <a16:rowId xmlns:a16="http://schemas.microsoft.com/office/drawing/2014/main" val="10000"/>
                  </a:ext>
                </a:extLst>
              </a:tr>
              <a:tr h="0">
                <a:tc>
                  <a:txBody>
                    <a:bodyPr/>
                    <a:lstStyle/>
                    <a:p>
                      <a:pPr marL="0" marR="0" lvl="0" indent="0" algn="l" rtl="0">
                        <a:lnSpc>
                          <a:spcPct val="111111"/>
                        </a:lnSpc>
                        <a:spcBef>
                          <a:spcPts val="0"/>
                        </a:spcBef>
                        <a:spcAft>
                          <a:spcPts val="0"/>
                        </a:spcAft>
                        <a:buClr>
                          <a:srgbClr val="000000"/>
                        </a:buClr>
                        <a:buSzPts val="1300"/>
                        <a:buFont typeface="Arial"/>
                        <a:buNone/>
                      </a:pPr>
                      <a:r>
                        <a:rPr lang="en-US" sz="1600" b="1" u="none" strike="noStrike" cap="none" dirty="0">
                          <a:solidFill>
                            <a:srgbClr val="3F3F3F"/>
                          </a:solidFill>
                          <a:latin typeface="Arial" panose="020B0604020202020204" pitchFamily="34" charset="0"/>
                          <a:ea typeface="Helvetica Neue"/>
                          <a:cs typeface="Arial" panose="020B0604020202020204" pitchFamily="34" charset="0"/>
                          <a:sym typeface="Helvetica Neue"/>
                        </a:rPr>
                        <a:t>Life Insurance</a:t>
                      </a:r>
                      <a:endParaRPr sz="1600" b="1"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txBody>
                  <a:tcPr marL="90775" marR="90775" marT="90775" marB="90775" anchor="ctr">
                    <a:lnL w="12700" cap="flat" cmpd="sng">
                      <a:solidFill>
                        <a:schemeClr val="lt1"/>
                      </a:solidFill>
                      <a:prstDash val="solid"/>
                      <a:round/>
                      <a:headEnd type="none" w="sm" len="sm"/>
                      <a:tailEnd type="none" w="sm" len="sm"/>
                    </a:lnL>
                    <a:lnR w="12700" cap="flat" cmpd="sng" algn="ctr">
                      <a:solidFill>
                        <a:srgbClr val="BFBFBF"/>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algn="ctr">
                        <a:spcBef>
                          <a:spcPts val="30"/>
                        </a:spcBef>
                        <a:spcAft>
                          <a:spcPts val="0"/>
                        </a:spcAft>
                      </a:pPr>
                      <a:r>
                        <a:rPr lang="en-US" sz="1600" dirty="0">
                          <a:effectLst/>
                          <a:latin typeface="+mn-lt"/>
                          <a:ea typeface="Calibri" panose="020F0502020204030204" pitchFamily="34" charset="0"/>
                          <a:cs typeface="Calibri" panose="020F0502020204030204" pitchFamily="34" charset="0"/>
                        </a:rPr>
                        <a:t> </a:t>
                      </a:r>
                      <a:r>
                        <a:rPr lang="en-US" sz="1600" dirty="0">
                          <a:solidFill>
                            <a:srgbClr val="414042"/>
                          </a:solidFill>
                          <a:effectLst/>
                          <a:latin typeface="+mn-lt"/>
                          <a:ea typeface="Calibri" panose="020F0502020204030204" pitchFamily="34" charset="0"/>
                          <a:cs typeface="Times New Roman" panose="02020603050405020304" pitchFamily="18" charset="0"/>
                        </a:rPr>
                        <a:t>Two</a:t>
                      </a:r>
                      <a:r>
                        <a:rPr lang="en-US" sz="1600" spc="-35" dirty="0">
                          <a:solidFill>
                            <a:srgbClr val="414042"/>
                          </a:solidFill>
                          <a:effectLst/>
                          <a:latin typeface="+mn-lt"/>
                          <a:ea typeface="Calibri" panose="020F0502020204030204" pitchFamily="34" charset="0"/>
                          <a:cs typeface="Times New Roman" panose="02020603050405020304" pitchFamily="18" charset="0"/>
                        </a:rPr>
                        <a:t> </a:t>
                      </a:r>
                      <a:r>
                        <a:rPr lang="en-US" sz="1600" dirty="0">
                          <a:solidFill>
                            <a:srgbClr val="414042"/>
                          </a:solidFill>
                          <a:effectLst/>
                          <a:latin typeface="+mn-lt"/>
                          <a:ea typeface="Calibri" panose="020F0502020204030204" pitchFamily="34" charset="0"/>
                          <a:cs typeface="Times New Roman" panose="02020603050405020304" pitchFamily="18" charset="0"/>
                        </a:rPr>
                        <a:t>times</a:t>
                      </a:r>
                      <a:r>
                        <a:rPr lang="en-US" sz="1600" spc="-30" dirty="0">
                          <a:solidFill>
                            <a:srgbClr val="414042"/>
                          </a:solidFill>
                          <a:effectLst/>
                          <a:latin typeface="+mn-lt"/>
                          <a:ea typeface="Calibri" panose="020F0502020204030204" pitchFamily="34" charset="0"/>
                          <a:cs typeface="Times New Roman" panose="02020603050405020304" pitchFamily="18" charset="0"/>
                        </a:rPr>
                        <a:t> </a:t>
                      </a:r>
                      <a:r>
                        <a:rPr lang="en-US" sz="1600" dirty="0">
                          <a:solidFill>
                            <a:srgbClr val="414042"/>
                          </a:solidFill>
                          <a:effectLst/>
                          <a:latin typeface="+mn-lt"/>
                          <a:ea typeface="Calibri" panose="020F0502020204030204" pitchFamily="34" charset="0"/>
                          <a:cs typeface="Times New Roman" panose="02020603050405020304" pitchFamily="18" charset="0"/>
                        </a:rPr>
                        <a:t>your</a:t>
                      </a:r>
                      <a:r>
                        <a:rPr lang="en-US" sz="1600" spc="-30" dirty="0">
                          <a:solidFill>
                            <a:srgbClr val="414042"/>
                          </a:solidFill>
                          <a:effectLst/>
                          <a:latin typeface="+mn-lt"/>
                          <a:ea typeface="Calibri" panose="020F0502020204030204" pitchFamily="34" charset="0"/>
                          <a:cs typeface="Times New Roman" panose="02020603050405020304" pitchFamily="18" charset="0"/>
                        </a:rPr>
                        <a:t> </a:t>
                      </a:r>
                      <a:r>
                        <a:rPr lang="en-US" sz="1600" dirty="0">
                          <a:solidFill>
                            <a:srgbClr val="414042"/>
                          </a:solidFill>
                          <a:effectLst/>
                          <a:latin typeface="+mn-lt"/>
                          <a:ea typeface="Calibri" panose="020F0502020204030204" pitchFamily="34" charset="0"/>
                          <a:cs typeface="Times New Roman" panose="02020603050405020304" pitchFamily="18" charset="0"/>
                        </a:rPr>
                        <a:t>annual</a:t>
                      </a:r>
                      <a:r>
                        <a:rPr lang="en-US" sz="1600" spc="-30" dirty="0">
                          <a:solidFill>
                            <a:srgbClr val="414042"/>
                          </a:solidFill>
                          <a:effectLst/>
                          <a:latin typeface="+mn-lt"/>
                          <a:ea typeface="Calibri" panose="020F0502020204030204" pitchFamily="34" charset="0"/>
                          <a:cs typeface="Times New Roman" panose="02020603050405020304" pitchFamily="18" charset="0"/>
                        </a:rPr>
                        <a:t> </a:t>
                      </a:r>
                      <a:r>
                        <a:rPr lang="en-US" sz="1600" dirty="0">
                          <a:solidFill>
                            <a:srgbClr val="414042"/>
                          </a:solidFill>
                          <a:effectLst/>
                          <a:latin typeface="+mn-lt"/>
                          <a:ea typeface="Calibri" panose="020F0502020204030204" pitchFamily="34" charset="0"/>
                          <a:cs typeface="Times New Roman" panose="02020603050405020304" pitchFamily="18" charset="0"/>
                        </a:rPr>
                        <a:t>salary</a:t>
                      </a:r>
                      <a:r>
                        <a:rPr lang="en-US" sz="1600" spc="-25" dirty="0">
                          <a:solidFill>
                            <a:srgbClr val="414042"/>
                          </a:solidFill>
                          <a:effectLst/>
                          <a:latin typeface="+mn-lt"/>
                          <a:ea typeface="Calibri" panose="020F0502020204030204" pitchFamily="34" charset="0"/>
                          <a:cs typeface="Times New Roman" panose="02020603050405020304" pitchFamily="18" charset="0"/>
                        </a:rPr>
                        <a:t> </a:t>
                      </a:r>
                      <a:r>
                        <a:rPr lang="en-US" sz="1600" dirty="0">
                          <a:solidFill>
                            <a:srgbClr val="414042"/>
                          </a:solidFill>
                          <a:effectLst/>
                          <a:latin typeface="+mn-lt"/>
                          <a:ea typeface="Calibri" panose="020F0502020204030204" pitchFamily="34" charset="0"/>
                          <a:cs typeface="Times New Roman" panose="02020603050405020304" pitchFamily="18" charset="0"/>
                        </a:rPr>
                        <a:t>to</a:t>
                      </a:r>
                      <a:r>
                        <a:rPr lang="en-US" sz="1600" spc="-30" dirty="0">
                          <a:solidFill>
                            <a:srgbClr val="414042"/>
                          </a:solidFill>
                          <a:effectLst/>
                          <a:latin typeface="+mn-lt"/>
                          <a:ea typeface="Calibri" panose="020F0502020204030204" pitchFamily="34" charset="0"/>
                          <a:cs typeface="Times New Roman" panose="02020603050405020304" pitchFamily="18" charset="0"/>
                        </a:rPr>
                        <a:t> </a:t>
                      </a:r>
                      <a:r>
                        <a:rPr lang="en-US" sz="1600" spc="-10" dirty="0">
                          <a:solidFill>
                            <a:srgbClr val="414042"/>
                          </a:solidFill>
                          <a:effectLst/>
                          <a:latin typeface="+mn-lt"/>
                          <a:ea typeface="Calibri" panose="020F0502020204030204" pitchFamily="34" charset="0"/>
                          <a:cs typeface="Times New Roman" panose="02020603050405020304" pitchFamily="18" charset="0"/>
                        </a:rPr>
                        <a:t>$500,000</a:t>
                      </a:r>
                      <a:endParaRPr lang="en-US" sz="16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solidFill>
                        <a:srgbClr val="BFBFBF"/>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r h="999875">
                <a:tc>
                  <a:txBody>
                    <a:bodyPr/>
                    <a:lstStyle/>
                    <a:p>
                      <a:pPr marL="0" marR="0" lvl="0" indent="0" algn="l" rtl="0">
                        <a:lnSpc>
                          <a:spcPct val="111111"/>
                        </a:lnSpc>
                        <a:spcBef>
                          <a:spcPts val="0"/>
                        </a:spcBef>
                        <a:spcAft>
                          <a:spcPts val="0"/>
                        </a:spcAft>
                        <a:buClr>
                          <a:srgbClr val="000000"/>
                        </a:buClr>
                        <a:buSzPts val="1300"/>
                        <a:buFont typeface="Arial"/>
                        <a:buNone/>
                      </a:pPr>
                      <a:r>
                        <a:rPr lang="en-US" sz="1600" b="1" u="none" strike="noStrike" cap="none" dirty="0">
                          <a:solidFill>
                            <a:srgbClr val="3F3F3F"/>
                          </a:solidFill>
                          <a:latin typeface="Arial" panose="020B0604020202020204" pitchFamily="34" charset="0"/>
                          <a:ea typeface="Helvetica Neue"/>
                          <a:cs typeface="Arial" panose="020B0604020202020204" pitchFamily="34" charset="0"/>
                          <a:sym typeface="Helvetica Neue"/>
                        </a:rPr>
                        <a:t>Accidental Death &amp; Dismemberment Benefit</a:t>
                      </a:r>
                      <a:endParaRPr sz="1600" b="1"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txBody>
                  <a:tcPr marL="90775" marR="90775" marT="90775" marB="90775" anchor="ctr">
                    <a:lnL w="12700" cap="flat" cmpd="sng">
                      <a:solidFill>
                        <a:schemeClr val="lt1"/>
                      </a:solidFill>
                      <a:prstDash val="solid"/>
                      <a:round/>
                      <a:headEnd type="none" w="sm" len="sm"/>
                      <a:tailEnd type="none" w="sm" len="sm"/>
                    </a:lnL>
                    <a:lnR w="12700" cap="flat" cmpd="sng" algn="ctr">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lgn="ctr">
                      <a:solidFill>
                        <a:srgbClr val="BFBFBF"/>
                      </a:solidFill>
                      <a:prstDash val="solid"/>
                      <a:round/>
                      <a:headEnd type="none" w="sm" len="sm"/>
                      <a:tailEnd type="none" w="sm" len="sm"/>
                    </a:lnB>
                    <a:solidFill>
                      <a:srgbClr val="F2F2F2"/>
                    </a:solidFill>
                  </a:tcPr>
                </a:tc>
                <a:tc>
                  <a:txBody>
                    <a:bodyPr/>
                    <a:lstStyle/>
                    <a:p>
                      <a:pPr marL="1039495" marR="1027430" algn="ctr">
                        <a:spcBef>
                          <a:spcPts val="295"/>
                        </a:spcBef>
                        <a:spcAft>
                          <a:spcPts val="0"/>
                        </a:spcAft>
                      </a:pPr>
                      <a:r>
                        <a:rPr lang="en-US" sz="1600" dirty="0">
                          <a:solidFill>
                            <a:srgbClr val="414042"/>
                          </a:solidFill>
                          <a:effectLst/>
                          <a:latin typeface="+mn-lt"/>
                          <a:ea typeface="Calibri" panose="020F0502020204030204" pitchFamily="34" charset="0"/>
                          <a:cs typeface="Times New Roman" panose="02020603050405020304" pitchFamily="18" charset="0"/>
                        </a:rPr>
                        <a:t>Two</a:t>
                      </a:r>
                      <a:r>
                        <a:rPr lang="en-US" sz="1600" spc="-35" dirty="0">
                          <a:solidFill>
                            <a:srgbClr val="414042"/>
                          </a:solidFill>
                          <a:effectLst/>
                          <a:latin typeface="+mn-lt"/>
                          <a:ea typeface="Calibri" panose="020F0502020204030204" pitchFamily="34" charset="0"/>
                          <a:cs typeface="Times New Roman" panose="02020603050405020304" pitchFamily="18" charset="0"/>
                        </a:rPr>
                        <a:t> </a:t>
                      </a:r>
                      <a:r>
                        <a:rPr lang="en-US" sz="1600" dirty="0">
                          <a:solidFill>
                            <a:srgbClr val="414042"/>
                          </a:solidFill>
                          <a:effectLst/>
                          <a:latin typeface="+mn-lt"/>
                          <a:ea typeface="Calibri" panose="020F0502020204030204" pitchFamily="34" charset="0"/>
                          <a:cs typeface="Times New Roman" panose="02020603050405020304" pitchFamily="18" charset="0"/>
                        </a:rPr>
                        <a:t>times</a:t>
                      </a:r>
                      <a:r>
                        <a:rPr lang="en-US" sz="1600" spc="-30" dirty="0">
                          <a:solidFill>
                            <a:srgbClr val="414042"/>
                          </a:solidFill>
                          <a:effectLst/>
                          <a:latin typeface="+mn-lt"/>
                          <a:ea typeface="Calibri" panose="020F0502020204030204" pitchFamily="34" charset="0"/>
                          <a:cs typeface="Times New Roman" panose="02020603050405020304" pitchFamily="18" charset="0"/>
                        </a:rPr>
                        <a:t> </a:t>
                      </a:r>
                      <a:r>
                        <a:rPr lang="en-US" sz="1600" dirty="0">
                          <a:solidFill>
                            <a:srgbClr val="414042"/>
                          </a:solidFill>
                          <a:effectLst/>
                          <a:latin typeface="+mn-lt"/>
                          <a:ea typeface="Calibri" panose="020F0502020204030204" pitchFamily="34" charset="0"/>
                          <a:cs typeface="Times New Roman" panose="02020603050405020304" pitchFamily="18" charset="0"/>
                        </a:rPr>
                        <a:t>your</a:t>
                      </a:r>
                      <a:r>
                        <a:rPr lang="en-US" sz="1600" spc="-30" dirty="0">
                          <a:solidFill>
                            <a:srgbClr val="414042"/>
                          </a:solidFill>
                          <a:effectLst/>
                          <a:latin typeface="+mn-lt"/>
                          <a:ea typeface="Calibri" panose="020F0502020204030204" pitchFamily="34" charset="0"/>
                          <a:cs typeface="Times New Roman" panose="02020603050405020304" pitchFamily="18" charset="0"/>
                        </a:rPr>
                        <a:t> </a:t>
                      </a:r>
                      <a:r>
                        <a:rPr lang="en-US" sz="1600" dirty="0">
                          <a:solidFill>
                            <a:srgbClr val="414042"/>
                          </a:solidFill>
                          <a:effectLst/>
                          <a:latin typeface="+mn-lt"/>
                          <a:ea typeface="Calibri" panose="020F0502020204030204" pitchFamily="34" charset="0"/>
                          <a:cs typeface="Times New Roman" panose="02020603050405020304" pitchFamily="18" charset="0"/>
                        </a:rPr>
                        <a:t>annual</a:t>
                      </a:r>
                      <a:r>
                        <a:rPr lang="en-US" sz="1600" spc="-30" dirty="0">
                          <a:solidFill>
                            <a:srgbClr val="414042"/>
                          </a:solidFill>
                          <a:effectLst/>
                          <a:latin typeface="+mn-lt"/>
                          <a:ea typeface="Calibri" panose="020F0502020204030204" pitchFamily="34" charset="0"/>
                          <a:cs typeface="Times New Roman" panose="02020603050405020304" pitchFamily="18" charset="0"/>
                        </a:rPr>
                        <a:t> </a:t>
                      </a:r>
                      <a:r>
                        <a:rPr lang="en-US" sz="1600" dirty="0">
                          <a:solidFill>
                            <a:srgbClr val="414042"/>
                          </a:solidFill>
                          <a:effectLst/>
                          <a:latin typeface="+mn-lt"/>
                          <a:ea typeface="Calibri" panose="020F0502020204030204" pitchFamily="34" charset="0"/>
                          <a:cs typeface="Times New Roman" panose="02020603050405020304" pitchFamily="18" charset="0"/>
                        </a:rPr>
                        <a:t>salary</a:t>
                      </a:r>
                      <a:r>
                        <a:rPr lang="en-US" sz="1600" spc="-25" dirty="0">
                          <a:solidFill>
                            <a:srgbClr val="414042"/>
                          </a:solidFill>
                          <a:effectLst/>
                          <a:latin typeface="+mn-lt"/>
                          <a:ea typeface="Calibri" panose="020F0502020204030204" pitchFamily="34" charset="0"/>
                          <a:cs typeface="Times New Roman" panose="02020603050405020304" pitchFamily="18" charset="0"/>
                        </a:rPr>
                        <a:t> </a:t>
                      </a:r>
                      <a:r>
                        <a:rPr lang="en-US" sz="1600" dirty="0">
                          <a:solidFill>
                            <a:srgbClr val="414042"/>
                          </a:solidFill>
                          <a:effectLst/>
                          <a:latin typeface="+mn-lt"/>
                          <a:ea typeface="Calibri" panose="020F0502020204030204" pitchFamily="34" charset="0"/>
                          <a:cs typeface="Times New Roman" panose="02020603050405020304" pitchFamily="18" charset="0"/>
                        </a:rPr>
                        <a:t>to</a:t>
                      </a:r>
                      <a:r>
                        <a:rPr lang="en-US" sz="1600" spc="-30" dirty="0">
                          <a:solidFill>
                            <a:srgbClr val="414042"/>
                          </a:solidFill>
                          <a:effectLst/>
                          <a:latin typeface="+mn-lt"/>
                          <a:ea typeface="Calibri" panose="020F0502020204030204" pitchFamily="34" charset="0"/>
                          <a:cs typeface="Times New Roman" panose="02020603050405020304" pitchFamily="18" charset="0"/>
                        </a:rPr>
                        <a:t> </a:t>
                      </a:r>
                      <a:r>
                        <a:rPr lang="en-US" sz="1600" spc="-10" dirty="0">
                          <a:solidFill>
                            <a:srgbClr val="414042"/>
                          </a:solidFill>
                          <a:effectLst/>
                          <a:latin typeface="+mn-lt"/>
                          <a:ea typeface="Calibri" panose="020F0502020204030204" pitchFamily="34" charset="0"/>
                          <a:cs typeface="Times New Roman" panose="02020603050405020304" pitchFamily="18" charset="0"/>
                        </a:rPr>
                        <a:t>$500,000</a:t>
                      </a:r>
                      <a:endParaRPr lang="en-US" sz="16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solidFill>
                        <a:srgbClr val="BFBFBF"/>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lgn="ctr">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02"/>
                  </a:ext>
                </a:extLst>
              </a:tr>
              <a:tr h="999875">
                <a:tc>
                  <a:txBody>
                    <a:bodyPr/>
                    <a:lstStyle/>
                    <a:p>
                      <a:pPr marL="12065" marR="0" algn="l">
                        <a:spcBef>
                          <a:spcPts val="720"/>
                        </a:spcBef>
                        <a:spcAft>
                          <a:spcPts val="0"/>
                        </a:spcAft>
                      </a:pPr>
                      <a:r>
                        <a:rPr lang="en-US" sz="1600" b="1" i="0" u="none" strike="noStrike" cap="none" dirty="0">
                          <a:solidFill>
                            <a:srgbClr val="3F3F3F"/>
                          </a:solidFill>
                          <a:latin typeface="Arial" panose="020B0604020202020204" pitchFamily="34" charset="0"/>
                          <a:ea typeface="Calibri" panose="020F0502020204030204" pitchFamily="34" charset="0"/>
                          <a:cs typeface="Arial" panose="020B0604020202020204" pitchFamily="34" charset="0"/>
                          <a:sym typeface="Arial"/>
                        </a:rPr>
                        <a:t>Short-Term Disability</a:t>
                      </a:r>
                    </a:p>
                  </a:txBody>
                  <a:tcPr marL="0" marR="0" marT="0" marB="0" anchor="ctr">
                    <a:lnL w="12700" cap="flat" cmpd="sng">
                      <a:solidFill>
                        <a:schemeClr val="lt1"/>
                      </a:solidFill>
                      <a:prstDash val="solid"/>
                      <a:round/>
                      <a:headEnd type="none" w="sm" len="sm"/>
                      <a:tailEnd type="none" w="sm" len="sm"/>
                    </a:lnL>
                    <a:lnR w="12700" cap="flat" cmpd="sng" algn="ctr">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lgn="ctr">
                      <a:solidFill>
                        <a:srgbClr val="BFBFBF"/>
                      </a:solidFill>
                      <a:prstDash val="solid"/>
                      <a:round/>
                      <a:headEnd type="none" w="sm" len="sm"/>
                      <a:tailEnd type="none" w="sm" len="sm"/>
                    </a:lnB>
                    <a:solidFill>
                      <a:srgbClr val="F2F2F2"/>
                    </a:solidFill>
                  </a:tcPr>
                </a:tc>
                <a:tc>
                  <a:txBody>
                    <a:bodyPr/>
                    <a:lstStyle/>
                    <a:p>
                      <a:pPr marL="907415" marR="0" indent="-834390" algn="ctr">
                        <a:lnSpc>
                          <a:spcPct val="81000"/>
                        </a:lnSpc>
                        <a:spcBef>
                          <a:spcPts val="395"/>
                        </a:spcBef>
                        <a:spcAft>
                          <a:spcPts val="0"/>
                        </a:spcAft>
                      </a:pPr>
                      <a:r>
                        <a:rPr lang="en-US" sz="1600" dirty="0">
                          <a:solidFill>
                            <a:srgbClr val="414042"/>
                          </a:solidFill>
                          <a:effectLst/>
                          <a:latin typeface="+mn-lt"/>
                          <a:ea typeface="Calibri" panose="020F0502020204030204" pitchFamily="34" charset="0"/>
                          <a:cs typeface="Times New Roman" panose="02020603050405020304" pitchFamily="18" charset="0"/>
                        </a:rPr>
                        <a:t>60%</a:t>
                      </a:r>
                      <a:r>
                        <a:rPr lang="en-US" sz="1600" spc="-20" dirty="0">
                          <a:solidFill>
                            <a:srgbClr val="414042"/>
                          </a:solidFill>
                          <a:effectLst/>
                          <a:latin typeface="+mn-lt"/>
                          <a:ea typeface="Calibri" panose="020F0502020204030204" pitchFamily="34" charset="0"/>
                          <a:cs typeface="Times New Roman" panose="02020603050405020304" pitchFamily="18" charset="0"/>
                        </a:rPr>
                        <a:t> </a:t>
                      </a:r>
                      <a:r>
                        <a:rPr lang="en-US" sz="1600" dirty="0">
                          <a:solidFill>
                            <a:srgbClr val="414042"/>
                          </a:solidFill>
                          <a:effectLst/>
                          <a:latin typeface="+mn-lt"/>
                          <a:ea typeface="Calibri" panose="020F0502020204030204" pitchFamily="34" charset="0"/>
                          <a:cs typeface="Times New Roman" panose="02020603050405020304" pitchFamily="18" charset="0"/>
                        </a:rPr>
                        <a:t>of</a:t>
                      </a:r>
                      <a:r>
                        <a:rPr lang="en-US" sz="1600" spc="-20" dirty="0">
                          <a:solidFill>
                            <a:srgbClr val="414042"/>
                          </a:solidFill>
                          <a:effectLst/>
                          <a:latin typeface="+mn-lt"/>
                          <a:ea typeface="Calibri" panose="020F0502020204030204" pitchFamily="34" charset="0"/>
                          <a:cs typeface="Times New Roman" panose="02020603050405020304" pitchFamily="18" charset="0"/>
                        </a:rPr>
                        <a:t> </a:t>
                      </a:r>
                      <a:r>
                        <a:rPr lang="en-US" sz="1600" dirty="0">
                          <a:solidFill>
                            <a:srgbClr val="414042"/>
                          </a:solidFill>
                          <a:effectLst/>
                          <a:latin typeface="+mn-lt"/>
                          <a:ea typeface="Calibri" panose="020F0502020204030204" pitchFamily="34" charset="0"/>
                          <a:cs typeface="Times New Roman" panose="02020603050405020304" pitchFamily="18" charset="0"/>
                        </a:rPr>
                        <a:t>total</a:t>
                      </a:r>
                      <a:r>
                        <a:rPr lang="en-US" sz="1600" spc="-20" dirty="0">
                          <a:solidFill>
                            <a:srgbClr val="414042"/>
                          </a:solidFill>
                          <a:effectLst/>
                          <a:latin typeface="+mn-lt"/>
                          <a:ea typeface="Calibri" panose="020F0502020204030204" pitchFamily="34" charset="0"/>
                          <a:cs typeface="Times New Roman" panose="02020603050405020304" pitchFamily="18" charset="0"/>
                        </a:rPr>
                        <a:t> </a:t>
                      </a:r>
                      <a:r>
                        <a:rPr lang="en-US" sz="1600" dirty="0">
                          <a:solidFill>
                            <a:srgbClr val="414042"/>
                          </a:solidFill>
                          <a:effectLst/>
                          <a:latin typeface="+mn-lt"/>
                          <a:ea typeface="Calibri" panose="020F0502020204030204" pitchFamily="34" charset="0"/>
                          <a:cs typeface="Times New Roman" panose="02020603050405020304" pitchFamily="18" charset="0"/>
                        </a:rPr>
                        <a:t>weekly</a:t>
                      </a:r>
                      <a:r>
                        <a:rPr lang="en-US" sz="1600" spc="-20" dirty="0">
                          <a:solidFill>
                            <a:srgbClr val="414042"/>
                          </a:solidFill>
                          <a:effectLst/>
                          <a:latin typeface="+mn-lt"/>
                          <a:ea typeface="Calibri" panose="020F0502020204030204" pitchFamily="34" charset="0"/>
                          <a:cs typeface="Times New Roman" panose="02020603050405020304" pitchFamily="18" charset="0"/>
                        </a:rPr>
                        <a:t> </a:t>
                      </a:r>
                      <a:r>
                        <a:rPr lang="en-US" sz="1600" dirty="0">
                          <a:solidFill>
                            <a:srgbClr val="414042"/>
                          </a:solidFill>
                          <a:effectLst/>
                          <a:latin typeface="+mn-lt"/>
                          <a:ea typeface="Calibri" panose="020F0502020204030204" pitchFamily="34" charset="0"/>
                          <a:cs typeface="Times New Roman" panose="02020603050405020304" pitchFamily="18" charset="0"/>
                        </a:rPr>
                        <a:t>earnings</a:t>
                      </a:r>
                      <a:r>
                        <a:rPr lang="en-US" sz="1600" spc="-20" dirty="0">
                          <a:solidFill>
                            <a:srgbClr val="414042"/>
                          </a:solidFill>
                          <a:effectLst/>
                          <a:latin typeface="+mn-lt"/>
                          <a:ea typeface="Calibri" panose="020F0502020204030204" pitchFamily="34" charset="0"/>
                          <a:cs typeface="Times New Roman" panose="02020603050405020304" pitchFamily="18" charset="0"/>
                        </a:rPr>
                        <a:t> </a:t>
                      </a:r>
                      <a:r>
                        <a:rPr lang="en-US" sz="1600" dirty="0">
                          <a:solidFill>
                            <a:srgbClr val="414042"/>
                          </a:solidFill>
                          <a:effectLst/>
                          <a:latin typeface="+mn-lt"/>
                          <a:ea typeface="Calibri" panose="020F0502020204030204" pitchFamily="34" charset="0"/>
                          <a:cs typeface="Times New Roman" panose="02020603050405020304" pitchFamily="18" charset="0"/>
                        </a:rPr>
                        <a:t>to</a:t>
                      </a:r>
                      <a:r>
                        <a:rPr lang="en-US" sz="1600" spc="-20" dirty="0">
                          <a:solidFill>
                            <a:srgbClr val="414042"/>
                          </a:solidFill>
                          <a:effectLst/>
                          <a:latin typeface="+mn-lt"/>
                          <a:ea typeface="Calibri" panose="020F0502020204030204" pitchFamily="34" charset="0"/>
                          <a:cs typeface="Times New Roman" panose="02020603050405020304" pitchFamily="18" charset="0"/>
                        </a:rPr>
                        <a:t> </a:t>
                      </a:r>
                      <a:r>
                        <a:rPr lang="en-US" sz="1600" dirty="0">
                          <a:solidFill>
                            <a:srgbClr val="414042"/>
                          </a:solidFill>
                          <a:effectLst/>
                          <a:latin typeface="+mn-lt"/>
                          <a:ea typeface="Calibri" panose="020F0502020204030204" pitchFamily="34" charset="0"/>
                          <a:cs typeface="Times New Roman" panose="02020603050405020304" pitchFamily="18" charset="0"/>
                        </a:rPr>
                        <a:t>a</a:t>
                      </a:r>
                      <a:r>
                        <a:rPr lang="en-US" sz="1600" spc="-20" dirty="0">
                          <a:solidFill>
                            <a:srgbClr val="414042"/>
                          </a:solidFill>
                          <a:effectLst/>
                          <a:latin typeface="+mn-lt"/>
                          <a:ea typeface="Calibri" panose="020F0502020204030204" pitchFamily="34" charset="0"/>
                          <a:cs typeface="Times New Roman" panose="02020603050405020304" pitchFamily="18" charset="0"/>
                        </a:rPr>
                        <a:t> </a:t>
                      </a:r>
                      <a:r>
                        <a:rPr lang="en-US" sz="1600" dirty="0">
                          <a:solidFill>
                            <a:srgbClr val="414042"/>
                          </a:solidFill>
                          <a:effectLst/>
                          <a:latin typeface="+mn-lt"/>
                          <a:ea typeface="Calibri" panose="020F0502020204030204" pitchFamily="34" charset="0"/>
                          <a:cs typeface="Times New Roman" panose="02020603050405020304" pitchFamily="18" charset="0"/>
                        </a:rPr>
                        <a:t>maximum</a:t>
                      </a:r>
                      <a:r>
                        <a:rPr lang="en-US" sz="1600" spc="-20" dirty="0">
                          <a:solidFill>
                            <a:srgbClr val="414042"/>
                          </a:solidFill>
                          <a:effectLst/>
                          <a:latin typeface="+mn-lt"/>
                          <a:ea typeface="Calibri" panose="020F0502020204030204" pitchFamily="34" charset="0"/>
                          <a:cs typeface="Times New Roman" panose="02020603050405020304" pitchFamily="18" charset="0"/>
                        </a:rPr>
                        <a:t> </a:t>
                      </a:r>
                      <a:r>
                        <a:rPr lang="en-US" sz="1600" dirty="0">
                          <a:solidFill>
                            <a:srgbClr val="414042"/>
                          </a:solidFill>
                          <a:effectLst/>
                          <a:latin typeface="+mn-lt"/>
                          <a:ea typeface="Calibri" panose="020F0502020204030204" pitchFamily="34" charset="0"/>
                          <a:cs typeface="Times New Roman" panose="02020603050405020304" pitchFamily="18" charset="0"/>
                        </a:rPr>
                        <a:t>of</a:t>
                      </a:r>
                      <a:r>
                        <a:rPr lang="en-US" sz="1600" spc="-20" dirty="0">
                          <a:solidFill>
                            <a:srgbClr val="414042"/>
                          </a:solidFill>
                          <a:effectLst/>
                          <a:latin typeface="+mn-lt"/>
                          <a:ea typeface="Calibri" panose="020F0502020204030204" pitchFamily="34" charset="0"/>
                          <a:cs typeface="Times New Roman" panose="02020603050405020304" pitchFamily="18" charset="0"/>
                        </a:rPr>
                        <a:t> </a:t>
                      </a:r>
                      <a:r>
                        <a:rPr lang="en-US" sz="1600" dirty="0">
                          <a:solidFill>
                            <a:srgbClr val="414042"/>
                          </a:solidFill>
                          <a:effectLst/>
                          <a:latin typeface="+mn-lt"/>
                          <a:ea typeface="Calibri" panose="020F0502020204030204" pitchFamily="34" charset="0"/>
                          <a:cs typeface="Times New Roman" panose="02020603050405020304" pitchFamily="18" charset="0"/>
                        </a:rPr>
                        <a:t>$3,000,</a:t>
                      </a:r>
                      <a:r>
                        <a:rPr lang="en-US" sz="1600" spc="-20" dirty="0">
                          <a:solidFill>
                            <a:srgbClr val="414042"/>
                          </a:solidFill>
                          <a:effectLst/>
                          <a:latin typeface="+mn-lt"/>
                          <a:ea typeface="Calibri" panose="020F0502020204030204" pitchFamily="34" charset="0"/>
                          <a:cs typeface="Times New Roman" panose="02020603050405020304" pitchFamily="18" charset="0"/>
                        </a:rPr>
                        <a:t> </a:t>
                      </a:r>
                      <a:r>
                        <a:rPr lang="en-US" sz="1600" dirty="0">
                          <a:solidFill>
                            <a:srgbClr val="414042"/>
                          </a:solidFill>
                          <a:effectLst/>
                          <a:latin typeface="+mn-lt"/>
                          <a:ea typeface="Calibri" panose="020F0502020204030204" pitchFamily="34" charset="0"/>
                          <a:cs typeface="Times New Roman" panose="02020603050405020304" pitchFamily="18" charset="0"/>
                        </a:rPr>
                        <a:t>beginning</a:t>
                      </a:r>
                      <a:r>
                        <a:rPr lang="en-US" sz="1600" spc="-20" dirty="0">
                          <a:solidFill>
                            <a:srgbClr val="414042"/>
                          </a:solidFill>
                          <a:effectLst/>
                          <a:latin typeface="+mn-lt"/>
                          <a:ea typeface="Calibri" panose="020F0502020204030204" pitchFamily="34" charset="0"/>
                          <a:cs typeface="Times New Roman" panose="02020603050405020304" pitchFamily="18" charset="0"/>
                        </a:rPr>
                        <a:t> </a:t>
                      </a:r>
                      <a:r>
                        <a:rPr lang="en-US" sz="1600" dirty="0">
                          <a:solidFill>
                            <a:srgbClr val="414042"/>
                          </a:solidFill>
                          <a:effectLst/>
                          <a:latin typeface="+mn-lt"/>
                          <a:ea typeface="Calibri" panose="020F0502020204030204" pitchFamily="34" charset="0"/>
                          <a:cs typeface="Times New Roman" panose="02020603050405020304" pitchFamily="18" charset="0"/>
                        </a:rPr>
                        <a:t>the</a:t>
                      </a:r>
                      <a:r>
                        <a:rPr lang="en-US" sz="1600" spc="-20" dirty="0">
                          <a:solidFill>
                            <a:srgbClr val="414042"/>
                          </a:solidFill>
                          <a:effectLst/>
                          <a:latin typeface="+mn-lt"/>
                          <a:ea typeface="Calibri" panose="020F0502020204030204" pitchFamily="34" charset="0"/>
                          <a:cs typeface="Times New Roman" panose="02020603050405020304" pitchFamily="18" charset="0"/>
                        </a:rPr>
                        <a:t> </a:t>
                      </a:r>
                      <a:r>
                        <a:rPr lang="en-US" sz="1600" dirty="0">
                          <a:solidFill>
                            <a:srgbClr val="414042"/>
                          </a:solidFill>
                          <a:effectLst/>
                          <a:latin typeface="+mn-lt"/>
                          <a:ea typeface="Calibri" panose="020F0502020204030204" pitchFamily="34" charset="0"/>
                          <a:cs typeface="Times New Roman" panose="02020603050405020304" pitchFamily="18" charset="0"/>
                        </a:rPr>
                        <a:t>8th</a:t>
                      </a:r>
                      <a:r>
                        <a:rPr lang="en-US" sz="1600" spc="-20" dirty="0">
                          <a:solidFill>
                            <a:srgbClr val="414042"/>
                          </a:solidFill>
                          <a:effectLst/>
                          <a:latin typeface="+mn-lt"/>
                          <a:ea typeface="Calibri" panose="020F0502020204030204" pitchFamily="34" charset="0"/>
                          <a:cs typeface="Times New Roman" panose="02020603050405020304" pitchFamily="18" charset="0"/>
                        </a:rPr>
                        <a:t> </a:t>
                      </a:r>
                      <a:r>
                        <a:rPr lang="en-US" sz="1600" dirty="0">
                          <a:solidFill>
                            <a:srgbClr val="414042"/>
                          </a:solidFill>
                          <a:effectLst/>
                          <a:latin typeface="+mn-lt"/>
                          <a:ea typeface="Calibri" panose="020F0502020204030204" pitchFamily="34" charset="0"/>
                          <a:cs typeface="Times New Roman" panose="02020603050405020304" pitchFamily="18" charset="0"/>
                        </a:rPr>
                        <a:t>day</a:t>
                      </a:r>
                      <a:r>
                        <a:rPr lang="en-US" sz="1600" spc="-20" dirty="0">
                          <a:solidFill>
                            <a:srgbClr val="414042"/>
                          </a:solidFill>
                          <a:effectLst/>
                          <a:latin typeface="+mn-lt"/>
                          <a:ea typeface="Calibri" panose="020F0502020204030204" pitchFamily="34" charset="0"/>
                          <a:cs typeface="Times New Roman" panose="02020603050405020304" pitchFamily="18" charset="0"/>
                        </a:rPr>
                        <a:t> </a:t>
                      </a:r>
                      <a:r>
                        <a:rPr lang="en-US" sz="1600" dirty="0">
                          <a:solidFill>
                            <a:srgbClr val="414042"/>
                          </a:solidFill>
                          <a:effectLst/>
                          <a:latin typeface="+mn-lt"/>
                          <a:ea typeface="Calibri" panose="020F0502020204030204" pitchFamily="34" charset="0"/>
                          <a:cs typeface="Times New Roman" panose="02020603050405020304" pitchFamily="18" charset="0"/>
                        </a:rPr>
                        <a:t>of illness or injury and payable for up to 12 weeks</a:t>
                      </a:r>
                      <a:endParaRPr lang="en-US" sz="16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BFBFBF"/>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lgn="ctr">
                      <a:solidFill>
                        <a:srgbClr val="BFBFBF"/>
                      </a:solidFill>
                      <a:prstDash val="solid"/>
                      <a:round/>
                      <a:headEnd type="none" w="sm" len="sm"/>
                      <a:tailEnd type="none" w="sm" len="sm"/>
                    </a:lnT>
                    <a:lnB w="12700" cap="flat" cmpd="sng" algn="ctr">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3904380165"/>
                  </a:ext>
                </a:extLst>
              </a:tr>
              <a:tr h="999875">
                <a:tc>
                  <a:txBody>
                    <a:bodyPr/>
                    <a:lstStyle/>
                    <a:p>
                      <a:pPr marL="12065" marR="0" algn="l">
                        <a:spcBef>
                          <a:spcPts val="720"/>
                        </a:spcBef>
                        <a:spcAft>
                          <a:spcPts val="0"/>
                        </a:spcAft>
                      </a:pPr>
                      <a:r>
                        <a:rPr lang="en-US" sz="1600" b="1" i="0" u="none" strike="noStrike" cap="none" dirty="0">
                          <a:solidFill>
                            <a:srgbClr val="3F3F3F"/>
                          </a:solidFill>
                          <a:latin typeface="Arial" panose="020B0604020202020204" pitchFamily="34" charset="0"/>
                          <a:ea typeface="Calibri" panose="020F0502020204030204" pitchFamily="34" charset="0"/>
                          <a:cs typeface="Arial" panose="020B0604020202020204" pitchFamily="34" charset="0"/>
                          <a:sym typeface="Arial"/>
                        </a:rPr>
                        <a:t>Long-Term Disability</a:t>
                      </a:r>
                    </a:p>
                  </a:txBody>
                  <a:tcPr marL="0" marR="0" marT="0" marB="0" anchor="ctr">
                    <a:lnL w="12700" cap="flat" cmpd="sng">
                      <a:solidFill>
                        <a:schemeClr val="lt1"/>
                      </a:solidFill>
                      <a:prstDash val="solid"/>
                      <a:round/>
                      <a:headEnd type="none" w="sm" len="sm"/>
                      <a:tailEnd type="none" w="sm" len="sm"/>
                    </a:lnL>
                    <a:lnR w="12700" cap="flat" cmpd="sng" algn="ctr">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chemeClr val="lt1"/>
                      </a:solidFill>
                      <a:prstDash val="solid"/>
                      <a:round/>
                      <a:headEnd type="none" w="sm" len="sm"/>
                      <a:tailEnd type="none" w="sm" len="sm"/>
                    </a:lnB>
                    <a:solidFill>
                      <a:srgbClr val="F2F2F2"/>
                    </a:solidFill>
                  </a:tcPr>
                </a:tc>
                <a:tc>
                  <a:txBody>
                    <a:bodyPr/>
                    <a:lstStyle/>
                    <a:p>
                      <a:pPr marL="1587500" marR="0" indent="-1522730" algn="ctr">
                        <a:lnSpc>
                          <a:spcPct val="81000"/>
                        </a:lnSpc>
                        <a:spcBef>
                          <a:spcPts val="395"/>
                        </a:spcBef>
                        <a:spcAft>
                          <a:spcPts val="0"/>
                        </a:spcAft>
                      </a:pPr>
                      <a:r>
                        <a:rPr lang="en-US" sz="1600" dirty="0">
                          <a:solidFill>
                            <a:srgbClr val="414042"/>
                          </a:solidFill>
                          <a:effectLst/>
                          <a:latin typeface="+mn-lt"/>
                          <a:ea typeface="Calibri" panose="020F0502020204030204" pitchFamily="34" charset="0"/>
                          <a:cs typeface="Times New Roman" panose="02020603050405020304" pitchFamily="18" charset="0"/>
                        </a:rPr>
                        <a:t>50%</a:t>
                      </a:r>
                      <a:r>
                        <a:rPr lang="en-US" sz="1600" spc="-20" dirty="0">
                          <a:solidFill>
                            <a:srgbClr val="414042"/>
                          </a:solidFill>
                          <a:effectLst/>
                          <a:latin typeface="+mn-lt"/>
                          <a:ea typeface="Calibri" panose="020F0502020204030204" pitchFamily="34" charset="0"/>
                          <a:cs typeface="Times New Roman" panose="02020603050405020304" pitchFamily="18" charset="0"/>
                        </a:rPr>
                        <a:t> </a:t>
                      </a:r>
                      <a:r>
                        <a:rPr lang="en-US" sz="1600" dirty="0">
                          <a:solidFill>
                            <a:srgbClr val="414042"/>
                          </a:solidFill>
                          <a:effectLst/>
                          <a:latin typeface="+mn-lt"/>
                          <a:ea typeface="Calibri" panose="020F0502020204030204" pitchFamily="34" charset="0"/>
                          <a:cs typeface="Times New Roman" panose="02020603050405020304" pitchFamily="18" charset="0"/>
                        </a:rPr>
                        <a:t>of</a:t>
                      </a:r>
                      <a:r>
                        <a:rPr lang="en-US" sz="1600" spc="-25" dirty="0">
                          <a:solidFill>
                            <a:srgbClr val="414042"/>
                          </a:solidFill>
                          <a:effectLst/>
                          <a:latin typeface="+mn-lt"/>
                          <a:ea typeface="Calibri" panose="020F0502020204030204" pitchFamily="34" charset="0"/>
                          <a:cs typeface="Times New Roman" panose="02020603050405020304" pitchFamily="18" charset="0"/>
                        </a:rPr>
                        <a:t> </a:t>
                      </a:r>
                      <a:r>
                        <a:rPr lang="en-US" sz="1600" dirty="0">
                          <a:solidFill>
                            <a:srgbClr val="414042"/>
                          </a:solidFill>
                          <a:effectLst/>
                          <a:latin typeface="+mn-lt"/>
                          <a:ea typeface="Calibri" panose="020F0502020204030204" pitchFamily="34" charset="0"/>
                          <a:cs typeface="Times New Roman" panose="02020603050405020304" pitchFamily="18" charset="0"/>
                        </a:rPr>
                        <a:t>total</a:t>
                      </a:r>
                      <a:r>
                        <a:rPr lang="en-US" sz="1600" spc="-25" dirty="0">
                          <a:solidFill>
                            <a:srgbClr val="414042"/>
                          </a:solidFill>
                          <a:effectLst/>
                          <a:latin typeface="+mn-lt"/>
                          <a:ea typeface="Calibri" panose="020F0502020204030204" pitchFamily="34" charset="0"/>
                          <a:cs typeface="Times New Roman" panose="02020603050405020304" pitchFamily="18" charset="0"/>
                        </a:rPr>
                        <a:t> </a:t>
                      </a:r>
                      <a:r>
                        <a:rPr lang="en-US" sz="1600" dirty="0">
                          <a:solidFill>
                            <a:srgbClr val="414042"/>
                          </a:solidFill>
                          <a:effectLst/>
                          <a:latin typeface="+mn-lt"/>
                          <a:ea typeface="Calibri" panose="020F0502020204030204" pitchFamily="34" charset="0"/>
                          <a:cs typeface="Times New Roman" panose="02020603050405020304" pitchFamily="18" charset="0"/>
                        </a:rPr>
                        <a:t>monthly</a:t>
                      </a:r>
                      <a:r>
                        <a:rPr lang="en-US" sz="1600" spc="-20" dirty="0">
                          <a:solidFill>
                            <a:srgbClr val="414042"/>
                          </a:solidFill>
                          <a:effectLst/>
                          <a:latin typeface="+mn-lt"/>
                          <a:ea typeface="Calibri" panose="020F0502020204030204" pitchFamily="34" charset="0"/>
                          <a:cs typeface="Times New Roman" panose="02020603050405020304" pitchFamily="18" charset="0"/>
                        </a:rPr>
                        <a:t> </a:t>
                      </a:r>
                      <a:r>
                        <a:rPr lang="en-US" sz="1600" dirty="0">
                          <a:solidFill>
                            <a:srgbClr val="414042"/>
                          </a:solidFill>
                          <a:effectLst/>
                          <a:latin typeface="+mn-lt"/>
                          <a:ea typeface="Calibri" panose="020F0502020204030204" pitchFamily="34" charset="0"/>
                          <a:cs typeface="Times New Roman" panose="02020603050405020304" pitchFamily="18" charset="0"/>
                        </a:rPr>
                        <a:t>earnings</a:t>
                      </a:r>
                      <a:r>
                        <a:rPr lang="en-US" sz="1600" spc="-20" dirty="0">
                          <a:solidFill>
                            <a:srgbClr val="414042"/>
                          </a:solidFill>
                          <a:effectLst/>
                          <a:latin typeface="+mn-lt"/>
                          <a:ea typeface="Calibri" panose="020F0502020204030204" pitchFamily="34" charset="0"/>
                          <a:cs typeface="Times New Roman" panose="02020603050405020304" pitchFamily="18" charset="0"/>
                        </a:rPr>
                        <a:t> </a:t>
                      </a:r>
                      <a:r>
                        <a:rPr lang="en-US" sz="1600" dirty="0">
                          <a:solidFill>
                            <a:srgbClr val="414042"/>
                          </a:solidFill>
                          <a:effectLst/>
                          <a:latin typeface="+mn-lt"/>
                          <a:ea typeface="Calibri" panose="020F0502020204030204" pitchFamily="34" charset="0"/>
                          <a:cs typeface="Times New Roman" panose="02020603050405020304" pitchFamily="18" charset="0"/>
                        </a:rPr>
                        <a:t>to</a:t>
                      </a:r>
                      <a:r>
                        <a:rPr lang="en-US" sz="1600" spc="-25" dirty="0">
                          <a:solidFill>
                            <a:srgbClr val="414042"/>
                          </a:solidFill>
                          <a:effectLst/>
                          <a:latin typeface="+mn-lt"/>
                          <a:ea typeface="Calibri" panose="020F0502020204030204" pitchFamily="34" charset="0"/>
                          <a:cs typeface="Times New Roman" panose="02020603050405020304" pitchFamily="18" charset="0"/>
                        </a:rPr>
                        <a:t> </a:t>
                      </a:r>
                      <a:r>
                        <a:rPr lang="en-US" sz="1600" dirty="0">
                          <a:solidFill>
                            <a:srgbClr val="414042"/>
                          </a:solidFill>
                          <a:effectLst/>
                          <a:latin typeface="+mn-lt"/>
                          <a:ea typeface="Calibri" panose="020F0502020204030204" pitchFamily="34" charset="0"/>
                          <a:cs typeface="Times New Roman" panose="02020603050405020304" pitchFamily="18" charset="0"/>
                        </a:rPr>
                        <a:t>a</a:t>
                      </a:r>
                      <a:r>
                        <a:rPr lang="en-US" sz="1600" spc="-25" dirty="0">
                          <a:solidFill>
                            <a:srgbClr val="414042"/>
                          </a:solidFill>
                          <a:effectLst/>
                          <a:latin typeface="+mn-lt"/>
                          <a:ea typeface="Calibri" panose="020F0502020204030204" pitchFamily="34" charset="0"/>
                          <a:cs typeface="Times New Roman" panose="02020603050405020304" pitchFamily="18" charset="0"/>
                        </a:rPr>
                        <a:t> </a:t>
                      </a:r>
                      <a:r>
                        <a:rPr lang="en-US" sz="1600" dirty="0">
                          <a:solidFill>
                            <a:srgbClr val="414042"/>
                          </a:solidFill>
                          <a:effectLst/>
                          <a:latin typeface="+mn-lt"/>
                          <a:ea typeface="Calibri" panose="020F0502020204030204" pitchFamily="34" charset="0"/>
                          <a:cs typeface="Times New Roman" panose="02020603050405020304" pitchFamily="18" charset="0"/>
                        </a:rPr>
                        <a:t>maximum</a:t>
                      </a:r>
                      <a:r>
                        <a:rPr lang="en-US" sz="1600" spc="-25" dirty="0">
                          <a:solidFill>
                            <a:srgbClr val="414042"/>
                          </a:solidFill>
                          <a:effectLst/>
                          <a:latin typeface="+mn-lt"/>
                          <a:ea typeface="Calibri" panose="020F0502020204030204" pitchFamily="34" charset="0"/>
                          <a:cs typeface="Times New Roman" panose="02020603050405020304" pitchFamily="18" charset="0"/>
                        </a:rPr>
                        <a:t> </a:t>
                      </a:r>
                      <a:r>
                        <a:rPr lang="en-US" sz="1600" dirty="0">
                          <a:solidFill>
                            <a:srgbClr val="414042"/>
                          </a:solidFill>
                          <a:effectLst/>
                          <a:latin typeface="+mn-lt"/>
                          <a:ea typeface="Calibri" panose="020F0502020204030204" pitchFamily="34" charset="0"/>
                          <a:cs typeface="Times New Roman" panose="02020603050405020304" pitchFamily="18" charset="0"/>
                        </a:rPr>
                        <a:t>of</a:t>
                      </a:r>
                      <a:r>
                        <a:rPr lang="en-US" sz="1600" spc="-25" dirty="0">
                          <a:solidFill>
                            <a:srgbClr val="414042"/>
                          </a:solidFill>
                          <a:effectLst/>
                          <a:latin typeface="+mn-lt"/>
                          <a:ea typeface="Calibri" panose="020F0502020204030204" pitchFamily="34" charset="0"/>
                          <a:cs typeface="Times New Roman" panose="02020603050405020304" pitchFamily="18" charset="0"/>
                        </a:rPr>
                        <a:t> </a:t>
                      </a:r>
                      <a:r>
                        <a:rPr lang="en-US" sz="1600" dirty="0">
                          <a:solidFill>
                            <a:srgbClr val="414042"/>
                          </a:solidFill>
                          <a:effectLst/>
                          <a:latin typeface="+mn-lt"/>
                          <a:ea typeface="Calibri" panose="020F0502020204030204" pitchFamily="34" charset="0"/>
                          <a:cs typeface="Times New Roman" panose="02020603050405020304" pitchFamily="18" charset="0"/>
                        </a:rPr>
                        <a:t>$8,500,</a:t>
                      </a:r>
                      <a:r>
                        <a:rPr lang="en-US" sz="1600" spc="-20" dirty="0">
                          <a:solidFill>
                            <a:srgbClr val="414042"/>
                          </a:solidFill>
                          <a:effectLst/>
                          <a:latin typeface="+mn-lt"/>
                          <a:ea typeface="Calibri" panose="020F0502020204030204" pitchFamily="34" charset="0"/>
                          <a:cs typeface="Times New Roman" panose="02020603050405020304" pitchFamily="18" charset="0"/>
                        </a:rPr>
                        <a:t> </a:t>
                      </a:r>
                      <a:r>
                        <a:rPr lang="en-US" sz="1600" dirty="0">
                          <a:solidFill>
                            <a:srgbClr val="414042"/>
                          </a:solidFill>
                          <a:effectLst/>
                          <a:latin typeface="+mn-lt"/>
                          <a:ea typeface="Calibri" panose="020F0502020204030204" pitchFamily="34" charset="0"/>
                          <a:cs typeface="Times New Roman" panose="02020603050405020304" pitchFamily="18" charset="0"/>
                        </a:rPr>
                        <a:t>beginning</a:t>
                      </a:r>
                      <a:r>
                        <a:rPr lang="en-US" sz="1600" spc="-25" dirty="0">
                          <a:solidFill>
                            <a:srgbClr val="414042"/>
                          </a:solidFill>
                          <a:effectLst/>
                          <a:latin typeface="+mn-lt"/>
                          <a:ea typeface="Calibri" panose="020F0502020204030204" pitchFamily="34" charset="0"/>
                          <a:cs typeface="Times New Roman" panose="02020603050405020304" pitchFamily="18" charset="0"/>
                        </a:rPr>
                        <a:t> </a:t>
                      </a:r>
                      <a:r>
                        <a:rPr lang="en-US" sz="1600" dirty="0">
                          <a:solidFill>
                            <a:srgbClr val="414042"/>
                          </a:solidFill>
                          <a:effectLst/>
                          <a:latin typeface="+mn-lt"/>
                          <a:ea typeface="Calibri" panose="020F0502020204030204" pitchFamily="34" charset="0"/>
                          <a:cs typeface="Times New Roman" panose="02020603050405020304" pitchFamily="18" charset="0"/>
                        </a:rPr>
                        <a:t>90</a:t>
                      </a:r>
                      <a:r>
                        <a:rPr lang="en-US" sz="1600" spc="-20" dirty="0">
                          <a:solidFill>
                            <a:srgbClr val="414042"/>
                          </a:solidFill>
                          <a:effectLst/>
                          <a:latin typeface="+mn-lt"/>
                          <a:ea typeface="Calibri" panose="020F0502020204030204" pitchFamily="34" charset="0"/>
                          <a:cs typeface="Times New Roman" panose="02020603050405020304" pitchFamily="18" charset="0"/>
                        </a:rPr>
                        <a:t> </a:t>
                      </a:r>
                      <a:r>
                        <a:rPr lang="en-US" sz="1600" dirty="0">
                          <a:solidFill>
                            <a:srgbClr val="414042"/>
                          </a:solidFill>
                          <a:effectLst/>
                          <a:latin typeface="+mn-lt"/>
                          <a:ea typeface="Calibri" panose="020F0502020204030204" pitchFamily="34" charset="0"/>
                          <a:cs typeface="Times New Roman" panose="02020603050405020304" pitchFamily="18" charset="0"/>
                        </a:rPr>
                        <a:t>days</a:t>
                      </a:r>
                      <a:r>
                        <a:rPr lang="en-US" sz="1600" spc="-25" dirty="0">
                          <a:solidFill>
                            <a:srgbClr val="414042"/>
                          </a:solidFill>
                          <a:effectLst/>
                          <a:latin typeface="+mn-lt"/>
                          <a:ea typeface="Calibri" panose="020F0502020204030204" pitchFamily="34" charset="0"/>
                          <a:cs typeface="Times New Roman" panose="02020603050405020304" pitchFamily="18" charset="0"/>
                        </a:rPr>
                        <a:t> </a:t>
                      </a:r>
                      <a:r>
                        <a:rPr lang="en-US" sz="1600" dirty="0">
                          <a:solidFill>
                            <a:srgbClr val="414042"/>
                          </a:solidFill>
                          <a:effectLst/>
                          <a:latin typeface="+mn-lt"/>
                          <a:ea typeface="Calibri" panose="020F0502020204030204" pitchFamily="34" charset="0"/>
                          <a:cs typeface="Times New Roman" panose="02020603050405020304" pitchFamily="18" charset="0"/>
                        </a:rPr>
                        <a:t>from the date of disability</a:t>
                      </a:r>
                      <a:endParaRPr lang="en-US" sz="16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BFBFBF"/>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val="2058676790"/>
                  </a:ext>
                </a:extLst>
              </a:tr>
            </a:tbl>
          </a:graphicData>
        </a:graphic>
      </p:graphicFrame>
      <p:sp>
        <p:nvSpPr>
          <p:cNvPr id="10" name="Rounded Rectangle 14">
            <a:extLst>
              <a:ext uri="{FF2B5EF4-FFF2-40B4-BE49-F238E27FC236}">
                <a16:creationId xmlns:a16="http://schemas.microsoft.com/office/drawing/2014/main" id="{F09D6FAE-8190-C235-ED55-D764840743C7}"/>
              </a:ext>
            </a:extLst>
          </p:cNvPr>
          <p:cNvSpPr/>
          <p:nvPr/>
        </p:nvSpPr>
        <p:spPr>
          <a:xfrm>
            <a:off x="10747610" y="1936361"/>
            <a:ext cx="2495568" cy="2895061"/>
          </a:xfrm>
          <a:prstGeom prst="roundRect">
            <a:avLst>
              <a:gd name="adj" fmla="val 9684"/>
            </a:avLst>
          </a:prstGeom>
          <a:solidFill>
            <a:schemeClr val="bg1">
              <a:lumMod val="95000"/>
            </a:schemeClr>
          </a:solidFill>
        </p:spPr>
        <p:txBody>
          <a:bodyPr wrap="square">
            <a:spAutoFit/>
          </a:bodyPr>
          <a:lstStyle/>
          <a:p>
            <a:pPr>
              <a:lnSpc>
                <a:spcPts val="2200"/>
              </a:lnSpc>
              <a:spcAft>
                <a:spcPts val="300"/>
              </a:spcAft>
            </a:pPr>
            <a:endParaRPr lang="en-US" sz="1700" dirty="0">
              <a:solidFill>
                <a:schemeClr val="tx1">
                  <a:lumMod val="75000"/>
                  <a:lumOff val="25000"/>
                </a:schemeClr>
              </a:solidFill>
              <a:latin typeface="Arial" panose="020B0604020202020204" pitchFamily="34" charset="0"/>
              <a:ea typeface="Times New Roman" panose="02020603050405020304" pitchFamily="18" charset="0"/>
              <a:cs typeface="Calibri" panose="020F0502020204030204" pitchFamily="34" charset="0"/>
            </a:endParaRPr>
          </a:p>
          <a:p>
            <a:pPr>
              <a:lnSpc>
                <a:spcPts val="2200"/>
              </a:lnSpc>
              <a:spcAft>
                <a:spcPts val="300"/>
              </a:spcAft>
            </a:pPr>
            <a:endParaRPr lang="en-US" sz="1700" dirty="0">
              <a:solidFill>
                <a:schemeClr val="tx1">
                  <a:lumMod val="75000"/>
                  <a:lumOff val="25000"/>
                </a:schemeClr>
              </a:solidFill>
              <a:latin typeface="Arial" panose="020B0604020202020204" pitchFamily="34" charset="0"/>
              <a:ea typeface="Times New Roman" panose="02020603050405020304" pitchFamily="18" charset="0"/>
              <a:cs typeface="Calibri" panose="020F0502020204030204" pitchFamily="34" charset="0"/>
            </a:endParaRPr>
          </a:p>
          <a:p>
            <a:pPr>
              <a:lnSpc>
                <a:spcPts val="2200"/>
              </a:lnSpc>
              <a:spcAft>
                <a:spcPts val="300"/>
              </a:spcAft>
            </a:pPr>
            <a:endParaRPr lang="en-US" sz="1700" dirty="0">
              <a:solidFill>
                <a:schemeClr val="tx1">
                  <a:lumMod val="75000"/>
                  <a:lumOff val="25000"/>
                </a:schemeClr>
              </a:solidFill>
              <a:latin typeface="Arial" panose="020B0604020202020204" pitchFamily="34" charset="0"/>
              <a:ea typeface="Times New Roman" panose="02020603050405020304" pitchFamily="18" charset="0"/>
              <a:cs typeface="Calibri" panose="020F0502020204030204" pitchFamily="34" charset="0"/>
            </a:endParaRPr>
          </a:p>
          <a:p>
            <a:pPr>
              <a:lnSpc>
                <a:spcPts val="2200"/>
              </a:lnSpc>
              <a:spcAft>
                <a:spcPts val="300"/>
              </a:spcAft>
            </a:pPr>
            <a:endParaRPr lang="en-US" sz="1700" dirty="0">
              <a:solidFill>
                <a:schemeClr val="tx1">
                  <a:lumMod val="75000"/>
                  <a:lumOff val="25000"/>
                </a:schemeClr>
              </a:solidFill>
              <a:latin typeface="Arial" panose="020B0604020202020204" pitchFamily="34" charset="0"/>
              <a:ea typeface="Calibri" panose="020F0502020204030204" pitchFamily="34" charset="0"/>
              <a:cs typeface="Calibri" panose="020F0502020204030204" pitchFamily="34" charset="0"/>
            </a:endParaRPr>
          </a:p>
          <a:p>
            <a:pPr algn="ctr">
              <a:lnSpc>
                <a:spcPts val="2200"/>
              </a:lnSpc>
              <a:spcAft>
                <a:spcPts val="300"/>
              </a:spcAft>
            </a:pPr>
            <a:r>
              <a:rPr lang="en-US" sz="1600" dirty="0">
                <a:solidFill>
                  <a:schemeClr val="tx1">
                    <a:lumMod val="75000"/>
                    <a:lumOff val="25000"/>
                  </a:schemeClr>
                </a:solidFill>
                <a:latin typeface="Arial" panose="020B0604020202020204" pitchFamily="34" charset="0"/>
                <a:ea typeface="Calibri" panose="020F0502020204030204" pitchFamily="34" charset="0"/>
                <a:cs typeface="Calibri" panose="020F0502020204030204" pitchFamily="34" charset="0"/>
              </a:rPr>
              <a:t>Life, AD&amp;D, and Disability Benefits Natus covers 100% of premium cost for employees</a:t>
            </a:r>
            <a:endParaRPr lang="en-US" sz="1600" dirty="0">
              <a:solidFill>
                <a:schemeClr val="tx1">
                  <a:lumMod val="75000"/>
                  <a:lumOff val="25000"/>
                </a:schemeClr>
              </a:solidFill>
              <a:latin typeface="Arial" panose="020B0604020202020204" pitchFamily="34" charset="0"/>
              <a:ea typeface="Calibri" panose="020F0502020204030204" pitchFamily="34" charset="0"/>
              <a:cs typeface="Times New Roman" panose="02020603050405020304" pitchFamily="18" charset="0"/>
            </a:endParaRPr>
          </a:p>
        </p:txBody>
      </p:sp>
      <p:pic>
        <p:nvPicPr>
          <p:cNvPr id="11" name="Picture 2" descr="the-hartford-insurance-tampa - Frees Insurance">
            <a:extLst>
              <a:ext uri="{FF2B5EF4-FFF2-40B4-BE49-F238E27FC236}">
                <a16:creationId xmlns:a16="http://schemas.microsoft.com/office/drawing/2014/main" id="{619B953D-D692-0260-15C8-378E21D078E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962223" y="2124980"/>
            <a:ext cx="2280954" cy="790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28527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19"/>
          <p:cNvSpPr/>
          <p:nvPr/>
        </p:nvSpPr>
        <p:spPr>
          <a:xfrm>
            <a:off x="-1" y="7326642"/>
            <a:ext cx="13715999" cy="457200"/>
          </a:xfrm>
          <a:prstGeom prst="rect">
            <a:avLst/>
          </a:prstGeom>
          <a:solidFill>
            <a:srgbClr val="008189">
              <a:alpha val="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sp>
        <p:nvSpPr>
          <p:cNvPr id="518" name="Google Shape;518;p19"/>
          <p:cNvSpPr/>
          <p:nvPr/>
        </p:nvSpPr>
        <p:spPr>
          <a:xfrm>
            <a:off x="-2" y="-32356"/>
            <a:ext cx="13716000" cy="662940"/>
          </a:xfrm>
          <a:prstGeom prst="rect">
            <a:avLst/>
          </a:prstGeom>
          <a:gradFill>
            <a:gsLst>
              <a:gs pos="0">
                <a:srgbClr val="F5F7FC"/>
              </a:gs>
              <a:gs pos="100000">
                <a:srgbClr val="008189"/>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pic>
        <p:nvPicPr>
          <p:cNvPr id="519" name="Google Shape;519;p1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5160" y="179070"/>
            <a:ext cx="1206500" cy="295107"/>
          </a:xfrm>
          <a:prstGeom prst="rect">
            <a:avLst/>
          </a:prstGeom>
          <a:noFill/>
          <a:ln>
            <a:noFill/>
          </a:ln>
        </p:spPr>
      </p:pic>
      <p:sp>
        <p:nvSpPr>
          <p:cNvPr id="520" name="Google Shape;520;p19"/>
          <p:cNvSpPr txBox="1"/>
          <p:nvPr/>
        </p:nvSpPr>
        <p:spPr>
          <a:xfrm>
            <a:off x="12136437" y="8458333"/>
            <a:ext cx="1917851"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Open Enrollment 2023</a:t>
            </a:r>
            <a:endParaRPr sz="1200" b="1"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p:txBody>
      </p:sp>
      <p:sp>
        <p:nvSpPr>
          <p:cNvPr id="521" name="Google Shape;521;p19"/>
          <p:cNvSpPr txBox="1">
            <a:spLocks noGrp="1"/>
          </p:cNvSpPr>
          <p:nvPr>
            <p:ph type="title"/>
          </p:nvPr>
        </p:nvSpPr>
        <p:spPr>
          <a:xfrm>
            <a:off x="645159" y="881724"/>
            <a:ext cx="11491277" cy="105463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4000"/>
              <a:buFont typeface="Helvetica Neue"/>
              <a:buNone/>
            </a:pPr>
            <a:r>
              <a:rPr lang="en-US" sz="3500" b="1" dirty="0">
                <a:solidFill>
                  <a:srgbClr val="3F3F3F"/>
                </a:solidFill>
                <a:latin typeface="Arial" panose="020B0604020202020204" pitchFamily="34" charset="0"/>
                <a:ea typeface="Helvetica Neue"/>
                <a:cs typeface="Arial" panose="020B0604020202020204" pitchFamily="34" charset="0"/>
                <a:sym typeface="Helvetica Neue"/>
              </a:rPr>
              <a:t>Voluntary Benefits that Provide Financial Protection</a:t>
            </a:r>
            <a:endParaRPr sz="3500" dirty="0"/>
          </a:p>
        </p:txBody>
      </p:sp>
      <p:sp>
        <p:nvSpPr>
          <p:cNvPr id="522" name="Google Shape;522;p19"/>
          <p:cNvSpPr txBox="1">
            <a:spLocks noGrp="1"/>
          </p:cNvSpPr>
          <p:nvPr>
            <p:ph type="sldNum" idx="12"/>
          </p:nvPr>
        </p:nvSpPr>
        <p:spPr>
          <a:xfrm>
            <a:off x="13095363" y="7370034"/>
            <a:ext cx="461295" cy="413808"/>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rgbClr val="3F3F3F"/>
                </a:solidFill>
                <a:latin typeface="Arial" panose="020B0604020202020204" pitchFamily="34" charset="0"/>
                <a:ea typeface="Helvetica Neue"/>
                <a:cs typeface="Arial" panose="020B0604020202020204" pitchFamily="34" charset="0"/>
                <a:sym typeface="Helvetica Neue"/>
              </a:rPr>
              <a:t>33</a:t>
            </a:fld>
            <a:endParaRPr sz="1200" dirty="0">
              <a:solidFill>
                <a:srgbClr val="3F3F3F"/>
              </a:solidFill>
              <a:latin typeface="Arial" panose="020B0604020202020204" pitchFamily="34" charset="0"/>
              <a:ea typeface="Helvetica Neue"/>
              <a:cs typeface="Arial" panose="020B0604020202020204" pitchFamily="34" charset="0"/>
              <a:sym typeface="Helvetica Neue"/>
            </a:endParaRPr>
          </a:p>
        </p:txBody>
      </p:sp>
      <p:sp>
        <p:nvSpPr>
          <p:cNvPr id="523" name="Google Shape;523;p19"/>
          <p:cNvSpPr/>
          <p:nvPr/>
        </p:nvSpPr>
        <p:spPr>
          <a:xfrm>
            <a:off x="3734026" y="3464504"/>
            <a:ext cx="3549325" cy="4078594"/>
          </a:xfrm>
          <a:prstGeom prst="roundRect">
            <a:avLst>
              <a:gd name="adj" fmla="val 3682"/>
            </a:avLst>
          </a:prstGeom>
          <a:noFill/>
          <a:ln>
            <a:noFill/>
          </a:ln>
        </p:spPr>
        <p:txBody>
          <a:bodyPr spcFirstLastPara="1" wrap="square" lIns="91425" tIns="45700" rIns="91425" bIns="45700" anchor="t" anchorCtr="0">
            <a:spAutoFit/>
          </a:bodyPr>
          <a:lstStyle/>
          <a:p>
            <a:pPr marL="239713" marR="0" lvl="0" indent="-125413" algn="l" rtl="0">
              <a:lnSpc>
                <a:spcPct val="131250"/>
              </a:lnSpc>
              <a:spcBef>
                <a:spcPts val="300"/>
              </a:spcBef>
              <a:spcAft>
                <a:spcPts val="0"/>
              </a:spcAft>
              <a:buClr>
                <a:srgbClr val="3F3F3F"/>
              </a:buClr>
              <a:buSzPts val="1600"/>
              <a:buFont typeface="Arial"/>
              <a:buNone/>
            </a:pPr>
            <a:endParaRPr sz="1600" b="1" i="0" u="none" strike="noStrike" cap="none" dirty="0">
              <a:solidFill>
                <a:srgbClr val="309DA2"/>
              </a:solidFill>
              <a:latin typeface="Arial"/>
              <a:ea typeface="Arial"/>
              <a:cs typeface="Arial"/>
              <a:sym typeface="Arial"/>
            </a:endParaRPr>
          </a:p>
        </p:txBody>
      </p:sp>
      <p:sp>
        <p:nvSpPr>
          <p:cNvPr id="524" name="Google Shape;524;p19"/>
          <p:cNvSpPr/>
          <p:nvPr/>
        </p:nvSpPr>
        <p:spPr>
          <a:xfrm>
            <a:off x="394006" y="2024971"/>
            <a:ext cx="3861780" cy="4916423"/>
          </a:xfrm>
          <a:prstGeom prst="roundRect">
            <a:avLst>
              <a:gd name="adj" fmla="val 7417"/>
            </a:avLst>
          </a:prstGeom>
          <a:solidFill>
            <a:srgbClr val="F2F2F2"/>
          </a:solidFill>
          <a:ln>
            <a:noFill/>
          </a:ln>
        </p:spPr>
        <p:txBody>
          <a:bodyPr spcFirstLastPara="1" wrap="square" lIns="91425" tIns="45700" rIns="91425" bIns="45700" anchor="t" anchorCtr="0">
            <a:noAutofit/>
          </a:bodyPr>
          <a:lstStyle/>
          <a:p>
            <a:pPr marL="0" marR="0" lvl="0" indent="0" algn="ctr" rtl="0">
              <a:lnSpc>
                <a:spcPct val="122222"/>
              </a:lnSpc>
              <a:spcBef>
                <a:spcPts val="0"/>
              </a:spcBef>
              <a:spcAft>
                <a:spcPts val="0"/>
              </a:spcAft>
              <a:buClr>
                <a:srgbClr val="000000"/>
              </a:buClr>
              <a:buSzPts val="1600"/>
              <a:buFont typeface="Arial"/>
              <a:buNone/>
            </a:pPr>
            <a:r>
              <a:rPr lang="en-US" sz="1800" b="1" dirty="0">
                <a:solidFill>
                  <a:srgbClr val="008189"/>
                </a:solidFill>
                <a:latin typeface="Arial" panose="020B0604020202020204" pitchFamily="34" charset="0"/>
                <a:sym typeface="Helvetica Neue"/>
              </a:rPr>
              <a:t>Travel Assistance Services</a:t>
            </a:r>
            <a:endParaRPr sz="1800" b="1" dirty="0">
              <a:solidFill>
                <a:srgbClr val="008189"/>
              </a:solidFill>
              <a:latin typeface="Arial" panose="020B0604020202020204" pitchFamily="34" charset="0"/>
              <a:sym typeface="Helvetica Neue"/>
            </a:endParaRPr>
          </a:p>
          <a:p>
            <a:pPr marL="239711" marR="0" lvl="0" indent="-225425" algn="l" rtl="0">
              <a:lnSpc>
                <a:spcPct val="131250"/>
              </a:lnSpc>
              <a:spcBef>
                <a:spcPts val="0"/>
              </a:spcBef>
              <a:spcAft>
                <a:spcPts val="0"/>
              </a:spcAft>
              <a:buClr>
                <a:srgbClr val="3F3F3F"/>
              </a:buClr>
              <a:buSzPts val="1600"/>
              <a:buFont typeface="Arial"/>
              <a:buChar char="•"/>
            </a:pPr>
            <a:r>
              <a:rPr lang="en-US" sz="16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Provided by </a:t>
            </a:r>
            <a:r>
              <a:rPr lang="en-US" sz="1600" b="1"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The Hartford</a:t>
            </a:r>
            <a:endParaRPr sz="1600" b="0" i="0" u="none" strike="noStrike" cap="none" dirty="0">
              <a:solidFill>
                <a:schemeClr val="dk1"/>
              </a:solidFill>
              <a:latin typeface="Arial"/>
              <a:ea typeface="Arial"/>
              <a:cs typeface="Arial"/>
              <a:sym typeface="Arial"/>
            </a:endParaRPr>
          </a:p>
          <a:p>
            <a:pPr marL="239711" marR="0" lvl="0" indent="-225425" algn="l" rtl="0">
              <a:lnSpc>
                <a:spcPct val="131250"/>
              </a:lnSpc>
              <a:spcBef>
                <a:spcPts val="300"/>
              </a:spcBef>
              <a:spcAft>
                <a:spcPts val="0"/>
              </a:spcAft>
              <a:buClr>
                <a:srgbClr val="3F3F3F"/>
              </a:buClr>
              <a:buSzPts val="1600"/>
              <a:buFont typeface="Arial"/>
              <a:buChar char="•"/>
            </a:pPr>
            <a:r>
              <a:rPr lang="en-US" sz="1600" b="1"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Multilingual assistance, 24/7</a:t>
            </a:r>
            <a:r>
              <a:rPr lang="en-US" sz="16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 in US or 200 other countries </a:t>
            </a:r>
            <a:r>
              <a:rPr lang="en-US" sz="1600" b="1" i="0" u="none" strike="noStrike" cap="none" dirty="0">
                <a:solidFill>
                  <a:srgbClr val="309DA2"/>
                </a:solidFill>
                <a:latin typeface="Arial" panose="020B0604020202020204" pitchFamily="34" charset="0"/>
                <a:ea typeface="Helvetica Neue"/>
                <a:cs typeface="Arial" panose="020B0604020202020204" pitchFamily="34" charset="0"/>
                <a:sym typeface="Helvetica Neue"/>
              </a:rPr>
              <a:t>at no cost </a:t>
            </a:r>
            <a:endParaRPr sz="1600" b="0" i="0" u="none" strike="noStrike" cap="none" dirty="0">
              <a:solidFill>
                <a:srgbClr val="309DA2"/>
              </a:solidFill>
              <a:latin typeface="Arial"/>
              <a:ea typeface="Arial"/>
              <a:cs typeface="Arial"/>
              <a:sym typeface="Arial"/>
            </a:endParaRPr>
          </a:p>
          <a:p>
            <a:pPr marL="239711" marR="0" lvl="0" indent="-225425" algn="l" rtl="0">
              <a:lnSpc>
                <a:spcPct val="131250"/>
              </a:lnSpc>
              <a:spcBef>
                <a:spcPts val="300"/>
              </a:spcBef>
              <a:spcAft>
                <a:spcPts val="0"/>
              </a:spcAft>
              <a:buClr>
                <a:srgbClr val="3F3F3F"/>
              </a:buClr>
              <a:buSzPts val="1600"/>
              <a:buFont typeface="Arial"/>
              <a:buChar char="•"/>
            </a:pPr>
            <a:r>
              <a:rPr lang="en-US" sz="16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Provides emergency and non-emergency services when </a:t>
            </a:r>
            <a:r>
              <a:rPr lang="en-US" sz="1600" b="1"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traveling &gt;100 miles from home for &lt;90 days</a:t>
            </a:r>
            <a:endParaRPr sz="1600" b="1" i="0" u="none" strike="noStrike" cap="none" dirty="0">
              <a:solidFill>
                <a:schemeClr val="dk1"/>
              </a:solidFill>
              <a:latin typeface="Arial"/>
              <a:ea typeface="Arial"/>
              <a:cs typeface="Arial"/>
              <a:sym typeface="Arial"/>
            </a:endParaRPr>
          </a:p>
          <a:p>
            <a:pPr marL="239711" marR="0" lvl="0" indent="-225425" algn="l" rtl="0">
              <a:lnSpc>
                <a:spcPct val="131250"/>
              </a:lnSpc>
              <a:spcBef>
                <a:spcPts val="300"/>
              </a:spcBef>
              <a:spcAft>
                <a:spcPts val="0"/>
              </a:spcAft>
              <a:buClr>
                <a:srgbClr val="3F3F3F"/>
              </a:buClr>
              <a:buSzPts val="1600"/>
              <a:buFont typeface="Arial"/>
              <a:buChar char="•"/>
            </a:pPr>
            <a:r>
              <a:rPr lang="en-US" sz="16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Services include pre-trip information, emergency medical assistance or personal assistance</a:t>
            </a:r>
            <a:endParaRPr sz="16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p>
            <a:pPr marL="0" marR="0" lvl="0" indent="0" algn="ctr" rtl="0">
              <a:lnSpc>
                <a:spcPct val="131250"/>
              </a:lnSpc>
              <a:spcBef>
                <a:spcPts val="300"/>
              </a:spcBef>
              <a:spcAft>
                <a:spcPts val="0"/>
              </a:spcAft>
              <a:buClr>
                <a:srgbClr val="000000"/>
              </a:buClr>
              <a:buSzPts val="1400"/>
              <a:buFont typeface="Arial"/>
              <a:buNone/>
            </a:pPr>
            <a:r>
              <a:rPr lang="en-US" sz="1400" b="0" i="0" u="none" strike="noStrike" cap="none" dirty="0">
                <a:solidFill>
                  <a:srgbClr val="008C99"/>
                </a:solidFill>
                <a:latin typeface="Arial" panose="020B0604020202020204" pitchFamily="34" charset="0"/>
                <a:ea typeface="Helvetica Neue"/>
                <a:cs typeface="Arial" panose="020B0604020202020204" pitchFamily="34" charset="0"/>
                <a:sym typeface="Helvetica Neue"/>
                <a:hlinkClick r:id="rId4"/>
              </a:rPr>
              <a:t>Travel Assistance</a:t>
            </a:r>
            <a:endParaRPr lang="en-US" sz="1400" b="0" i="0" u="none" strike="noStrike" cap="none" dirty="0">
              <a:solidFill>
                <a:srgbClr val="008C99"/>
              </a:solidFill>
              <a:latin typeface="Arial" panose="020B0604020202020204" pitchFamily="34" charset="0"/>
              <a:ea typeface="Helvetica Neue"/>
              <a:cs typeface="Arial" panose="020B0604020202020204" pitchFamily="34" charset="0"/>
              <a:sym typeface="Helvetica Neue"/>
            </a:endParaRPr>
          </a:p>
          <a:p>
            <a:pPr marL="0" marR="0" lvl="0" indent="0" algn="ctr" rtl="0">
              <a:lnSpc>
                <a:spcPct val="131250"/>
              </a:lnSpc>
              <a:spcBef>
                <a:spcPts val="300"/>
              </a:spcBef>
              <a:spcAft>
                <a:spcPts val="0"/>
              </a:spcAft>
              <a:buClr>
                <a:srgbClr val="000000"/>
              </a:buClr>
              <a:buSzPts val="1400"/>
              <a:buFont typeface="Arial"/>
              <a:buNone/>
            </a:pPr>
            <a:endParaRPr sz="1400" b="0" i="0" u="none" strike="noStrike" cap="none" dirty="0">
              <a:solidFill>
                <a:srgbClr val="008C99"/>
              </a:solidFill>
              <a:latin typeface="Arial"/>
              <a:ea typeface="Arial"/>
              <a:cs typeface="Arial"/>
              <a:sym typeface="Arial"/>
            </a:endParaRPr>
          </a:p>
        </p:txBody>
      </p:sp>
      <p:sp>
        <p:nvSpPr>
          <p:cNvPr id="526" name="Google Shape;526;p19"/>
          <p:cNvSpPr/>
          <p:nvPr/>
        </p:nvSpPr>
        <p:spPr>
          <a:xfrm>
            <a:off x="4870266" y="1771125"/>
            <a:ext cx="3861629" cy="3461780"/>
          </a:xfrm>
          <a:prstGeom prst="roundRect">
            <a:avLst>
              <a:gd name="adj" fmla="val 7417"/>
            </a:avLst>
          </a:prstGeom>
          <a:solidFill>
            <a:srgbClr val="F2F2F2"/>
          </a:solidFill>
          <a:ln>
            <a:noFill/>
          </a:ln>
        </p:spPr>
        <p:txBody>
          <a:bodyPr spcFirstLastPara="1" wrap="square" lIns="91425" tIns="45700" rIns="91425" bIns="45700" anchor="t" anchorCtr="0">
            <a:noAutofit/>
          </a:bodyPr>
          <a:lstStyle/>
          <a:p>
            <a:pPr marL="0" marR="0" lvl="0" indent="0" algn="ctr" rtl="0">
              <a:lnSpc>
                <a:spcPct val="122222"/>
              </a:lnSpc>
              <a:spcBef>
                <a:spcPts val="0"/>
              </a:spcBef>
              <a:spcAft>
                <a:spcPts val="0"/>
              </a:spcAft>
              <a:buClr>
                <a:srgbClr val="000000"/>
              </a:buClr>
              <a:buSzPts val="1800"/>
              <a:buFont typeface="Arial"/>
              <a:buNone/>
            </a:pPr>
            <a:r>
              <a:rPr lang="en-US" sz="1800" b="1" i="0" u="none" strike="noStrike" cap="none" dirty="0">
                <a:solidFill>
                  <a:srgbClr val="008189"/>
                </a:solidFill>
                <a:latin typeface="Arial" panose="020B0604020202020204" pitchFamily="34" charset="0"/>
                <a:ea typeface="Helvetica Neue"/>
                <a:cs typeface="Arial" panose="020B0604020202020204" pitchFamily="34" charset="0"/>
                <a:sym typeface="Helvetica Neue"/>
              </a:rPr>
              <a:t>Buy-up Short-Term Disability, Accident,</a:t>
            </a:r>
            <a:r>
              <a:rPr lang="en-US" sz="1800" b="0" i="0" u="none" strike="noStrike" cap="none" dirty="0">
                <a:solidFill>
                  <a:schemeClr val="dk1"/>
                </a:solidFill>
                <a:latin typeface="Arial"/>
                <a:ea typeface="Arial"/>
                <a:cs typeface="Arial"/>
                <a:sym typeface="Arial"/>
              </a:rPr>
              <a:t> </a:t>
            </a:r>
            <a:r>
              <a:rPr lang="en-US" sz="1800" b="1" i="0" u="none" strike="noStrike" cap="none" dirty="0">
                <a:solidFill>
                  <a:srgbClr val="008189"/>
                </a:solidFill>
                <a:latin typeface="Arial" panose="020B0604020202020204" pitchFamily="34" charset="0"/>
                <a:ea typeface="Helvetica Neue"/>
                <a:cs typeface="Arial" panose="020B0604020202020204" pitchFamily="34" charset="0"/>
                <a:sym typeface="Helvetica Neue"/>
              </a:rPr>
              <a:t>Critical Illness,</a:t>
            </a:r>
            <a:r>
              <a:rPr lang="en-US" sz="1800" b="0" i="0" u="none" strike="noStrike" cap="none" dirty="0">
                <a:solidFill>
                  <a:schemeClr val="dk1"/>
                </a:solidFill>
                <a:latin typeface="Arial"/>
                <a:ea typeface="Arial"/>
                <a:cs typeface="Arial"/>
                <a:sym typeface="Arial"/>
              </a:rPr>
              <a:t> </a:t>
            </a:r>
            <a:r>
              <a:rPr lang="en-US" sz="1800" b="1" i="0" u="none" strike="noStrike" cap="none" dirty="0">
                <a:solidFill>
                  <a:srgbClr val="008189"/>
                </a:solidFill>
                <a:latin typeface="Arial" panose="020B0604020202020204" pitchFamily="34" charset="0"/>
                <a:ea typeface="Helvetica Neue"/>
                <a:cs typeface="Arial" panose="020B0604020202020204" pitchFamily="34" charset="0"/>
                <a:sym typeface="Helvetica Neue"/>
              </a:rPr>
              <a:t>Hospital Indemnity</a:t>
            </a:r>
            <a:endParaRPr sz="1800" b="1" i="0" u="none" strike="noStrike" cap="none" dirty="0">
              <a:solidFill>
                <a:srgbClr val="008189"/>
              </a:solidFill>
              <a:latin typeface="Arial" panose="020B0604020202020204" pitchFamily="34" charset="0"/>
              <a:ea typeface="Helvetica Neue"/>
              <a:cs typeface="Arial" panose="020B0604020202020204" pitchFamily="34" charset="0"/>
              <a:sym typeface="Helvetica Neue"/>
            </a:endParaRPr>
          </a:p>
          <a:p>
            <a:pPr marL="239711" marR="0" lvl="0" indent="-225425" algn="l" rtl="0">
              <a:lnSpc>
                <a:spcPct val="131250"/>
              </a:lnSpc>
              <a:spcBef>
                <a:spcPts val="300"/>
              </a:spcBef>
              <a:spcAft>
                <a:spcPts val="0"/>
              </a:spcAft>
              <a:buClr>
                <a:srgbClr val="3F3F3F"/>
              </a:buClr>
              <a:buSzPts val="1600"/>
              <a:buFont typeface="Arial"/>
              <a:buChar char="•"/>
            </a:pPr>
            <a:r>
              <a:rPr lang="en-US" sz="16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Provided by </a:t>
            </a:r>
            <a:r>
              <a:rPr lang="en-US" sz="1600" b="1"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The Hartford</a:t>
            </a:r>
            <a:endParaRPr sz="1600" b="0" i="0" u="none" strike="noStrike" cap="none" dirty="0">
              <a:solidFill>
                <a:schemeClr val="dk1"/>
              </a:solidFill>
              <a:latin typeface="Arial"/>
              <a:ea typeface="Arial"/>
              <a:cs typeface="Arial"/>
              <a:sym typeface="Arial"/>
            </a:endParaRPr>
          </a:p>
          <a:p>
            <a:pPr marL="239711" marR="0" lvl="0" indent="-225425" algn="l" rtl="0">
              <a:lnSpc>
                <a:spcPct val="131250"/>
              </a:lnSpc>
              <a:spcBef>
                <a:spcPts val="300"/>
              </a:spcBef>
              <a:spcAft>
                <a:spcPts val="0"/>
              </a:spcAft>
              <a:buClr>
                <a:srgbClr val="3F3F3F"/>
              </a:buClr>
              <a:buSzPts val="1600"/>
              <a:buFont typeface="Arial"/>
              <a:buChar char="•"/>
            </a:pPr>
            <a:r>
              <a:rPr lang="en-US" sz="16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Insurance to protect you financial if you are unable to work, or when you experience unexpected illness or medical emergencies</a:t>
            </a:r>
            <a:endParaRPr sz="1600" b="0" i="0" u="none" strike="noStrike" cap="none" dirty="0">
              <a:solidFill>
                <a:schemeClr val="dk1"/>
              </a:solidFill>
              <a:latin typeface="Arial"/>
              <a:ea typeface="Arial"/>
              <a:cs typeface="Arial"/>
              <a:sym typeface="Arial"/>
            </a:endParaRPr>
          </a:p>
          <a:p>
            <a:pPr marL="0" marR="0" lvl="0" indent="0" algn="ctr" rtl="0">
              <a:lnSpc>
                <a:spcPct val="131250"/>
              </a:lnSpc>
              <a:spcBef>
                <a:spcPts val="300"/>
              </a:spcBef>
              <a:spcAft>
                <a:spcPts val="0"/>
              </a:spcAft>
              <a:buClr>
                <a:srgbClr val="000000"/>
              </a:buClr>
              <a:buSzPts val="1400"/>
              <a:buFont typeface="Arial"/>
              <a:buNone/>
            </a:pPr>
            <a:r>
              <a:rPr lang="en-US" sz="1400" b="0" i="0" u="none" strike="noStrike" cap="none" dirty="0">
                <a:solidFill>
                  <a:srgbClr val="008C99"/>
                </a:solidFill>
                <a:latin typeface="Arial" panose="020B0604020202020204" pitchFamily="34" charset="0"/>
                <a:ea typeface="Helvetica Neue"/>
                <a:cs typeface="Arial" panose="020B0604020202020204" pitchFamily="34" charset="0"/>
                <a:sym typeface="Helvetica Neue"/>
                <a:hlinkClick r:id="rId5"/>
              </a:rPr>
              <a:t>Natus Benefits</a:t>
            </a:r>
            <a:endParaRPr lang="en-US" sz="1400" b="0" i="0" u="none" strike="noStrike" cap="none" dirty="0">
              <a:solidFill>
                <a:srgbClr val="008C99"/>
              </a:solidFill>
              <a:latin typeface="Arial" panose="020B0604020202020204" pitchFamily="34" charset="0"/>
              <a:ea typeface="Helvetica Neue"/>
              <a:cs typeface="Arial" panose="020B0604020202020204" pitchFamily="34" charset="0"/>
              <a:sym typeface="Helvetica Neue"/>
            </a:endParaRPr>
          </a:p>
          <a:p>
            <a:pPr marL="0" marR="0" lvl="0" indent="0" algn="ctr" rtl="0">
              <a:lnSpc>
                <a:spcPct val="131250"/>
              </a:lnSpc>
              <a:spcBef>
                <a:spcPts val="300"/>
              </a:spcBef>
              <a:spcAft>
                <a:spcPts val="0"/>
              </a:spcAft>
              <a:buClr>
                <a:srgbClr val="000000"/>
              </a:buClr>
              <a:buSzPts val="1400"/>
              <a:buFont typeface="Arial"/>
              <a:buNone/>
            </a:pPr>
            <a:endParaRPr sz="1400" b="0" i="0" u="none" strike="noStrike" cap="none" dirty="0">
              <a:solidFill>
                <a:srgbClr val="008C99"/>
              </a:solidFill>
              <a:latin typeface="Arial"/>
              <a:ea typeface="Arial"/>
              <a:cs typeface="Arial"/>
              <a:sym typeface="Arial"/>
            </a:endParaRPr>
          </a:p>
        </p:txBody>
      </p:sp>
      <p:sp>
        <p:nvSpPr>
          <p:cNvPr id="527" name="Google Shape;527;p19"/>
          <p:cNvSpPr/>
          <p:nvPr/>
        </p:nvSpPr>
        <p:spPr>
          <a:xfrm>
            <a:off x="9346374" y="2029282"/>
            <a:ext cx="3861629" cy="4912112"/>
          </a:xfrm>
          <a:prstGeom prst="roundRect">
            <a:avLst>
              <a:gd name="adj" fmla="val 7417"/>
            </a:avLst>
          </a:prstGeom>
          <a:solidFill>
            <a:srgbClr val="F2F2F2"/>
          </a:solidFill>
          <a:ln>
            <a:noFill/>
          </a:ln>
        </p:spPr>
        <p:txBody>
          <a:bodyPr spcFirstLastPara="1" wrap="square" lIns="91425" tIns="45700" rIns="91425" bIns="45700" anchor="t" anchorCtr="0">
            <a:noAutofit/>
          </a:bodyPr>
          <a:lstStyle/>
          <a:p>
            <a:pPr marL="0" marR="0" lvl="0" indent="0" algn="ctr" rtl="0">
              <a:lnSpc>
                <a:spcPct val="122222"/>
              </a:lnSpc>
              <a:spcBef>
                <a:spcPts val="0"/>
              </a:spcBef>
              <a:spcAft>
                <a:spcPts val="0"/>
              </a:spcAft>
              <a:buClr>
                <a:srgbClr val="000000"/>
              </a:buClr>
              <a:buSzPts val="1800"/>
              <a:buFont typeface="Arial"/>
              <a:buNone/>
            </a:pPr>
            <a:r>
              <a:rPr lang="en-US" sz="1800" b="1" i="0" u="none" strike="noStrike" cap="none" dirty="0">
                <a:solidFill>
                  <a:srgbClr val="008189"/>
                </a:solidFill>
                <a:latin typeface="Arial" panose="020B0604020202020204" pitchFamily="34" charset="0"/>
                <a:ea typeface="Helvetica Neue"/>
                <a:cs typeface="Arial" panose="020B0604020202020204" pitchFamily="34" charset="0"/>
                <a:sym typeface="Helvetica Neue"/>
              </a:rPr>
              <a:t>Identity Theft Protection, Legal Advice</a:t>
            </a:r>
            <a:endParaRPr sz="16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p>
            <a:pPr marL="457200" marR="0" lvl="0" indent="-330200" algn="l" rtl="0">
              <a:lnSpc>
                <a:spcPct val="131250"/>
              </a:lnSpc>
              <a:spcBef>
                <a:spcPts val="0"/>
              </a:spcBef>
              <a:spcAft>
                <a:spcPts val="0"/>
              </a:spcAft>
              <a:buClr>
                <a:srgbClr val="3F3F3F"/>
              </a:buClr>
              <a:buSzPts val="1600"/>
              <a:buFont typeface="Helvetica Neue"/>
              <a:buChar char="•"/>
            </a:pPr>
            <a:r>
              <a:rPr lang="en-US" sz="1600" b="1"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IdentityForce/Sontiq</a:t>
            </a:r>
            <a:r>
              <a:rPr lang="en-US" sz="16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 (ID Theft) provides cyber internet surveillance &amp; child social network monitoring</a:t>
            </a:r>
            <a:endParaRPr sz="16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p>
            <a:pPr marL="457200" marR="0" lvl="0" indent="0" algn="l" rtl="0">
              <a:lnSpc>
                <a:spcPct val="115000"/>
              </a:lnSpc>
              <a:spcBef>
                <a:spcPts val="0"/>
              </a:spcBef>
              <a:spcAft>
                <a:spcPts val="0"/>
              </a:spcAft>
              <a:buClr>
                <a:srgbClr val="000000"/>
              </a:buClr>
              <a:buSzPts val="1600"/>
              <a:buFont typeface="Arial"/>
              <a:buNone/>
            </a:pPr>
            <a:r>
              <a:rPr lang="en-US" sz="1600" b="0" i="0" u="sng" strike="noStrike" cap="none" dirty="0" err="1">
                <a:solidFill>
                  <a:srgbClr val="309DA2"/>
                </a:solidFill>
                <a:latin typeface="Arial" panose="020B0604020202020204" pitchFamily="34" charset="0"/>
                <a:ea typeface="Helvetica Neue"/>
                <a:cs typeface="Arial" panose="020B0604020202020204" pitchFamily="34" charset="0"/>
                <a:sym typeface="Helvetica Neue"/>
                <a:hlinkClick r:id="rId6"/>
              </a:rPr>
              <a:t>IdentityForce</a:t>
            </a:r>
            <a:endParaRPr lang="en-US" sz="1600" b="0" i="0" u="sng" strike="noStrike" cap="none" dirty="0">
              <a:solidFill>
                <a:srgbClr val="309DA2"/>
              </a:solidFill>
              <a:latin typeface="Arial" panose="020B0604020202020204" pitchFamily="34" charset="0"/>
              <a:ea typeface="Helvetica Neue"/>
              <a:cs typeface="Arial" panose="020B0604020202020204" pitchFamily="34" charset="0"/>
              <a:sym typeface="Helvetica Neue"/>
            </a:endParaRPr>
          </a:p>
          <a:p>
            <a:pPr marL="457200" marR="0" lvl="0" indent="0" algn="l" rtl="0">
              <a:lnSpc>
                <a:spcPct val="115000"/>
              </a:lnSpc>
              <a:spcBef>
                <a:spcPts val="0"/>
              </a:spcBef>
              <a:spcAft>
                <a:spcPts val="0"/>
              </a:spcAft>
              <a:buClr>
                <a:srgbClr val="000000"/>
              </a:buClr>
              <a:buSzPts val="1600"/>
              <a:buFont typeface="Arial"/>
              <a:buNone/>
            </a:pPr>
            <a:r>
              <a:rPr lang="en-US" sz="1600" b="1"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ARAG</a:t>
            </a:r>
            <a:r>
              <a:rPr lang="en-US" sz="16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 (Legal Advice) provides access to network of qualified attorneys via phone or office consultation.</a:t>
            </a:r>
            <a:endParaRPr sz="16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p>
            <a:pPr marL="457200" marR="0" lvl="0" indent="-330200" algn="l" rtl="0">
              <a:lnSpc>
                <a:spcPct val="131250"/>
              </a:lnSpc>
              <a:spcBef>
                <a:spcPts val="300"/>
              </a:spcBef>
              <a:spcAft>
                <a:spcPts val="0"/>
              </a:spcAft>
              <a:buClr>
                <a:srgbClr val="3F3F3F"/>
              </a:buClr>
              <a:buSzPts val="1600"/>
              <a:buFont typeface="Helvetica Neue"/>
              <a:buChar char="•"/>
            </a:pPr>
            <a:r>
              <a:rPr lang="en-US" sz="1600" b="0" i="0" u="sng" strike="noStrike" cap="none" dirty="0">
                <a:solidFill>
                  <a:srgbClr val="309DA2"/>
                </a:solidFill>
                <a:latin typeface="Arial"/>
                <a:ea typeface="Arial"/>
                <a:cs typeface="Arial"/>
                <a:sym typeface="Arial"/>
              </a:rPr>
              <a:t>ARAGlegal.com/myinfo</a:t>
            </a:r>
            <a:r>
              <a:rPr lang="en-US" sz="1600" b="0" i="0" u="sng" strike="noStrike" cap="none" dirty="0">
                <a:solidFill>
                  <a:srgbClr val="4F5CD5"/>
                </a:solidFill>
                <a:latin typeface="Arial"/>
                <a:ea typeface="Arial"/>
                <a:cs typeface="Arial"/>
                <a:sym typeface="Arial"/>
              </a:rPr>
              <a:t> </a:t>
            </a:r>
            <a:r>
              <a:rPr lang="en-US" sz="1600" b="0" i="0" u="none" strike="noStrike" cap="none" dirty="0">
                <a:solidFill>
                  <a:srgbClr val="3F3F3F"/>
                </a:solidFill>
                <a:latin typeface="Arial"/>
                <a:ea typeface="Arial"/>
                <a:cs typeface="Arial"/>
                <a:sym typeface="Arial"/>
              </a:rPr>
              <a:t>Access Code: 18659nm.</a:t>
            </a:r>
            <a:endParaRPr sz="16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p>
            <a:pPr marL="0" marR="0" lvl="0" indent="0" algn="l" rtl="0">
              <a:lnSpc>
                <a:spcPct val="131250"/>
              </a:lnSpc>
              <a:spcBef>
                <a:spcPts val="300"/>
              </a:spcBef>
              <a:spcAft>
                <a:spcPts val="0"/>
              </a:spcAft>
              <a:buClr>
                <a:srgbClr val="000000"/>
              </a:buClr>
              <a:buSzPts val="1600"/>
              <a:buFont typeface="Arial"/>
              <a:buNone/>
            </a:pPr>
            <a:endParaRPr sz="1600" b="0" i="0" u="none" strike="noStrike" cap="none" dirty="0">
              <a:solidFill>
                <a:srgbClr val="000000"/>
              </a:solidFill>
              <a:latin typeface="Arial"/>
              <a:ea typeface="Arial"/>
              <a:cs typeface="Arial"/>
              <a:sym typeface="Arial"/>
            </a:endParaRPr>
          </a:p>
        </p:txBody>
      </p:sp>
      <p:sp>
        <p:nvSpPr>
          <p:cNvPr id="3" name="Google Shape;526;p19">
            <a:extLst>
              <a:ext uri="{FF2B5EF4-FFF2-40B4-BE49-F238E27FC236}">
                <a16:creationId xmlns:a16="http://schemas.microsoft.com/office/drawing/2014/main" id="{A4870D82-1BE3-38A2-9037-3C46630D717B}"/>
              </a:ext>
            </a:extLst>
          </p:cNvPr>
          <p:cNvSpPr/>
          <p:nvPr/>
        </p:nvSpPr>
        <p:spPr>
          <a:xfrm>
            <a:off x="4870266" y="5385305"/>
            <a:ext cx="3861629" cy="1848416"/>
          </a:xfrm>
          <a:prstGeom prst="roundRect">
            <a:avLst>
              <a:gd name="adj" fmla="val 7417"/>
            </a:avLst>
          </a:prstGeom>
          <a:solidFill>
            <a:srgbClr val="F2F2F2"/>
          </a:solidFill>
          <a:ln>
            <a:noFill/>
          </a:ln>
        </p:spPr>
        <p:txBody>
          <a:bodyPr spcFirstLastPara="1" wrap="square" lIns="91425" tIns="45700" rIns="91425" bIns="45700" anchor="t" anchorCtr="0">
            <a:noAutofit/>
          </a:bodyPr>
          <a:lstStyle/>
          <a:p>
            <a:pPr marL="0" marR="0" lvl="0" indent="0" algn="ctr" rtl="0">
              <a:lnSpc>
                <a:spcPct val="122222"/>
              </a:lnSpc>
              <a:spcBef>
                <a:spcPts val="0"/>
              </a:spcBef>
              <a:spcAft>
                <a:spcPts val="0"/>
              </a:spcAft>
              <a:buClr>
                <a:srgbClr val="000000"/>
              </a:buClr>
              <a:buSzPts val="1800"/>
              <a:buFont typeface="Arial"/>
              <a:buNone/>
            </a:pPr>
            <a:r>
              <a:rPr lang="en-US" sz="1800" b="1" i="0" u="none" strike="noStrike" cap="none" dirty="0">
                <a:solidFill>
                  <a:srgbClr val="008189"/>
                </a:solidFill>
                <a:latin typeface="Arial" panose="020B0604020202020204" pitchFamily="34" charset="0"/>
                <a:ea typeface="Helvetica Neue"/>
                <a:cs typeface="Arial" panose="020B0604020202020204" pitchFamily="34" charset="0"/>
                <a:sym typeface="Helvetica Neue"/>
              </a:rPr>
              <a:t>Long-Term Care</a:t>
            </a:r>
            <a:endParaRPr sz="1800" b="1" i="0" u="none" strike="noStrike" cap="none" dirty="0">
              <a:solidFill>
                <a:srgbClr val="008189"/>
              </a:solidFill>
              <a:latin typeface="Arial" panose="020B0604020202020204" pitchFamily="34" charset="0"/>
              <a:ea typeface="Helvetica Neue"/>
              <a:cs typeface="Arial" panose="020B0604020202020204" pitchFamily="34" charset="0"/>
              <a:sym typeface="Helvetica Neue"/>
            </a:endParaRPr>
          </a:p>
          <a:p>
            <a:pPr marL="239711" marR="0" lvl="0" indent="-225425" algn="l" rtl="0">
              <a:lnSpc>
                <a:spcPct val="131250"/>
              </a:lnSpc>
              <a:spcBef>
                <a:spcPts val="300"/>
              </a:spcBef>
              <a:spcAft>
                <a:spcPts val="0"/>
              </a:spcAft>
              <a:buClr>
                <a:srgbClr val="3F3F3F"/>
              </a:buClr>
              <a:buSzPts val="1600"/>
              <a:buFont typeface="Arial"/>
              <a:buChar char="•"/>
            </a:pPr>
            <a:r>
              <a:rPr lang="en-US" sz="16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Provided by </a:t>
            </a:r>
            <a:r>
              <a:rPr lang="en-US" sz="1600" b="1"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Chubb</a:t>
            </a:r>
            <a:endParaRPr sz="1600" b="0" i="0" u="none" strike="noStrike" cap="none" dirty="0">
              <a:solidFill>
                <a:schemeClr val="dk1"/>
              </a:solidFill>
              <a:latin typeface="Arial"/>
              <a:ea typeface="Arial"/>
              <a:cs typeface="Arial"/>
              <a:sym typeface="Arial"/>
            </a:endParaRPr>
          </a:p>
          <a:p>
            <a:pPr marL="239711" marR="0" lvl="0" indent="-225425" algn="l" rtl="0">
              <a:lnSpc>
                <a:spcPct val="131250"/>
              </a:lnSpc>
              <a:spcBef>
                <a:spcPts val="300"/>
              </a:spcBef>
              <a:spcAft>
                <a:spcPts val="0"/>
              </a:spcAft>
              <a:buClr>
                <a:srgbClr val="3F3F3F"/>
              </a:buClr>
              <a:buSzPts val="1600"/>
              <a:buFont typeface="Arial"/>
              <a:buChar char="•"/>
            </a:pPr>
            <a:r>
              <a:rPr lang="en-US" sz="16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Coverage to help plan for the high cost of long-term care.</a:t>
            </a:r>
            <a:endParaRPr sz="1600" b="0" i="0" u="none" strike="noStrike" cap="none" dirty="0">
              <a:solidFill>
                <a:schemeClr val="dk1"/>
              </a:solidFill>
              <a:latin typeface="Arial"/>
              <a:ea typeface="Arial"/>
              <a:cs typeface="Arial"/>
              <a:sym typeface="Arial"/>
            </a:endParaRPr>
          </a:p>
          <a:p>
            <a:pPr marL="0" marR="0" lvl="0" indent="0" algn="ctr" rtl="0">
              <a:lnSpc>
                <a:spcPct val="131250"/>
              </a:lnSpc>
              <a:spcBef>
                <a:spcPts val="300"/>
              </a:spcBef>
              <a:spcAft>
                <a:spcPts val="0"/>
              </a:spcAft>
              <a:buClr>
                <a:srgbClr val="000000"/>
              </a:buClr>
              <a:buSzPts val="1400"/>
              <a:buFont typeface="Arial"/>
              <a:buNone/>
            </a:pPr>
            <a:r>
              <a:rPr lang="en-US" sz="1400" b="0" i="0" u="none" strike="noStrike" cap="none" dirty="0">
                <a:solidFill>
                  <a:srgbClr val="008C99"/>
                </a:solidFill>
                <a:latin typeface="Arial" panose="020B0604020202020204" pitchFamily="34" charset="0"/>
                <a:ea typeface="Helvetica Neue"/>
                <a:cs typeface="Arial" panose="020B0604020202020204" pitchFamily="34" charset="0"/>
                <a:sym typeface="Helvetica Neue"/>
                <a:hlinkClick r:id="rId7">
                  <a:extLst>
                    <a:ext uri="{A12FA001-AC4F-418D-AE19-62706E023703}">
                      <ahyp:hlinkClr xmlns:ahyp="http://schemas.microsoft.com/office/drawing/2018/hyperlinkcolor" val="tx"/>
                    </a:ext>
                  </a:extLst>
                </a:hlinkClick>
              </a:rPr>
              <a:t>http://www.myltcguide.com/natus</a:t>
            </a:r>
            <a:endParaRPr sz="1400" b="0" i="0" u="none" strike="noStrike" cap="none" dirty="0">
              <a:solidFill>
                <a:srgbClr val="008C99"/>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23FEFB7-EA35-D849-A98A-F5A93DF900F0}"/>
              </a:ext>
            </a:extLst>
          </p:cNvPr>
          <p:cNvSpPr/>
          <p:nvPr/>
        </p:nvSpPr>
        <p:spPr>
          <a:xfrm>
            <a:off x="-1" y="7326642"/>
            <a:ext cx="13715999" cy="457200"/>
          </a:xfrm>
          <a:prstGeom prst="rect">
            <a:avLst/>
          </a:prstGeom>
          <a:solidFill>
            <a:srgbClr val="008189">
              <a:alpha val="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EAE170F7-EADB-3447-A916-568735E16DBC}"/>
              </a:ext>
            </a:extLst>
          </p:cNvPr>
          <p:cNvSpPr/>
          <p:nvPr/>
        </p:nvSpPr>
        <p:spPr>
          <a:xfrm>
            <a:off x="-2" y="-32356"/>
            <a:ext cx="13716000" cy="662940"/>
          </a:xfrm>
          <a:prstGeom prst="rect">
            <a:avLst/>
          </a:prstGeom>
          <a:gradFill flip="none" rotWithShape="1">
            <a:gsLst>
              <a:gs pos="0">
                <a:schemeClr val="accent1">
                  <a:lumMod val="5000"/>
                  <a:lumOff val="95000"/>
                </a:schemeClr>
              </a:gs>
              <a:gs pos="100000">
                <a:srgbClr val="00818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3F5442CB-82AE-CF4D-BD8D-51F0454D90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5160" y="179070"/>
            <a:ext cx="1206500" cy="295107"/>
          </a:xfrm>
          <a:prstGeom prst="rect">
            <a:avLst/>
          </a:prstGeom>
        </p:spPr>
      </p:pic>
      <p:sp>
        <p:nvSpPr>
          <p:cNvPr id="10" name="TextBox 9">
            <a:extLst>
              <a:ext uri="{FF2B5EF4-FFF2-40B4-BE49-F238E27FC236}">
                <a16:creationId xmlns:a16="http://schemas.microsoft.com/office/drawing/2014/main" id="{72E5C5C3-48C5-FA48-8F97-828890E8BB1A}"/>
              </a:ext>
            </a:extLst>
          </p:cNvPr>
          <p:cNvSpPr txBox="1"/>
          <p:nvPr/>
        </p:nvSpPr>
        <p:spPr>
          <a:xfrm>
            <a:off x="12136437" y="8458333"/>
            <a:ext cx="1917851" cy="276999"/>
          </a:xfrm>
          <a:prstGeom prst="rect">
            <a:avLst/>
          </a:prstGeom>
          <a:noFill/>
        </p:spPr>
        <p:txBody>
          <a:bodyPr wrap="square" rtlCol="0">
            <a:spAutoFit/>
          </a:bodyPr>
          <a:lstStyle/>
          <a:p>
            <a:pPr algn="ctr"/>
            <a:r>
              <a:rPr lang="en-US" sz="1200" dirty="0">
                <a:solidFill>
                  <a:schemeClr val="tx1">
                    <a:lumMod val="75000"/>
                    <a:lumOff val="25000"/>
                  </a:schemeClr>
                </a:solidFill>
                <a:latin typeface="Arial" panose="020B0604020202020204" pitchFamily="34" charset="0"/>
              </a:rPr>
              <a:t>Open Enrollment 2021</a:t>
            </a:r>
            <a:endParaRPr lang="en-US" sz="1200" b="1" dirty="0">
              <a:solidFill>
                <a:schemeClr val="tx1">
                  <a:lumMod val="75000"/>
                  <a:lumOff val="25000"/>
                </a:schemeClr>
              </a:solidFill>
              <a:latin typeface="Arial" panose="020B0604020202020204" pitchFamily="34" charset="0"/>
            </a:endParaRPr>
          </a:p>
        </p:txBody>
      </p:sp>
      <p:sp>
        <p:nvSpPr>
          <p:cNvPr id="11" name="Rectangle 2">
            <a:extLst>
              <a:ext uri="{FF2B5EF4-FFF2-40B4-BE49-F238E27FC236}">
                <a16:creationId xmlns:a16="http://schemas.microsoft.com/office/drawing/2014/main" id="{A61EB4CD-75F3-F449-BB02-21616D1E343E}"/>
              </a:ext>
            </a:extLst>
          </p:cNvPr>
          <p:cNvSpPr>
            <a:spLocks noGrp="1" noChangeArrowheads="1"/>
          </p:cNvSpPr>
          <p:nvPr>
            <p:ph type="title"/>
          </p:nvPr>
        </p:nvSpPr>
        <p:spPr>
          <a:xfrm>
            <a:off x="191773" y="550181"/>
            <a:ext cx="10654904" cy="839611"/>
          </a:xfrm>
        </p:spPr>
        <p:txBody>
          <a:bodyPr>
            <a:noAutofit/>
          </a:bodyPr>
          <a:lstStyle/>
          <a:p>
            <a:pPr eaLnBrk="1" hangingPunct="1">
              <a:defRPr/>
            </a:pPr>
            <a:r>
              <a:rPr lang="en-US" altLang="en-US" sz="4000" b="1" dirty="0">
                <a:solidFill>
                  <a:schemeClr val="tx1">
                    <a:lumMod val="75000"/>
                    <a:lumOff val="25000"/>
                  </a:schemeClr>
                </a:solidFill>
                <a:latin typeface="Arial" panose="020B0604020202020204" pitchFamily="34" charset="0"/>
                <a:ea typeface="ＭＳ Ｐゴシック" pitchFamily="34" charset="-128"/>
                <a:cs typeface="Microsoft Sans Serif" panose="020B0604020202020204" pitchFamily="34" charset="0"/>
              </a:rPr>
              <a:t>Voluntary Life Insurance</a:t>
            </a:r>
          </a:p>
        </p:txBody>
      </p:sp>
      <p:sp>
        <p:nvSpPr>
          <p:cNvPr id="3" name="Slide Number Placeholder 2">
            <a:extLst>
              <a:ext uri="{FF2B5EF4-FFF2-40B4-BE49-F238E27FC236}">
                <a16:creationId xmlns:a16="http://schemas.microsoft.com/office/drawing/2014/main" id="{EF08723F-49A5-F14A-A5B8-A5385CBA003F}"/>
              </a:ext>
            </a:extLst>
          </p:cNvPr>
          <p:cNvSpPr>
            <a:spLocks noGrp="1"/>
          </p:cNvSpPr>
          <p:nvPr>
            <p:ph type="sldNum" sz="quarter" idx="12"/>
          </p:nvPr>
        </p:nvSpPr>
        <p:spPr>
          <a:xfrm>
            <a:off x="13095363" y="7370034"/>
            <a:ext cx="461295" cy="413808"/>
          </a:xfrm>
        </p:spPr>
        <p:txBody>
          <a:bodyPr/>
          <a:lstStyle/>
          <a:p>
            <a:fld id="{5595479C-8051-B944-B88E-9411021B99C8}" type="slidenum">
              <a:rPr lang="en-US" sz="1200" smtClean="0">
                <a:solidFill>
                  <a:schemeClr val="tx1">
                    <a:lumMod val="75000"/>
                    <a:lumOff val="25000"/>
                  </a:schemeClr>
                </a:solidFill>
                <a:latin typeface="Arial" panose="020B0604020202020204" pitchFamily="34" charset="0"/>
              </a:rPr>
              <a:t>34</a:t>
            </a:fld>
            <a:endParaRPr lang="en-US" sz="1200" dirty="0">
              <a:solidFill>
                <a:schemeClr val="tx1">
                  <a:lumMod val="75000"/>
                  <a:lumOff val="25000"/>
                </a:schemeClr>
              </a:solidFill>
              <a:latin typeface="Arial" panose="020B0604020202020204" pitchFamily="34" charset="0"/>
            </a:endParaRPr>
          </a:p>
        </p:txBody>
      </p:sp>
      <p:sp>
        <p:nvSpPr>
          <p:cNvPr id="12" name="Rounded Rectangle 11">
            <a:extLst>
              <a:ext uri="{FF2B5EF4-FFF2-40B4-BE49-F238E27FC236}">
                <a16:creationId xmlns:a16="http://schemas.microsoft.com/office/drawing/2014/main" id="{1074DECC-95B4-514C-B505-6F971BF008BB}"/>
              </a:ext>
            </a:extLst>
          </p:cNvPr>
          <p:cNvSpPr/>
          <p:nvPr/>
        </p:nvSpPr>
        <p:spPr>
          <a:xfrm>
            <a:off x="2676241" y="1267111"/>
            <a:ext cx="7318782" cy="6214462"/>
          </a:xfrm>
          <a:prstGeom prst="roundRect">
            <a:avLst>
              <a:gd name="adj" fmla="val 3682"/>
            </a:avLst>
          </a:prstGeom>
          <a:noFill/>
        </p:spPr>
        <p:txBody>
          <a:bodyPr wrap="square">
            <a:spAutoFit/>
          </a:bodyPr>
          <a:lstStyle/>
          <a:p>
            <a:pPr>
              <a:lnSpc>
                <a:spcPts val="2100"/>
              </a:lnSpc>
              <a:spcAft>
                <a:spcPts val="400"/>
              </a:spcAft>
            </a:pPr>
            <a:r>
              <a:rPr lang="en-US" sz="1800" b="1" dirty="0">
                <a:solidFill>
                  <a:srgbClr val="008189"/>
                </a:solidFill>
                <a:latin typeface="Arial" panose="020B0604020202020204" pitchFamily="34" charset="0"/>
                <a:ea typeface="Times New Roman" panose="02020603050405020304" pitchFamily="18" charset="0"/>
                <a:cs typeface="Calibri" panose="020F0502020204030204" pitchFamily="34" charset="0"/>
              </a:rPr>
              <a:t>Voluntary Life Benefits</a:t>
            </a:r>
            <a:endParaRPr lang="en-US" sz="1800" b="1" dirty="0">
              <a:solidFill>
                <a:srgbClr val="008189"/>
              </a:solidFill>
              <a:latin typeface="Arial" panose="020B0604020202020204" pitchFamily="34" charset="0"/>
              <a:ea typeface="Calibri" panose="020F0502020204030204" pitchFamily="34" charset="0"/>
              <a:cs typeface="Times New Roman" panose="02020603050405020304" pitchFamily="18" charset="0"/>
            </a:endParaRPr>
          </a:p>
          <a:p>
            <a:pPr marL="285212" indent="-271029">
              <a:spcAft>
                <a:spcPts val="400"/>
              </a:spcAft>
              <a:buFont typeface="Arial" panose="020B0604020202020204" pitchFamily="34" charset="0"/>
              <a:buChar char="•"/>
            </a:pPr>
            <a:r>
              <a:rPr lang="en-US" sz="1600" b="1" dirty="0">
                <a:solidFill>
                  <a:schemeClr val="tx1">
                    <a:lumMod val="75000"/>
                    <a:lumOff val="25000"/>
                  </a:schemeClr>
                </a:solidFill>
                <a:latin typeface="Arial" panose="020B0604020202020204" pitchFamily="34" charset="0"/>
              </a:rPr>
              <a:t>Employee Benefit:</a:t>
            </a:r>
          </a:p>
          <a:p>
            <a:pPr marL="635000" marR="0" lvl="0" indent="-339725" algn="l" defTabSz="914400" rtl="0" eaLnBrk="1" fontAlgn="auto" latinLnBrk="0" hangingPunct="1">
              <a:spcBef>
                <a:spcPts val="0"/>
              </a:spcBef>
              <a:spcAft>
                <a:spcPts val="400"/>
              </a:spcAft>
              <a:buClr>
                <a:srgbClr val="000000"/>
              </a:buClr>
              <a:buSzTx/>
              <a:buFont typeface=".PingFang SC Regular"/>
              <a:buChar char="－"/>
              <a:tabLst/>
              <a:defRPr/>
            </a:pPr>
            <a:r>
              <a:rPr lang="en-US" sz="1600" dirty="0">
                <a:solidFill>
                  <a:schemeClr val="tx1">
                    <a:lumMod val="75000"/>
                    <a:lumOff val="25000"/>
                  </a:schemeClr>
                </a:solidFill>
                <a:latin typeface="Arial" panose="020B0604020202020204" pitchFamily="34" charset="0"/>
                <a:cs typeface="Times New Roman" panose="02020603050405020304" pitchFamily="18" charset="0"/>
              </a:rPr>
              <a:t>Increments of $10,000 up to $500,000. </a:t>
            </a:r>
            <a:r>
              <a:rPr lang="en-US" sz="1600" i="1" dirty="0">
                <a:solidFill>
                  <a:srgbClr val="008189"/>
                </a:solidFill>
                <a:latin typeface="Arial" panose="020B0604020202020204" pitchFamily="34" charset="0"/>
                <a:cs typeface="Times New Roman" panose="02020603050405020304" pitchFamily="18" charset="0"/>
              </a:rPr>
              <a:t>If you are already enrolled in the employee voluntary life plan, your current election will automatically round up to the next $10,000.</a:t>
            </a:r>
          </a:p>
          <a:p>
            <a:pPr marL="285212" indent="-271029">
              <a:spcAft>
                <a:spcPts val="400"/>
              </a:spcAft>
              <a:buFont typeface="Arial" panose="020B0604020202020204" pitchFamily="34" charset="0"/>
              <a:buChar char="•"/>
            </a:pPr>
            <a:endParaRPr lang="en-US" sz="1600" b="1" dirty="0">
              <a:solidFill>
                <a:schemeClr val="tx1">
                  <a:lumMod val="75000"/>
                  <a:lumOff val="25000"/>
                </a:schemeClr>
              </a:solidFill>
              <a:latin typeface="Arial" panose="020B0604020202020204" pitchFamily="34" charset="0"/>
              <a:ea typeface="Calibri" panose="020F0502020204030204" pitchFamily="34" charset="0"/>
              <a:cs typeface="Times New Roman" panose="02020603050405020304" pitchFamily="18" charset="0"/>
            </a:endParaRPr>
          </a:p>
          <a:p>
            <a:pPr marL="285212" indent="-271029">
              <a:spcAft>
                <a:spcPts val="400"/>
              </a:spcAft>
              <a:buFont typeface="Arial" panose="020B0604020202020204" pitchFamily="34" charset="0"/>
              <a:buChar char="•"/>
            </a:pPr>
            <a:r>
              <a:rPr lang="en-US" sz="1600" b="1" dirty="0">
                <a:solidFill>
                  <a:schemeClr val="tx1">
                    <a:lumMod val="75000"/>
                    <a:lumOff val="25000"/>
                  </a:schemeClr>
                </a:solidFill>
                <a:latin typeface="Arial" panose="020B0604020202020204" pitchFamily="34" charset="0"/>
                <a:ea typeface="Calibri" panose="020F0502020204030204" pitchFamily="34" charset="0"/>
                <a:cs typeface="Times New Roman" panose="02020603050405020304" pitchFamily="18" charset="0"/>
              </a:rPr>
              <a:t>Spouse Life:</a:t>
            </a:r>
          </a:p>
          <a:p>
            <a:pPr marL="635000" indent="-339725">
              <a:spcAft>
                <a:spcPts val="400"/>
              </a:spcAft>
              <a:buFont typeface=".PingFang SC Regular"/>
              <a:buChar char="－"/>
            </a:pPr>
            <a:r>
              <a:rPr lang="en-US" sz="1600" dirty="0">
                <a:solidFill>
                  <a:schemeClr val="tx1">
                    <a:lumMod val="75000"/>
                    <a:lumOff val="25000"/>
                  </a:schemeClr>
                </a:solidFill>
                <a:latin typeface="Arial" panose="020B0604020202020204" pitchFamily="34" charset="0"/>
                <a:ea typeface="Calibri" panose="020F0502020204030204" pitchFamily="34" charset="0"/>
                <a:cs typeface="Times New Roman" panose="02020603050405020304" pitchFamily="18" charset="0"/>
              </a:rPr>
              <a:t>Any multiple of $5,000 to a maximum of $250,000, but not to exceed 100% of the employee’s approved election. You may not elect coverage for your spouse if you do not elect coverage for yourself. You may not elect coverage for your spouse if your spouse is covered as an employee under this policy.</a:t>
            </a:r>
          </a:p>
          <a:p>
            <a:pPr marL="288925" lvl="1" indent="-276225">
              <a:spcAft>
                <a:spcPts val="400"/>
              </a:spcAft>
              <a:buFont typeface="Arial" panose="020B0604020202020204" pitchFamily="34" charset="0"/>
              <a:buChar char="•"/>
            </a:pPr>
            <a:endParaRPr lang="en-US" sz="1600" b="1" dirty="0">
              <a:solidFill>
                <a:schemeClr val="tx1">
                  <a:lumMod val="75000"/>
                  <a:lumOff val="25000"/>
                </a:schemeClr>
              </a:solidFill>
              <a:latin typeface="Arial" panose="020B0604020202020204" pitchFamily="34" charset="0"/>
              <a:ea typeface="Calibri" panose="020F0502020204030204" pitchFamily="34" charset="0"/>
              <a:cs typeface="Times New Roman" panose="02020603050405020304" pitchFamily="18" charset="0"/>
            </a:endParaRPr>
          </a:p>
          <a:p>
            <a:pPr marL="288925" lvl="1" indent="-276225">
              <a:spcAft>
                <a:spcPts val="400"/>
              </a:spcAft>
              <a:buFont typeface="Arial" panose="020B0604020202020204" pitchFamily="34" charset="0"/>
              <a:buChar char="•"/>
            </a:pPr>
            <a:r>
              <a:rPr lang="en-US" sz="1600" b="1" dirty="0">
                <a:solidFill>
                  <a:schemeClr val="tx1">
                    <a:lumMod val="75000"/>
                    <a:lumOff val="25000"/>
                  </a:schemeClr>
                </a:solidFill>
                <a:latin typeface="Arial" panose="020B0604020202020204" pitchFamily="34" charset="0"/>
                <a:ea typeface="Calibri" panose="020F0502020204030204" pitchFamily="34" charset="0"/>
                <a:cs typeface="Times New Roman" panose="02020603050405020304" pitchFamily="18" charset="0"/>
              </a:rPr>
              <a:t>Child Life:</a:t>
            </a:r>
          </a:p>
          <a:p>
            <a:pPr marL="635000" lvl="1" indent="-339725">
              <a:spcAft>
                <a:spcPts val="400"/>
              </a:spcAft>
              <a:buFont typeface=".PingFang SC Regular"/>
              <a:buChar char="－"/>
            </a:pPr>
            <a:r>
              <a:rPr lang="en-US" sz="1600" dirty="0">
                <a:solidFill>
                  <a:schemeClr val="tx1">
                    <a:lumMod val="75000"/>
                    <a:lumOff val="25000"/>
                  </a:schemeClr>
                </a:solidFill>
                <a:latin typeface="Arial" panose="020B0604020202020204" pitchFamily="34" charset="0"/>
                <a:ea typeface="Calibri" panose="020F0502020204030204" pitchFamily="34" charset="0"/>
                <a:cs typeface="Times New Roman" panose="02020603050405020304" pitchFamily="18" charset="0"/>
              </a:rPr>
              <a:t>Coverage of $10,000 is available for your child(ren) to age 26 as long as you elect supplemental life coverage for yourself.</a:t>
            </a:r>
          </a:p>
          <a:p>
            <a:pPr marL="295275" lvl="1" indent="-295275">
              <a:spcAft>
                <a:spcPts val="400"/>
              </a:spcAft>
              <a:buFont typeface="Arial" panose="020B0604020202020204" pitchFamily="34" charset="0"/>
              <a:buChar char="•"/>
            </a:pPr>
            <a:endParaRPr lang="en-US" sz="1600" dirty="0">
              <a:solidFill>
                <a:schemeClr val="tx1">
                  <a:lumMod val="75000"/>
                  <a:lumOff val="25000"/>
                </a:schemeClr>
              </a:solidFill>
              <a:latin typeface="Arial" panose="020B0604020202020204" pitchFamily="34" charset="0"/>
              <a:ea typeface="Calibri" panose="020F0502020204030204" pitchFamily="34" charset="0"/>
              <a:cs typeface="Times New Roman" panose="02020603050405020304" pitchFamily="18" charset="0"/>
            </a:endParaRPr>
          </a:p>
          <a:p>
            <a:pPr lvl="1">
              <a:spcAft>
                <a:spcPts val="400"/>
              </a:spcAft>
            </a:pPr>
            <a:r>
              <a:rPr lang="en-US" sz="1600" dirty="0">
                <a:solidFill>
                  <a:schemeClr val="tx1">
                    <a:lumMod val="75000"/>
                    <a:lumOff val="25000"/>
                  </a:schemeClr>
                </a:solidFill>
                <a:latin typeface="Arial" panose="020B0604020202020204" pitchFamily="34" charset="0"/>
                <a:ea typeface="Calibri" panose="020F0502020204030204" pitchFamily="34" charset="0"/>
                <a:cs typeface="Times New Roman" panose="02020603050405020304" pitchFamily="18" charset="0"/>
              </a:rPr>
              <a:t>Evidence of Insurability is generally required for any benefit amount for new enrollees, unless you are a new hire and this is the first time the plan is being offered to you. For new hires, Evidence of Insurability is required above the following amounts:</a:t>
            </a:r>
          </a:p>
          <a:p>
            <a:pPr lvl="1">
              <a:spcAft>
                <a:spcPts val="400"/>
              </a:spcAft>
            </a:pPr>
            <a:r>
              <a:rPr lang="en-US" sz="1600" dirty="0">
                <a:solidFill>
                  <a:schemeClr val="tx1">
                    <a:lumMod val="75000"/>
                    <a:lumOff val="25000"/>
                  </a:schemeClr>
                </a:solidFill>
                <a:latin typeface="Arial" panose="020B0604020202020204" pitchFamily="34" charset="0"/>
                <a:ea typeface="Calibri" panose="020F0502020204030204" pitchFamily="34" charset="0"/>
                <a:cs typeface="Times New Roman" panose="02020603050405020304" pitchFamily="18" charset="0"/>
              </a:rPr>
              <a:t>	Employee: $350,000 and Spouse: $50,000</a:t>
            </a:r>
          </a:p>
        </p:txBody>
      </p:sp>
      <p:sp>
        <p:nvSpPr>
          <p:cNvPr id="15" name="Rounded Rectangle 14">
            <a:extLst>
              <a:ext uri="{FF2B5EF4-FFF2-40B4-BE49-F238E27FC236}">
                <a16:creationId xmlns:a16="http://schemas.microsoft.com/office/drawing/2014/main" id="{BF7F11CF-DF8E-B647-A814-E68B9639F9F0}"/>
              </a:ext>
            </a:extLst>
          </p:cNvPr>
          <p:cNvSpPr/>
          <p:nvPr/>
        </p:nvSpPr>
        <p:spPr>
          <a:xfrm>
            <a:off x="180673" y="1721864"/>
            <a:ext cx="2495568" cy="5029200"/>
          </a:xfrm>
          <a:prstGeom prst="roundRect">
            <a:avLst>
              <a:gd name="adj" fmla="val 9684"/>
            </a:avLst>
          </a:prstGeom>
          <a:solidFill>
            <a:schemeClr val="bg1">
              <a:lumMod val="95000"/>
            </a:schemeClr>
          </a:solidFill>
        </p:spPr>
        <p:txBody>
          <a:bodyPr wrap="square">
            <a:spAutoFit/>
          </a:bodyPr>
          <a:lstStyle/>
          <a:p>
            <a:pPr>
              <a:lnSpc>
                <a:spcPts val="2200"/>
              </a:lnSpc>
              <a:spcAft>
                <a:spcPts val="300"/>
              </a:spcAft>
            </a:pPr>
            <a:endParaRPr lang="en-US" sz="1700" dirty="0">
              <a:solidFill>
                <a:schemeClr val="tx1">
                  <a:lumMod val="75000"/>
                  <a:lumOff val="25000"/>
                </a:schemeClr>
              </a:solidFill>
              <a:latin typeface="Arial" panose="020B0604020202020204" pitchFamily="34" charset="0"/>
              <a:ea typeface="Times New Roman" panose="02020603050405020304" pitchFamily="18" charset="0"/>
              <a:cs typeface="Calibri" panose="020F0502020204030204" pitchFamily="34" charset="0"/>
            </a:endParaRPr>
          </a:p>
          <a:p>
            <a:pPr>
              <a:lnSpc>
                <a:spcPts val="2200"/>
              </a:lnSpc>
              <a:spcAft>
                <a:spcPts val="300"/>
              </a:spcAft>
            </a:pPr>
            <a:endParaRPr lang="en-US" sz="1700" dirty="0">
              <a:solidFill>
                <a:schemeClr val="tx1">
                  <a:lumMod val="75000"/>
                  <a:lumOff val="25000"/>
                </a:schemeClr>
              </a:solidFill>
              <a:latin typeface="Arial" panose="020B0604020202020204" pitchFamily="34" charset="0"/>
              <a:ea typeface="Times New Roman" panose="02020603050405020304" pitchFamily="18" charset="0"/>
              <a:cs typeface="Calibri" panose="020F0502020204030204" pitchFamily="34" charset="0"/>
            </a:endParaRPr>
          </a:p>
          <a:p>
            <a:pPr>
              <a:lnSpc>
                <a:spcPts val="2200"/>
              </a:lnSpc>
              <a:spcAft>
                <a:spcPts val="300"/>
              </a:spcAft>
            </a:pPr>
            <a:endParaRPr lang="en-US" sz="1700" dirty="0">
              <a:solidFill>
                <a:schemeClr val="tx1">
                  <a:lumMod val="75000"/>
                  <a:lumOff val="25000"/>
                </a:schemeClr>
              </a:solidFill>
              <a:latin typeface="Arial" panose="020B0604020202020204" pitchFamily="34" charset="0"/>
              <a:ea typeface="Times New Roman" panose="02020603050405020304" pitchFamily="18" charset="0"/>
              <a:cs typeface="Calibri" panose="020F0502020204030204" pitchFamily="34" charset="0"/>
            </a:endParaRPr>
          </a:p>
          <a:p>
            <a:pPr>
              <a:lnSpc>
                <a:spcPts val="2200"/>
              </a:lnSpc>
              <a:spcAft>
                <a:spcPts val="300"/>
              </a:spcAft>
            </a:pPr>
            <a:endParaRPr lang="en-US" sz="1700" dirty="0">
              <a:solidFill>
                <a:schemeClr val="tx1">
                  <a:lumMod val="75000"/>
                  <a:lumOff val="25000"/>
                </a:schemeClr>
              </a:solidFill>
              <a:latin typeface="Arial" panose="020B0604020202020204" pitchFamily="34" charset="0"/>
              <a:ea typeface="Calibri" panose="020F0502020204030204" pitchFamily="34" charset="0"/>
              <a:cs typeface="Calibri" panose="020F0502020204030204" pitchFamily="34" charset="0"/>
            </a:endParaRPr>
          </a:p>
          <a:p>
            <a:pPr algn="ctr">
              <a:lnSpc>
                <a:spcPts val="2200"/>
              </a:lnSpc>
              <a:spcAft>
                <a:spcPts val="300"/>
              </a:spcAft>
            </a:pPr>
            <a:r>
              <a:rPr lang="en-US" sz="1600" dirty="0">
                <a:solidFill>
                  <a:schemeClr val="tx1">
                    <a:lumMod val="75000"/>
                    <a:lumOff val="25000"/>
                  </a:schemeClr>
                </a:solidFill>
                <a:latin typeface="Arial" panose="020B0604020202020204" pitchFamily="34" charset="0"/>
                <a:ea typeface="Calibri" panose="020F0502020204030204" pitchFamily="34" charset="0"/>
                <a:cs typeface="Calibri" panose="020F0502020204030204" pitchFamily="34" charset="0"/>
              </a:rPr>
              <a:t>Buying life insurance is an important element of sound financial planning. Open Enrollment is an opportunity to assess if you have sufficient life insurance to take care of your loved ones and pay for expenses should you become disabled or pass away.</a:t>
            </a:r>
            <a:endParaRPr lang="en-US" sz="1600" dirty="0">
              <a:solidFill>
                <a:schemeClr val="tx1">
                  <a:lumMod val="75000"/>
                  <a:lumOff val="25000"/>
                </a:schemeClr>
              </a:solidFill>
              <a:latin typeface="Arial" panose="020B0604020202020204" pitchFamily="34" charset="0"/>
              <a:ea typeface="Calibri" panose="020F0502020204030204" pitchFamily="34" charset="0"/>
              <a:cs typeface="Times New Roman" panose="02020603050405020304" pitchFamily="18" charset="0"/>
            </a:endParaRPr>
          </a:p>
        </p:txBody>
      </p:sp>
      <p:pic>
        <p:nvPicPr>
          <p:cNvPr id="16" name="Picture 2" descr="the-hartford-insurance-tampa - Frees Insurance">
            <a:extLst>
              <a:ext uri="{FF2B5EF4-FFF2-40B4-BE49-F238E27FC236}">
                <a16:creationId xmlns:a16="http://schemas.microsoft.com/office/drawing/2014/main" id="{8487714E-2742-994D-A1C9-F94CAF626E8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5286" y="1910483"/>
            <a:ext cx="2280954" cy="79072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a:extLst>
              <a:ext uri="{FF2B5EF4-FFF2-40B4-BE49-F238E27FC236}">
                <a16:creationId xmlns:a16="http://schemas.microsoft.com/office/drawing/2014/main" id="{CD45B85C-2B3A-414F-9701-5F4EFC71CF4C}"/>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61" b="-1"/>
          <a:stretch/>
        </p:blipFill>
        <p:spPr bwMode="auto">
          <a:xfrm>
            <a:off x="9995026" y="630584"/>
            <a:ext cx="3720975" cy="6696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1632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24"/>
          <p:cNvSpPr/>
          <p:nvPr/>
        </p:nvSpPr>
        <p:spPr>
          <a:xfrm>
            <a:off x="-1" y="7326642"/>
            <a:ext cx="13715999" cy="457200"/>
          </a:xfrm>
          <a:prstGeom prst="rect">
            <a:avLst/>
          </a:prstGeom>
          <a:solidFill>
            <a:srgbClr val="008189">
              <a:alpha val="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sp>
        <p:nvSpPr>
          <p:cNvPr id="592" name="Google Shape;592;p24"/>
          <p:cNvSpPr/>
          <p:nvPr/>
        </p:nvSpPr>
        <p:spPr>
          <a:xfrm>
            <a:off x="-2" y="-32356"/>
            <a:ext cx="13716000" cy="662940"/>
          </a:xfrm>
          <a:prstGeom prst="rect">
            <a:avLst/>
          </a:prstGeom>
          <a:gradFill>
            <a:gsLst>
              <a:gs pos="0">
                <a:srgbClr val="F5F7FC"/>
              </a:gs>
              <a:gs pos="100000">
                <a:srgbClr val="008189"/>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pic>
        <p:nvPicPr>
          <p:cNvPr id="593" name="Google Shape;593;p2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5160" y="179070"/>
            <a:ext cx="1206500" cy="295107"/>
          </a:xfrm>
          <a:prstGeom prst="rect">
            <a:avLst/>
          </a:prstGeom>
          <a:noFill/>
          <a:ln>
            <a:noFill/>
          </a:ln>
        </p:spPr>
      </p:pic>
      <p:sp>
        <p:nvSpPr>
          <p:cNvPr id="594" name="Google Shape;594;p24"/>
          <p:cNvSpPr txBox="1"/>
          <p:nvPr/>
        </p:nvSpPr>
        <p:spPr>
          <a:xfrm>
            <a:off x="12136437" y="8458333"/>
            <a:ext cx="1917851"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Open Enrollment 2023</a:t>
            </a:r>
            <a:endParaRPr sz="1200" b="1"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p:txBody>
      </p:sp>
      <p:sp>
        <p:nvSpPr>
          <p:cNvPr id="595" name="Google Shape;595;p24"/>
          <p:cNvSpPr txBox="1">
            <a:spLocks noGrp="1"/>
          </p:cNvSpPr>
          <p:nvPr>
            <p:ph type="sldNum" idx="12"/>
          </p:nvPr>
        </p:nvSpPr>
        <p:spPr>
          <a:xfrm>
            <a:off x="13095363" y="7370034"/>
            <a:ext cx="461295" cy="413808"/>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rgbClr val="3F3F3F"/>
                </a:solidFill>
                <a:latin typeface="Arial" panose="020B0604020202020204" pitchFamily="34" charset="0"/>
                <a:ea typeface="Helvetica Neue"/>
                <a:cs typeface="Arial" panose="020B0604020202020204" pitchFamily="34" charset="0"/>
                <a:sym typeface="Helvetica Neue"/>
              </a:rPr>
              <a:t>35</a:t>
            </a:fld>
            <a:endParaRPr sz="1200" dirty="0">
              <a:solidFill>
                <a:srgbClr val="3F3F3F"/>
              </a:solidFill>
              <a:latin typeface="Arial" panose="020B0604020202020204" pitchFamily="34" charset="0"/>
              <a:ea typeface="Helvetica Neue"/>
              <a:cs typeface="Arial" panose="020B0604020202020204" pitchFamily="34" charset="0"/>
              <a:sym typeface="Helvetica Neue"/>
            </a:endParaRPr>
          </a:p>
        </p:txBody>
      </p:sp>
      <p:sp>
        <p:nvSpPr>
          <p:cNvPr id="596" name="Google Shape;596;p24"/>
          <p:cNvSpPr/>
          <p:nvPr/>
        </p:nvSpPr>
        <p:spPr>
          <a:xfrm>
            <a:off x="496569" y="1685783"/>
            <a:ext cx="8747019" cy="4631997"/>
          </a:xfrm>
          <a:prstGeom prst="rect">
            <a:avLst/>
          </a:prstGeom>
          <a:noFill/>
          <a:ln>
            <a:noFill/>
          </a:ln>
        </p:spPr>
        <p:txBody>
          <a:bodyPr spcFirstLastPara="1" wrap="square" lIns="91425" tIns="45700" rIns="91425" bIns="45700" anchor="t" anchorCtr="0">
            <a:spAutoFit/>
          </a:bodyPr>
          <a:lstStyle/>
          <a:p>
            <a:pPr marL="294666" marR="0" lvl="0" indent="-256566" algn="l" rtl="0">
              <a:lnSpc>
                <a:spcPct val="130000"/>
              </a:lnSpc>
              <a:spcBef>
                <a:spcPts val="600"/>
              </a:spcBef>
              <a:spcAft>
                <a:spcPts val="0"/>
              </a:spcAft>
              <a:buClr>
                <a:srgbClr val="3F3F3F"/>
              </a:buClr>
              <a:buSzPts val="1400"/>
              <a:buFont typeface="Arial"/>
              <a:buChar char="•"/>
            </a:pPr>
            <a:r>
              <a:rPr lang="en-US" sz="20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Make Open Enrollment elections </a:t>
            </a:r>
            <a:r>
              <a:rPr lang="en-US"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rPr>
              <a:t>through the PlanSource enrollment platform</a:t>
            </a:r>
            <a:endParaRPr sz="2000" b="0" i="0" u="none" strike="noStrike" cap="none" dirty="0">
              <a:solidFill>
                <a:schemeClr val="dk1"/>
              </a:solidFill>
              <a:latin typeface="Arial" panose="020B0604020202020204" pitchFamily="34" charset="0"/>
              <a:ea typeface="Helvetica Neue"/>
              <a:cs typeface="Arial" panose="020B0604020202020204" pitchFamily="34" charset="0"/>
              <a:sym typeface="Helvetica Neue"/>
            </a:endParaRPr>
          </a:p>
          <a:p>
            <a:pPr marL="294666" marR="0" lvl="0" indent="-256566" algn="l" rtl="0">
              <a:lnSpc>
                <a:spcPct val="130000"/>
              </a:lnSpc>
              <a:spcBef>
                <a:spcPts val="600"/>
              </a:spcBef>
              <a:spcAft>
                <a:spcPts val="0"/>
              </a:spcAft>
              <a:buClr>
                <a:srgbClr val="3F3F3F"/>
              </a:buClr>
              <a:buSzPts val="1400"/>
              <a:buFont typeface="Arial"/>
              <a:buChar char="•"/>
            </a:pPr>
            <a:r>
              <a:rPr lang="en-US" sz="20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Log in: </a:t>
            </a:r>
            <a:r>
              <a:rPr lang="en-US" sz="2000" b="0" i="0" u="sng" strike="noStrike" cap="none" dirty="0">
                <a:solidFill>
                  <a:srgbClr val="008C99"/>
                </a:solidFill>
                <a:latin typeface="Arial" panose="020B0604020202020204" pitchFamily="34" charset="0"/>
                <a:ea typeface="Helvetica Neue"/>
                <a:cs typeface="Arial" panose="020B0604020202020204" pitchFamily="34" charset="0"/>
                <a:sym typeface="Helvetica Neue"/>
                <a:hlinkClick r:id="rId4">
                  <a:extLst>
                    <a:ext uri="{A12FA001-AC4F-418D-AE19-62706E023703}">
                      <ahyp:hlinkClr xmlns:ahyp="http://schemas.microsoft.com/office/drawing/2018/hyperlinkcolor" val="tx"/>
                    </a:ext>
                  </a:extLst>
                </a:hlinkClick>
              </a:rPr>
              <a:t>Log into PlanSource</a:t>
            </a:r>
            <a:r>
              <a:rPr lang="en-US" sz="20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 between October 30 and November 10, 2023</a:t>
            </a:r>
          </a:p>
          <a:p>
            <a:pPr marL="294666" marR="0" lvl="0" indent="-256566" algn="l" rtl="0">
              <a:lnSpc>
                <a:spcPct val="130000"/>
              </a:lnSpc>
              <a:spcBef>
                <a:spcPts val="600"/>
              </a:spcBef>
              <a:spcAft>
                <a:spcPts val="0"/>
              </a:spcAft>
              <a:buClr>
                <a:srgbClr val="3F3F3F"/>
              </a:buClr>
              <a:buSzPts val="1400"/>
              <a:buFont typeface="Arial"/>
              <a:buChar char="•"/>
            </a:pPr>
            <a:r>
              <a:rPr lang="en-US" sz="2000" dirty="0">
                <a:solidFill>
                  <a:srgbClr val="3F3F3F"/>
                </a:solidFill>
                <a:latin typeface="Arial" panose="020B0604020202020204" pitchFamily="34" charset="0"/>
                <a:ea typeface="Helvetica Neue"/>
                <a:cs typeface="Arial" panose="020B0604020202020204" pitchFamily="34" charset="0"/>
                <a:sym typeface="Helvetica Neue"/>
              </a:rPr>
              <a:t>All passwords have been reset</a:t>
            </a:r>
            <a:endParaRPr sz="2000" b="0" i="0" u="none" strike="noStrike" cap="none" dirty="0">
              <a:solidFill>
                <a:srgbClr val="000000"/>
              </a:solidFill>
              <a:latin typeface="Arial" panose="020B0604020202020204" pitchFamily="34" charset="0"/>
              <a:ea typeface="Helvetica Neue"/>
              <a:cs typeface="Arial" panose="020B0604020202020204" pitchFamily="34" charset="0"/>
              <a:sym typeface="Helvetica Neue"/>
            </a:endParaRPr>
          </a:p>
          <a:p>
            <a:pPr marL="294666" marR="0" lvl="0" indent="-256566" algn="l" rtl="0">
              <a:lnSpc>
                <a:spcPct val="130000"/>
              </a:lnSpc>
              <a:spcBef>
                <a:spcPts val="600"/>
              </a:spcBef>
              <a:spcAft>
                <a:spcPts val="0"/>
              </a:spcAft>
              <a:buClr>
                <a:srgbClr val="3F3F3F"/>
              </a:buClr>
              <a:buSzPts val="1400"/>
              <a:buFont typeface="Arial"/>
              <a:buChar char="•"/>
            </a:pPr>
            <a:r>
              <a:rPr lang="en-US" sz="20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Locate </a:t>
            </a:r>
            <a:r>
              <a:rPr lang="en-US" sz="2000" b="1"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your username</a:t>
            </a:r>
            <a:r>
              <a:rPr lang="en-US" sz="20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 </a:t>
            </a:r>
            <a:endParaRPr sz="2000" b="0" i="0" u="none" strike="noStrike" cap="none" dirty="0">
              <a:solidFill>
                <a:srgbClr val="000000"/>
              </a:solidFill>
              <a:latin typeface="Arial" panose="020B0604020202020204" pitchFamily="34" charset="0"/>
              <a:ea typeface="Helvetica Neue"/>
              <a:cs typeface="Arial" panose="020B0604020202020204" pitchFamily="34" charset="0"/>
              <a:sym typeface="Helvetica Neue"/>
            </a:endParaRPr>
          </a:p>
          <a:p>
            <a:pPr marL="635000" marR="0" lvl="0" indent="-300038" algn="l" rtl="0">
              <a:lnSpc>
                <a:spcPct val="130000"/>
              </a:lnSpc>
              <a:spcBef>
                <a:spcPts val="600"/>
              </a:spcBef>
              <a:spcAft>
                <a:spcPts val="0"/>
              </a:spcAft>
              <a:buClr>
                <a:srgbClr val="3F3F3F"/>
              </a:buClr>
              <a:buSzPts val="1400"/>
              <a:buFont typeface="Arial"/>
              <a:buChar char="－"/>
            </a:pPr>
            <a:r>
              <a:rPr lang="en-US" sz="20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Your username will be the </a:t>
            </a:r>
            <a:r>
              <a:rPr lang="en-US" sz="2000" b="0" i="0" u="none" strike="noStrike" cap="none" dirty="0">
                <a:solidFill>
                  <a:srgbClr val="309DA2"/>
                </a:solidFill>
                <a:latin typeface="Arial" panose="020B0604020202020204" pitchFamily="34" charset="0"/>
                <a:ea typeface="Helvetica Neue"/>
                <a:cs typeface="Arial" panose="020B0604020202020204" pitchFamily="34" charset="0"/>
                <a:sym typeface="Helvetica Neue"/>
              </a:rPr>
              <a:t>first initial of your first name</a:t>
            </a:r>
            <a:r>
              <a:rPr lang="en-US" sz="20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 followed by </a:t>
            </a:r>
            <a:r>
              <a:rPr lang="en-US" sz="2000" b="0" i="0" u="none" strike="noStrike" cap="none" dirty="0">
                <a:solidFill>
                  <a:srgbClr val="309DA2"/>
                </a:solidFill>
                <a:latin typeface="Arial" panose="020B0604020202020204" pitchFamily="34" charset="0"/>
                <a:ea typeface="Helvetica Neue"/>
                <a:cs typeface="Arial" panose="020B0604020202020204" pitchFamily="34" charset="0"/>
                <a:sym typeface="Helvetica Neue"/>
              </a:rPr>
              <a:t>first six letters of your last name </a:t>
            </a:r>
            <a:r>
              <a:rPr lang="en-US" sz="20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(or less for last names with fewer than six letters) and the </a:t>
            </a:r>
            <a:r>
              <a:rPr lang="en-US" sz="2000" b="0" i="0" u="none" strike="noStrike" cap="none" dirty="0">
                <a:solidFill>
                  <a:srgbClr val="309DA2"/>
                </a:solidFill>
                <a:latin typeface="Arial" panose="020B0604020202020204" pitchFamily="34" charset="0"/>
                <a:ea typeface="Helvetica Neue"/>
                <a:cs typeface="Arial" panose="020B0604020202020204" pitchFamily="34" charset="0"/>
                <a:sym typeface="Helvetica Neue"/>
              </a:rPr>
              <a:t>last four digits of your SSN</a:t>
            </a:r>
            <a:endParaRPr sz="2000" b="0" i="0" u="none" strike="noStrike" cap="none" dirty="0">
              <a:solidFill>
                <a:srgbClr val="309DA2"/>
              </a:solidFill>
              <a:latin typeface="Arial" panose="020B0604020202020204" pitchFamily="34" charset="0"/>
              <a:ea typeface="Helvetica Neue"/>
              <a:cs typeface="Arial" panose="020B0604020202020204" pitchFamily="34" charset="0"/>
              <a:sym typeface="Helvetica Neue"/>
            </a:endParaRPr>
          </a:p>
          <a:p>
            <a:pPr marL="294666" marR="0" lvl="0" indent="-256566" algn="l" rtl="0">
              <a:lnSpc>
                <a:spcPct val="130000"/>
              </a:lnSpc>
              <a:spcBef>
                <a:spcPts val="600"/>
              </a:spcBef>
              <a:spcAft>
                <a:spcPts val="0"/>
              </a:spcAft>
              <a:buClr>
                <a:srgbClr val="3F3F3F"/>
              </a:buClr>
              <a:buSzPts val="1400"/>
              <a:buFont typeface="Arial"/>
              <a:buChar char="•"/>
            </a:pPr>
            <a:r>
              <a:rPr lang="en-US" sz="20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Use </a:t>
            </a:r>
            <a:r>
              <a:rPr lang="en-US" sz="2000" b="1"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your unique password</a:t>
            </a:r>
            <a:r>
              <a:rPr lang="en-US" sz="20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 </a:t>
            </a:r>
            <a:endParaRPr sz="2000" b="0" i="0" u="none" strike="noStrike" cap="none" dirty="0">
              <a:solidFill>
                <a:srgbClr val="000000"/>
              </a:solidFill>
              <a:latin typeface="Arial" panose="020B0604020202020204" pitchFamily="34" charset="0"/>
              <a:ea typeface="Helvetica Neue"/>
              <a:cs typeface="Arial" panose="020B0604020202020204" pitchFamily="34" charset="0"/>
              <a:sym typeface="Helvetica Neue"/>
            </a:endParaRPr>
          </a:p>
          <a:p>
            <a:pPr marL="635000" marR="0" lvl="0" indent="-300038" algn="l" rtl="0">
              <a:lnSpc>
                <a:spcPct val="130000"/>
              </a:lnSpc>
              <a:spcBef>
                <a:spcPts val="600"/>
              </a:spcBef>
              <a:spcAft>
                <a:spcPts val="0"/>
              </a:spcAft>
              <a:buClr>
                <a:srgbClr val="3F3F3F"/>
              </a:buClr>
              <a:buSzPts val="1400"/>
              <a:buFont typeface="Arial"/>
              <a:buChar char="－"/>
            </a:pPr>
            <a:r>
              <a:rPr lang="en-US" sz="20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Your password is your birthdate in the format YYYYMMDD</a:t>
            </a:r>
            <a:endParaRPr sz="2000" b="0" i="0" u="none" strike="noStrike" cap="none" dirty="0">
              <a:solidFill>
                <a:srgbClr val="000000"/>
              </a:solidFill>
              <a:latin typeface="Arial" panose="020B0604020202020204" pitchFamily="34" charset="0"/>
              <a:ea typeface="Helvetica Neue"/>
              <a:cs typeface="Arial" panose="020B0604020202020204" pitchFamily="34" charset="0"/>
              <a:sym typeface="Helvetica Neue"/>
            </a:endParaRPr>
          </a:p>
        </p:txBody>
      </p:sp>
      <p:sp>
        <p:nvSpPr>
          <p:cNvPr id="600" name="Google Shape;600;p24"/>
          <p:cNvSpPr txBox="1">
            <a:spLocks noGrp="1"/>
          </p:cNvSpPr>
          <p:nvPr>
            <p:ph type="title"/>
          </p:nvPr>
        </p:nvSpPr>
        <p:spPr>
          <a:xfrm>
            <a:off x="536554" y="716493"/>
            <a:ext cx="10072800" cy="107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4000"/>
              <a:buFont typeface="Helvetica Neue"/>
              <a:buNone/>
            </a:pPr>
            <a:r>
              <a:rPr lang="en-US" sz="3500" b="1" dirty="0">
                <a:solidFill>
                  <a:srgbClr val="3F3F3F"/>
                </a:solidFill>
                <a:latin typeface="Arial" panose="020B0604020202020204" pitchFamily="34" charset="0"/>
                <a:ea typeface="Helvetica Neue"/>
                <a:cs typeface="Arial" panose="020B0604020202020204" pitchFamily="34" charset="0"/>
                <a:sym typeface="Helvetica Neue"/>
              </a:rPr>
              <a:t>How to Enroll for Benefits</a:t>
            </a:r>
            <a:endParaRPr sz="3500" dirty="0"/>
          </a:p>
        </p:txBody>
      </p:sp>
      <p:sp>
        <p:nvSpPr>
          <p:cNvPr id="12" name="object 5">
            <a:extLst>
              <a:ext uri="{FF2B5EF4-FFF2-40B4-BE49-F238E27FC236}">
                <a16:creationId xmlns:a16="http://schemas.microsoft.com/office/drawing/2014/main" id="{AAE4BFB3-119B-48F0-8763-68189F15E952}"/>
              </a:ext>
            </a:extLst>
          </p:cNvPr>
          <p:cNvSpPr txBox="1"/>
          <p:nvPr/>
        </p:nvSpPr>
        <p:spPr>
          <a:xfrm>
            <a:off x="536554" y="6541155"/>
            <a:ext cx="11788555" cy="628377"/>
          </a:xfrm>
          <a:prstGeom prst="rect">
            <a:avLst/>
          </a:prstGeom>
          <a:solidFill>
            <a:schemeClr val="bg1">
              <a:lumMod val="95000"/>
            </a:schemeClr>
          </a:solidFill>
          <a:ln>
            <a:solidFill>
              <a:srgbClr val="008189"/>
            </a:solidFill>
          </a:ln>
        </p:spPr>
        <p:txBody>
          <a:bodyPr vert="horz" wrap="square" lIns="0" tIns="12700" rIns="0" bIns="0" rtlCol="0">
            <a:spAutoFit/>
          </a:bodyPr>
          <a:lstStyle/>
          <a:p>
            <a:pPr algn="ctr"/>
            <a:r>
              <a:rPr lang="en-US" sz="4000" spc="20" dirty="0">
                <a:solidFill>
                  <a:schemeClr val="tx1"/>
                </a:solidFill>
                <a:latin typeface="Calibri"/>
                <a:cs typeface="Calibri"/>
              </a:rPr>
              <a:t>Complete your enrollment by </a:t>
            </a:r>
            <a:r>
              <a:rPr lang="en-US" sz="4000" b="1" spc="20" dirty="0">
                <a:solidFill>
                  <a:srgbClr val="008189"/>
                </a:solidFill>
                <a:latin typeface="Calibri"/>
                <a:cs typeface="Calibri"/>
              </a:rPr>
              <a:t>November  10, 2023</a:t>
            </a:r>
          </a:p>
        </p:txBody>
      </p:sp>
      <p:sp>
        <p:nvSpPr>
          <p:cNvPr id="4" name="Google Shape;526;p19">
            <a:extLst>
              <a:ext uri="{FF2B5EF4-FFF2-40B4-BE49-F238E27FC236}">
                <a16:creationId xmlns:a16="http://schemas.microsoft.com/office/drawing/2014/main" id="{7AEA3298-573D-AC43-5FA6-7F5D13FA24D9}"/>
              </a:ext>
            </a:extLst>
          </p:cNvPr>
          <p:cNvSpPr/>
          <p:nvPr/>
        </p:nvSpPr>
        <p:spPr>
          <a:xfrm>
            <a:off x="9620353" y="870757"/>
            <a:ext cx="3861629" cy="3755405"/>
          </a:xfrm>
          <a:prstGeom prst="roundRect">
            <a:avLst>
              <a:gd name="adj" fmla="val 7417"/>
            </a:avLst>
          </a:prstGeom>
          <a:solidFill>
            <a:srgbClr val="F2F2F2"/>
          </a:solidFill>
          <a:ln>
            <a:noFill/>
          </a:ln>
        </p:spPr>
        <p:txBody>
          <a:bodyPr spcFirstLastPara="1" wrap="square" lIns="91425" tIns="45700" rIns="91425" bIns="45700" anchor="t" anchorCtr="0">
            <a:noAutofit/>
          </a:bodyPr>
          <a:lstStyle/>
          <a:p>
            <a:pPr marL="0" marR="0" lvl="0" indent="0" algn="ctr" rtl="0">
              <a:lnSpc>
                <a:spcPct val="122222"/>
              </a:lnSpc>
              <a:spcBef>
                <a:spcPts val="0"/>
              </a:spcBef>
              <a:spcAft>
                <a:spcPts val="0"/>
              </a:spcAft>
              <a:buClr>
                <a:srgbClr val="000000"/>
              </a:buClr>
              <a:buSzPts val="1800"/>
              <a:buFont typeface="Arial"/>
              <a:buNone/>
            </a:pPr>
            <a:r>
              <a:rPr lang="en-US" sz="2400" b="1" i="0" u="none" strike="noStrike" cap="none" dirty="0">
                <a:solidFill>
                  <a:srgbClr val="008189"/>
                </a:solidFill>
                <a:latin typeface="Arial" panose="020B0604020202020204" pitchFamily="34" charset="0"/>
                <a:ea typeface="Helvetica Neue"/>
                <a:cs typeface="Arial" panose="020B0604020202020204" pitchFamily="34" charset="0"/>
                <a:sym typeface="Helvetica Neue"/>
              </a:rPr>
              <a:t>Do I need to login?</a:t>
            </a:r>
            <a:endParaRPr sz="2400" b="1" i="0" u="none" strike="noStrike" cap="none" dirty="0">
              <a:solidFill>
                <a:srgbClr val="008189"/>
              </a:solidFill>
              <a:latin typeface="Arial" panose="020B0604020202020204" pitchFamily="34" charset="0"/>
              <a:ea typeface="Helvetica Neue"/>
              <a:cs typeface="Arial" panose="020B0604020202020204" pitchFamily="34" charset="0"/>
              <a:sym typeface="Helvetica Neue"/>
            </a:endParaRPr>
          </a:p>
          <a:p>
            <a:pPr marL="14286" marR="0" lvl="0" algn="ctr" rtl="0">
              <a:lnSpc>
                <a:spcPct val="131250"/>
              </a:lnSpc>
              <a:spcBef>
                <a:spcPts val="300"/>
              </a:spcBef>
              <a:spcAft>
                <a:spcPts val="0"/>
              </a:spcAft>
              <a:buClr>
                <a:srgbClr val="3F3F3F"/>
              </a:buClr>
              <a:buSzPts val="1600"/>
            </a:pPr>
            <a:r>
              <a:rPr lang="en-US" sz="3200" b="1"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Yes!</a:t>
            </a:r>
          </a:p>
          <a:p>
            <a:pPr marL="304800" indent="-285750">
              <a:lnSpc>
                <a:spcPct val="133000"/>
              </a:lnSpc>
              <a:spcBef>
                <a:spcPts val="300"/>
              </a:spcBef>
              <a:buClr>
                <a:srgbClr val="3F3F3F"/>
              </a:buClr>
              <a:buSzPts val="1400"/>
              <a:buFont typeface="Arial" panose="020B0604020202020204" pitchFamily="34" charset="0"/>
              <a:buChar char="•"/>
            </a:pPr>
            <a:r>
              <a:rPr lang="en-US" sz="16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Participants will need to make a new medical plan election for 2024 because of the carrier change from Aetna to BRMS/Anthem.</a:t>
            </a:r>
          </a:p>
          <a:p>
            <a:pPr marL="304800" indent="-285750">
              <a:lnSpc>
                <a:spcPct val="133000"/>
              </a:lnSpc>
              <a:spcBef>
                <a:spcPts val="300"/>
              </a:spcBef>
              <a:buClr>
                <a:srgbClr val="3F3F3F"/>
              </a:buClr>
              <a:buSzPts val="1400"/>
              <a:buFont typeface="Arial" panose="020B0604020202020204" pitchFamily="34" charset="0"/>
              <a:buChar char="•"/>
            </a:pPr>
            <a:r>
              <a:rPr lang="en-US" sz="1600" dirty="0">
                <a:solidFill>
                  <a:srgbClr val="3F3F3F"/>
                </a:solidFill>
                <a:latin typeface="Arial" panose="020B0604020202020204" pitchFamily="34" charset="0"/>
                <a:cs typeface="Arial" panose="020B0604020202020204" pitchFamily="34" charset="0"/>
                <a:sym typeface="Helvetica Neue"/>
              </a:rPr>
              <a:t>FSA elections do not rollover. If you’d like to enroll in the FSA, you must re-enroll each year.</a:t>
            </a:r>
            <a:endParaRPr lang="en-US" sz="1600" dirty="0">
              <a:solidFill>
                <a:srgbClr val="3F3F3F"/>
              </a:solidFill>
              <a:latin typeface="Arial" panose="020B0604020202020204" pitchFamily="34" charset="0"/>
              <a:sym typeface="Helvetica Neue"/>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25"/>
          <p:cNvSpPr/>
          <p:nvPr/>
        </p:nvSpPr>
        <p:spPr>
          <a:xfrm>
            <a:off x="-1" y="7326642"/>
            <a:ext cx="13715999" cy="457200"/>
          </a:xfrm>
          <a:prstGeom prst="rect">
            <a:avLst/>
          </a:prstGeom>
          <a:solidFill>
            <a:srgbClr val="008189">
              <a:alpha val="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sp>
        <p:nvSpPr>
          <p:cNvPr id="606" name="Google Shape;606;p25"/>
          <p:cNvSpPr/>
          <p:nvPr/>
        </p:nvSpPr>
        <p:spPr>
          <a:xfrm>
            <a:off x="-2" y="-32356"/>
            <a:ext cx="13716000" cy="662940"/>
          </a:xfrm>
          <a:prstGeom prst="rect">
            <a:avLst/>
          </a:prstGeom>
          <a:gradFill>
            <a:gsLst>
              <a:gs pos="0">
                <a:srgbClr val="F5F7FC"/>
              </a:gs>
              <a:gs pos="100000">
                <a:srgbClr val="008189"/>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pic>
        <p:nvPicPr>
          <p:cNvPr id="607" name="Google Shape;607;p2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5160" y="179070"/>
            <a:ext cx="1206500" cy="295107"/>
          </a:xfrm>
          <a:prstGeom prst="rect">
            <a:avLst/>
          </a:prstGeom>
          <a:noFill/>
          <a:ln>
            <a:noFill/>
          </a:ln>
        </p:spPr>
      </p:pic>
      <p:sp>
        <p:nvSpPr>
          <p:cNvPr id="608" name="Google Shape;608;p25"/>
          <p:cNvSpPr txBox="1"/>
          <p:nvPr/>
        </p:nvSpPr>
        <p:spPr>
          <a:xfrm>
            <a:off x="12136437" y="8458333"/>
            <a:ext cx="1917851"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Open Enrollment 2023</a:t>
            </a:r>
            <a:endParaRPr sz="1200" b="1"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p:txBody>
      </p:sp>
      <p:sp>
        <p:nvSpPr>
          <p:cNvPr id="609" name="Google Shape;609;p25"/>
          <p:cNvSpPr txBox="1">
            <a:spLocks noGrp="1"/>
          </p:cNvSpPr>
          <p:nvPr>
            <p:ph type="title"/>
          </p:nvPr>
        </p:nvSpPr>
        <p:spPr>
          <a:xfrm>
            <a:off x="496570" y="857250"/>
            <a:ext cx="10072933" cy="83961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4000"/>
              <a:buFont typeface="Helvetica Neue"/>
              <a:buNone/>
            </a:pPr>
            <a:r>
              <a:rPr lang="en-US" sz="3500" b="1" dirty="0">
                <a:solidFill>
                  <a:srgbClr val="3F3F3F"/>
                </a:solidFill>
                <a:latin typeface="Arial" panose="020B0604020202020204" pitchFamily="34" charset="0"/>
                <a:ea typeface="Helvetica Neue"/>
                <a:cs typeface="Arial" panose="020B0604020202020204" pitchFamily="34" charset="0"/>
                <a:sym typeface="Helvetica Neue"/>
              </a:rPr>
              <a:t>Resources</a:t>
            </a:r>
            <a:endParaRPr sz="3500" dirty="0"/>
          </a:p>
        </p:txBody>
      </p:sp>
      <p:sp>
        <p:nvSpPr>
          <p:cNvPr id="610" name="Google Shape;610;p25"/>
          <p:cNvSpPr txBox="1">
            <a:spLocks noGrp="1"/>
          </p:cNvSpPr>
          <p:nvPr>
            <p:ph type="sldNum" idx="12"/>
          </p:nvPr>
        </p:nvSpPr>
        <p:spPr>
          <a:xfrm>
            <a:off x="13095363" y="7370034"/>
            <a:ext cx="461295" cy="413808"/>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rgbClr val="3F3F3F"/>
                </a:solidFill>
                <a:latin typeface="Arial" panose="020B0604020202020204" pitchFamily="34" charset="0"/>
                <a:ea typeface="Helvetica Neue"/>
                <a:cs typeface="Arial" panose="020B0604020202020204" pitchFamily="34" charset="0"/>
                <a:sym typeface="Helvetica Neue"/>
              </a:rPr>
              <a:t>36</a:t>
            </a:fld>
            <a:endParaRPr sz="1200" dirty="0">
              <a:solidFill>
                <a:srgbClr val="3F3F3F"/>
              </a:solidFill>
              <a:latin typeface="Arial" panose="020B0604020202020204" pitchFamily="34" charset="0"/>
              <a:ea typeface="Helvetica Neue"/>
              <a:cs typeface="Arial" panose="020B0604020202020204" pitchFamily="34" charset="0"/>
              <a:sym typeface="Helvetica Neue"/>
            </a:endParaRPr>
          </a:p>
        </p:txBody>
      </p:sp>
      <p:pic>
        <p:nvPicPr>
          <p:cNvPr id="611" name="Google Shape;611;p25"/>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51775" y="1853276"/>
            <a:ext cx="863800" cy="863800"/>
          </a:xfrm>
          <a:prstGeom prst="rect">
            <a:avLst/>
          </a:prstGeom>
          <a:noFill/>
          <a:ln>
            <a:noFill/>
          </a:ln>
        </p:spPr>
      </p:pic>
      <p:sp>
        <p:nvSpPr>
          <p:cNvPr id="612" name="Google Shape;612;p25"/>
          <p:cNvSpPr txBox="1"/>
          <p:nvPr/>
        </p:nvSpPr>
        <p:spPr>
          <a:xfrm>
            <a:off x="1713015" y="1853276"/>
            <a:ext cx="3912462" cy="1589518"/>
          </a:xfrm>
          <a:prstGeom prst="rect">
            <a:avLst/>
          </a:prstGeom>
          <a:noFill/>
          <a:ln>
            <a:noFill/>
          </a:ln>
        </p:spPr>
        <p:txBody>
          <a:bodyPr spcFirstLastPara="1" wrap="square" lIns="123000" tIns="61500" rIns="123000" bIns="61500" anchor="t" anchorCtr="0">
            <a:noAutofit/>
          </a:bodyPr>
          <a:lstStyle/>
          <a:p>
            <a:pPr marL="0" marR="0" lvl="0" indent="0" algn="l" rtl="0">
              <a:lnSpc>
                <a:spcPct val="100000"/>
              </a:lnSpc>
              <a:spcBef>
                <a:spcPts val="0"/>
              </a:spcBef>
              <a:spcAft>
                <a:spcPts val="0"/>
              </a:spcAft>
              <a:buClr>
                <a:srgbClr val="2E75B5"/>
              </a:buClr>
              <a:buSzPts val="1489"/>
              <a:buFont typeface="Arial"/>
              <a:buNone/>
            </a:pPr>
            <a:r>
              <a:rPr lang="en-US" sz="2000" b="1" i="0" u="none" strike="noStrike" cap="none" dirty="0">
                <a:solidFill>
                  <a:srgbClr val="595959"/>
                </a:solidFill>
                <a:latin typeface="Arial" panose="020B0604020202020204" pitchFamily="34" charset="0"/>
                <a:ea typeface="Helvetica Neue"/>
                <a:cs typeface="Arial" panose="020B0604020202020204" pitchFamily="34" charset="0"/>
                <a:sym typeface="Helvetica Neue"/>
              </a:rPr>
              <a:t>Natus Benefits Call Center</a:t>
            </a: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397"/>
              </a:spcBef>
              <a:spcAft>
                <a:spcPts val="0"/>
              </a:spcAft>
              <a:buClr>
                <a:srgbClr val="2E75B5"/>
              </a:buClr>
              <a:buSzPts val="1489"/>
              <a:buFont typeface="Arial"/>
              <a:buNone/>
            </a:pPr>
            <a:r>
              <a:rPr lang="en-US" sz="2000" b="0" i="0" u="none" strike="noStrike" cap="none" dirty="0">
                <a:solidFill>
                  <a:srgbClr val="595959"/>
                </a:solidFill>
                <a:latin typeface="Arial" panose="020B0604020202020204" pitchFamily="34" charset="0"/>
                <a:ea typeface="Helvetica Neue"/>
                <a:cs typeface="Arial" panose="020B0604020202020204" pitchFamily="34" charset="0"/>
                <a:sym typeface="Helvetica Neue"/>
              </a:rPr>
              <a:t>5:00 am – 8:00 pm PT</a:t>
            </a: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397"/>
              </a:spcBef>
              <a:spcAft>
                <a:spcPts val="0"/>
              </a:spcAft>
              <a:buClr>
                <a:srgbClr val="2E75B5"/>
              </a:buClr>
              <a:buSzPts val="1489"/>
              <a:buFont typeface="Arial"/>
              <a:buNone/>
            </a:pPr>
            <a:r>
              <a:rPr lang="en-US" sz="2000" b="0" i="0" u="none" strike="noStrike" cap="none" dirty="0">
                <a:solidFill>
                  <a:srgbClr val="595959"/>
                </a:solidFill>
                <a:latin typeface="Arial" panose="020B0604020202020204" pitchFamily="34" charset="0"/>
                <a:ea typeface="Helvetica Neue"/>
                <a:cs typeface="Arial" panose="020B0604020202020204" pitchFamily="34" charset="0"/>
                <a:sym typeface="Helvetica Neue"/>
              </a:rPr>
              <a:t>Monday - Friday</a:t>
            </a: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397"/>
              </a:spcBef>
              <a:spcAft>
                <a:spcPts val="0"/>
              </a:spcAft>
              <a:buClr>
                <a:srgbClr val="2E75B5"/>
              </a:buClr>
              <a:buSzPts val="1489"/>
              <a:buFont typeface="Arial"/>
              <a:buNone/>
            </a:pPr>
            <a:r>
              <a:rPr lang="en-US" sz="2000" b="1" i="0" u="none" strike="noStrike" cap="none" dirty="0">
                <a:solidFill>
                  <a:srgbClr val="008189"/>
                </a:solidFill>
                <a:latin typeface="Arial" panose="020B0604020202020204" pitchFamily="34" charset="0"/>
                <a:ea typeface="Helvetica Neue"/>
                <a:cs typeface="Arial" panose="020B0604020202020204" pitchFamily="34" charset="0"/>
                <a:sym typeface="Helvetica Neue"/>
              </a:rPr>
              <a:t>Phone: 866-967-0251</a:t>
            </a:r>
          </a:p>
          <a:p>
            <a:pPr>
              <a:spcBef>
                <a:spcPts val="397"/>
              </a:spcBef>
              <a:buClr>
                <a:srgbClr val="2E75B5"/>
              </a:buClr>
              <a:buSzPts val="1489"/>
            </a:pPr>
            <a:r>
              <a:rPr lang="en-US" sz="2000" b="0" i="0" u="sng" strike="noStrike" cap="none" dirty="0">
                <a:solidFill>
                  <a:srgbClr val="008C99"/>
                </a:solidFill>
                <a:latin typeface="Arial" panose="020B0604020202020204" pitchFamily="34" charset="0"/>
                <a:ea typeface="Helvetica Neue"/>
                <a:cs typeface="Arial" panose="020B0604020202020204" pitchFamily="34" charset="0"/>
                <a:sym typeface="Helvetica Neue"/>
                <a:hlinkClick r:id="rId5">
                  <a:extLst>
                    <a:ext uri="{A12FA001-AC4F-418D-AE19-62706E023703}">
                      <ahyp:hlinkClr xmlns:ahyp="http://schemas.microsoft.com/office/drawing/2018/hyperlinkcolor" val="tx"/>
                    </a:ext>
                  </a:extLst>
                </a:hlinkClick>
              </a:rPr>
              <a:t>NatusBenefits@Plansource.com</a:t>
            </a:r>
            <a:r>
              <a:rPr lang="en-US" sz="2000" b="0" i="0" u="none" strike="noStrike" cap="none" dirty="0">
                <a:solidFill>
                  <a:srgbClr val="008C99"/>
                </a:solidFill>
                <a:latin typeface="Arial" panose="020B0604020202020204" pitchFamily="34" charset="0"/>
                <a:ea typeface="Helvetica Neue"/>
                <a:cs typeface="Arial" panose="020B0604020202020204" pitchFamily="34" charset="0"/>
                <a:sym typeface="Helvetica Neue"/>
              </a:rPr>
              <a:t> </a:t>
            </a:r>
            <a:endParaRPr lang="en-US" sz="2000" b="0" i="0" u="none" strike="noStrike" cap="none" dirty="0">
              <a:solidFill>
                <a:srgbClr val="000000"/>
              </a:solidFill>
              <a:latin typeface="Arial"/>
              <a:ea typeface="Arial"/>
              <a:cs typeface="Arial"/>
              <a:sym typeface="Arial"/>
            </a:endParaRPr>
          </a:p>
          <a:p>
            <a:pPr marL="0" marR="0" lvl="0" indent="0" algn="l" rtl="0">
              <a:lnSpc>
                <a:spcPct val="100000"/>
              </a:lnSpc>
              <a:spcBef>
                <a:spcPts val="397"/>
              </a:spcBef>
              <a:spcAft>
                <a:spcPts val="0"/>
              </a:spcAft>
              <a:buClr>
                <a:srgbClr val="2E75B5"/>
              </a:buClr>
              <a:buSzPts val="1489"/>
              <a:buFont typeface="Arial"/>
              <a:buNone/>
            </a:pPr>
            <a:endParaRPr sz="2000" b="1" i="0" u="sng" strike="noStrike" cap="none" dirty="0">
              <a:solidFill>
                <a:srgbClr val="008189"/>
              </a:solidFill>
              <a:latin typeface="Arial" panose="020B0604020202020204" pitchFamily="34" charset="0"/>
              <a:ea typeface="Helvetica Neue"/>
              <a:cs typeface="Arial" panose="020B0604020202020204" pitchFamily="34" charset="0"/>
              <a:sym typeface="Helvetica Neue"/>
              <a:hlinkClick r:id="rId6">
                <a:extLst>
                  <a:ext uri="{A12FA001-AC4F-418D-AE19-62706E023703}">
                    <ahyp:hlinkClr xmlns:ahyp="http://schemas.microsoft.com/office/drawing/2018/hyperlinkcolor" val="tx"/>
                  </a:ext>
                </a:extLst>
              </a:hlinkClick>
            </a:endParaRPr>
          </a:p>
        </p:txBody>
      </p:sp>
      <p:sp>
        <p:nvSpPr>
          <p:cNvPr id="614" name="Google Shape;614;p25"/>
          <p:cNvSpPr txBox="1"/>
          <p:nvPr/>
        </p:nvSpPr>
        <p:spPr>
          <a:xfrm>
            <a:off x="1673739" y="4401893"/>
            <a:ext cx="3459957" cy="423862"/>
          </a:xfrm>
          <a:prstGeom prst="rect">
            <a:avLst/>
          </a:prstGeom>
          <a:noFill/>
          <a:ln>
            <a:noFill/>
          </a:ln>
        </p:spPr>
        <p:txBody>
          <a:bodyPr spcFirstLastPara="1" wrap="square" lIns="123000" tIns="61500" rIns="123000" bIns="61500" anchor="t" anchorCtr="0">
            <a:noAutofit/>
          </a:bodyPr>
          <a:lstStyle/>
          <a:p>
            <a:pPr marL="0" marR="0" lvl="0" indent="0" algn="l" rtl="0">
              <a:lnSpc>
                <a:spcPct val="100000"/>
              </a:lnSpc>
              <a:spcBef>
                <a:spcPts val="0"/>
              </a:spcBef>
              <a:spcAft>
                <a:spcPts val="0"/>
              </a:spcAft>
              <a:buClr>
                <a:srgbClr val="2E75B5"/>
              </a:buClr>
              <a:buSzPts val="1489"/>
              <a:buFont typeface="Arial"/>
              <a:buNone/>
            </a:pPr>
            <a:r>
              <a:rPr lang="en-US" sz="2000" b="1" i="0" u="none" strike="noStrike" cap="none" dirty="0">
                <a:solidFill>
                  <a:srgbClr val="595959"/>
                </a:solidFill>
                <a:latin typeface="Arial" panose="020B0604020202020204" pitchFamily="34" charset="0"/>
                <a:ea typeface="Helvetica Neue"/>
                <a:cs typeface="Arial" panose="020B0604020202020204" pitchFamily="34" charset="0"/>
                <a:sym typeface="Helvetica Neue"/>
              </a:rPr>
              <a:t>Carrier Customer </a:t>
            </a:r>
            <a:r>
              <a:rPr lang="en-US" sz="2000" b="1" dirty="0">
                <a:solidFill>
                  <a:srgbClr val="595959"/>
                </a:solidFill>
                <a:latin typeface="Arial" panose="020B0604020202020204" pitchFamily="34" charset="0"/>
                <a:ea typeface="Helvetica Neue"/>
                <a:cs typeface="Arial" panose="020B0604020202020204" pitchFamily="34" charset="0"/>
                <a:sym typeface="Helvetica Neue"/>
              </a:rPr>
              <a:t>S</a:t>
            </a:r>
            <a:r>
              <a:rPr lang="en-US" sz="2000" b="1" i="0" u="none" strike="noStrike" cap="none" dirty="0">
                <a:solidFill>
                  <a:srgbClr val="595959"/>
                </a:solidFill>
                <a:latin typeface="Arial" panose="020B0604020202020204" pitchFamily="34" charset="0"/>
                <a:ea typeface="Helvetica Neue"/>
                <a:cs typeface="Arial" panose="020B0604020202020204" pitchFamily="34" charset="0"/>
                <a:sym typeface="Helvetica Neue"/>
              </a:rPr>
              <a:t>ervice </a:t>
            </a: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540"/>
              </a:spcBef>
              <a:spcAft>
                <a:spcPts val="0"/>
              </a:spcAft>
              <a:buClr>
                <a:srgbClr val="2E75B5"/>
              </a:buClr>
              <a:buSzPts val="2025"/>
              <a:buFont typeface="Arial"/>
              <a:buNone/>
            </a:pPr>
            <a:endParaRPr sz="2000" b="0" i="0" u="none" strike="noStrike" cap="none" dirty="0">
              <a:solidFill>
                <a:srgbClr val="595959"/>
              </a:solidFill>
              <a:latin typeface="Calibri"/>
              <a:ea typeface="Calibri"/>
              <a:cs typeface="Calibri"/>
              <a:sym typeface="Calibri"/>
            </a:endParaRPr>
          </a:p>
        </p:txBody>
      </p:sp>
      <p:sp>
        <p:nvSpPr>
          <p:cNvPr id="615" name="Google Shape;615;p25"/>
          <p:cNvSpPr txBox="1"/>
          <p:nvPr/>
        </p:nvSpPr>
        <p:spPr>
          <a:xfrm>
            <a:off x="1673738" y="4813801"/>
            <a:ext cx="7345975" cy="2356434"/>
          </a:xfrm>
          <a:prstGeom prst="rect">
            <a:avLst/>
          </a:prstGeom>
          <a:noFill/>
          <a:ln>
            <a:noFill/>
          </a:ln>
        </p:spPr>
        <p:txBody>
          <a:bodyPr spcFirstLastPara="1" wrap="square" lIns="123000" tIns="61500" rIns="123000" bIns="61500" anchor="t" anchorCtr="0">
            <a:noAutofit/>
          </a:bodyPr>
          <a:lstStyle/>
          <a:p>
            <a:pPr marL="0" marR="0" lvl="0" indent="0" algn="l" rtl="0">
              <a:lnSpc>
                <a:spcPct val="100000"/>
              </a:lnSpc>
              <a:spcBef>
                <a:spcPts val="0"/>
              </a:spcBef>
              <a:spcAft>
                <a:spcPts val="0"/>
              </a:spcAft>
              <a:buClr>
                <a:srgbClr val="2E75B5"/>
              </a:buClr>
              <a:buSzPts val="1489"/>
              <a:buFont typeface="Arial"/>
              <a:buNone/>
            </a:pPr>
            <a:r>
              <a:rPr lang="en-US" sz="2000" b="0" i="0" u="none" strike="noStrike" cap="none" dirty="0">
                <a:solidFill>
                  <a:srgbClr val="008C99"/>
                </a:solidFill>
                <a:latin typeface="Arial" panose="020B0604020202020204" pitchFamily="34" charset="0"/>
                <a:ea typeface="Helvetica Neue"/>
                <a:cs typeface="Arial" panose="020B0604020202020204" pitchFamily="34" charset="0"/>
                <a:sym typeface="Helvetica Neue"/>
              </a:rPr>
              <a:t>BRMS: </a:t>
            </a:r>
            <a:r>
              <a:rPr lang="en-US" sz="2000" dirty="0">
                <a:solidFill>
                  <a:srgbClr val="595959"/>
                </a:solidFill>
                <a:latin typeface="Arial" panose="020B0604020202020204" pitchFamily="34" charset="0"/>
                <a:cs typeface="Arial" panose="020B0604020202020204" pitchFamily="34" charset="0"/>
                <a:sym typeface="Helvetica Neue"/>
              </a:rPr>
              <a:t>1-877-713-2917</a:t>
            </a:r>
            <a:endParaRPr sz="2000" dirty="0">
              <a:solidFill>
                <a:srgbClr val="595959"/>
              </a:solidFill>
              <a:latin typeface="Arial" panose="020B0604020202020204" pitchFamily="34" charset="0"/>
              <a:cs typeface="Arial" panose="020B0604020202020204" pitchFamily="34" charset="0"/>
            </a:endParaRPr>
          </a:p>
          <a:p>
            <a:pPr>
              <a:spcBef>
                <a:spcPts val="397"/>
              </a:spcBef>
              <a:buClr>
                <a:srgbClr val="2E75B5"/>
              </a:buClr>
              <a:buSzPts val="1489"/>
            </a:pPr>
            <a:r>
              <a:rPr lang="en-US" sz="2000" b="0" i="0" u="none" strike="noStrike" cap="none" dirty="0">
                <a:solidFill>
                  <a:srgbClr val="008C99"/>
                </a:solidFill>
                <a:latin typeface="Arial" panose="020B0604020202020204" pitchFamily="34" charset="0"/>
                <a:ea typeface="Helvetica Neue"/>
                <a:cs typeface="Arial" panose="020B0604020202020204" pitchFamily="34" charset="0"/>
                <a:sym typeface="Helvetica Neue"/>
              </a:rPr>
              <a:t>Anthem: </a:t>
            </a:r>
            <a:r>
              <a:rPr lang="en-US" sz="2000" b="0" i="0" u="none" strike="noStrike" cap="none" dirty="0">
                <a:solidFill>
                  <a:srgbClr val="FF0000"/>
                </a:solidFill>
                <a:latin typeface="Arial" panose="020B0604020202020204" pitchFamily="34" charset="0"/>
                <a:ea typeface="Helvetica Neue"/>
                <a:cs typeface="Arial" panose="020B0604020202020204" pitchFamily="34" charset="0"/>
                <a:sym typeface="Helvetica Neue"/>
              </a:rPr>
              <a:t>TBD</a:t>
            </a:r>
          </a:p>
          <a:p>
            <a:pPr>
              <a:spcBef>
                <a:spcPts val="397"/>
              </a:spcBef>
              <a:buClr>
                <a:srgbClr val="2E75B5"/>
              </a:buClr>
              <a:buSzPts val="1489"/>
            </a:pPr>
            <a:r>
              <a:rPr lang="en-US" sz="2000" b="0" i="0" u="none" strike="noStrike" cap="none" dirty="0">
                <a:solidFill>
                  <a:srgbClr val="008C99"/>
                </a:solidFill>
                <a:latin typeface="Arial" panose="020B0604020202020204" pitchFamily="34" charset="0"/>
                <a:ea typeface="Helvetica Neue"/>
                <a:cs typeface="Arial" panose="020B0604020202020204" pitchFamily="34" charset="0"/>
                <a:sym typeface="Helvetica Neue"/>
              </a:rPr>
              <a:t>Optum Rx through RxBenefits: </a:t>
            </a:r>
            <a:r>
              <a:rPr lang="en-US" sz="2000" dirty="0">
                <a:solidFill>
                  <a:srgbClr val="595959"/>
                </a:solidFill>
                <a:latin typeface="Arial" panose="020B0604020202020204" pitchFamily="34" charset="0"/>
                <a:cs typeface="Arial" panose="020B0604020202020204" pitchFamily="34" charset="0"/>
                <a:sym typeface="Helvetica Neue"/>
              </a:rPr>
              <a:t>1-800-880-1188</a:t>
            </a:r>
          </a:p>
          <a:p>
            <a:pPr marL="0" marR="0" lvl="0" indent="0" algn="l" rtl="0">
              <a:lnSpc>
                <a:spcPct val="100000"/>
              </a:lnSpc>
              <a:spcBef>
                <a:spcPts val="397"/>
              </a:spcBef>
              <a:spcAft>
                <a:spcPts val="0"/>
              </a:spcAft>
              <a:buClr>
                <a:srgbClr val="2E75B5"/>
              </a:buClr>
              <a:buSzPts val="1489"/>
              <a:buFont typeface="Arial"/>
              <a:buNone/>
            </a:pPr>
            <a:r>
              <a:rPr lang="en-US" sz="2000" b="0" i="0" u="none" strike="noStrike" cap="none" dirty="0">
                <a:solidFill>
                  <a:srgbClr val="008C99"/>
                </a:solidFill>
                <a:latin typeface="Arial" panose="020B0604020202020204" pitchFamily="34" charset="0"/>
                <a:ea typeface="Helvetica Neue"/>
                <a:cs typeface="Arial" panose="020B0604020202020204" pitchFamily="34" charset="0"/>
                <a:sym typeface="Helvetica Neue"/>
              </a:rPr>
              <a:t>Kaiser CA: </a:t>
            </a:r>
            <a:r>
              <a:rPr lang="en-US" sz="2000" b="0" i="0" u="none" strike="noStrike" cap="none" dirty="0">
                <a:solidFill>
                  <a:srgbClr val="595959"/>
                </a:solidFill>
                <a:latin typeface="Arial" panose="020B0604020202020204" pitchFamily="34" charset="0"/>
                <a:ea typeface="Helvetica Neue"/>
                <a:cs typeface="Arial" panose="020B0604020202020204" pitchFamily="34" charset="0"/>
                <a:sym typeface="Helvetica Neue"/>
              </a:rPr>
              <a:t>1-800-464-4000</a:t>
            </a: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397"/>
              </a:spcBef>
              <a:spcAft>
                <a:spcPts val="0"/>
              </a:spcAft>
              <a:buClr>
                <a:srgbClr val="2E75B5"/>
              </a:buClr>
              <a:buSzPts val="1489"/>
              <a:buFont typeface="Arial"/>
              <a:buNone/>
            </a:pPr>
            <a:r>
              <a:rPr lang="en-US" sz="2000" b="0" i="0" u="none" strike="noStrike" cap="none" dirty="0">
                <a:solidFill>
                  <a:srgbClr val="008C99"/>
                </a:solidFill>
                <a:latin typeface="Arial" panose="020B0604020202020204" pitchFamily="34" charset="0"/>
                <a:ea typeface="Helvetica Neue"/>
                <a:cs typeface="Arial" panose="020B0604020202020204" pitchFamily="34" charset="0"/>
                <a:sym typeface="Helvetica Neue"/>
              </a:rPr>
              <a:t>Kaiser WA: </a:t>
            </a:r>
            <a:r>
              <a:rPr lang="en-US" sz="2000" b="0" i="0" u="none" strike="noStrike" cap="none" dirty="0">
                <a:solidFill>
                  <a:srgbClr val="595959"/>
                </a:solidFill>
                <a:latin typeface="Arial" panose="020B0604020202020204" pitchFamily="34" charset="0"/>
                <a:ea typeface="Helvetica Neue"/>
                <a:cs typeface="Arial" panose="020B0604020202020204" pitchFamily="34" charset="0"/>
                <a:sym typeface="Helvetica Neue"/>
              </a:rPr>
              <a:t>1-888-901-4636</a:t>
            </a: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397"/>
              </a:spcBef>
              <a:spcAft>
                <a:spcPts val="0"/>
              </a:spcAft>
              <a:buClr>
                <a:srgbClr val="2E75B5"/>
              </a:buClr>
              <a:buSzPts val="1489"/>
              <a:buFont typeface="Arial"/>
              <a:buNone/>
            </a:pPr>
            <a:r>
              <a:rPr lang="en-US" sz="2000" b="0" i="0" u="none" strike="noStrike" cap="none" dirty="0">
                <a:solidFill>
                  <a:srgbClr val="008C99"/>
                </a:solidFill>
                <a:latin typeface="Arial" panose="020B0604020202020204" pitchFamily="34" charset="0"/>
                <a:ea typeface="Helvetica Neue"/>
                <a:cs typeface="Arial" panose="020B0604020202020204" pitchFamily="34" charset="0"/>
                <a:sym typeface="Helvetica Neue"/>
              </a:rPr>
              <a:t>Dean Care: </a:t>
            </a:r>
            <a:r>
              <a:rPr lang="en-US" sz="2000" b="0" i="0" u="none" strike="noStrike" cap="none" dirty="0">
                <a:solidFill>
                  <a:srgbClr val="595959"/>
                </a:solidFill>
                <a:latin typeface="Arial" panose="020B0604020202020204" pitchFamily="34" charset="0"/>
                <a:ea typeface="Helvetica Neue"/>
                <a:cs typeface="Arial" panose="020B0604020202020204" pitchFamily="34" charset="0"/>
                <a:sym typeface="Helvetica Neue"/>
              </a:rPr>
              <a:t>1-800-279-1301</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397"/>
              </a:spcBef>
              <a:spcAft>
                <a:spcPts val="0"/>
              </a:spcAft>
              <a:buClr>
                <a:srgbClr val="2E75B5"/>
              </a:buClr>
              <a:buSzPts val="1489"/>
              <a:buFont typeface="Arial"/>
              <a:buNone/>
            </a:pP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420"/>
              </a:spcBef>
              <a:spcAft>
                <a:spcPts val="0"/>
              </a:spcAft>
              <a:buClr>
                <a:srgbClr val="2E75B5"/>
              </a:buClr>
              <a:buSzPts val="1575"/>
              <a:buFont typeface="Arial"/>
              <a:buNone/>
            </a:pPr>
            <a:endParaRPr sz="1800" b="0" i="0" u="none" strike="noStrike" cap="none" dirty="0">
              <a:solidFill>
                <a:srgbClr val="595959"/>
              </a:solidFill>
              <a:latin typeface="Calibri"/>
              <a:ea typeface="Calibri"/>
              <a:cs typeface="Calibri"/>
              <a:sym typeface="Calibri"/>
            </a:endParaRPr>
          </a:p>
        </p:txBody>
      </p:sp>
      <p:pic>
        <p:nvPicPr>
          <p:cNvPr id="616" name="Google Shape;616;p25"/>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6195432" y="1832477"/>
            <a:ext cx="833437" cy="833437"/>
          </a:xfrm>
          <a:prstGeom prst="rect">
            <a:avLst/>
          </a:prstGeom>
          <a:noFill/>
          <a:ln>
            <a:noFill/>
          </a:ln>
        </p:spPr>
      </p:pic>
      <p:sp>
        <p:nvSpPr>
          <p:cNvPr id="617" name="Google Shape;617;p25"/>
          <p:cNvSpPr txBox="1"/>
          <p:nvPr/>
        </p:nvSpPr>
        <p:spPr>
          <a:xfrm>
            <a:off x="7138742" y="1856374"/>
            <a:ext cx="3206899" cy="1014413"/>
          </a:xfrm>
          <a:prstGeom prst="rect">
            <a:avLst/>
          </a:prstGeom>
          <a:noFill/>
          <a:ln>
            <a:noFill/>
          </a:ln>
        </p:spPr>
        <p:txBody>
          <a:bodyPr spcFirstLastPara="1" wrap="square" lIns="123000" tIns="61500" rIns="123000" bIns="61500" anchor="t" anchorCtr="0">
            <a:noAutofit/>
          </a:bodyPr>
          <a:lstStyle/>
          <a:p>
            <a:pPr marL="0" marR="0" lvl="0" indent="0" algn="l" rtl="0">
              <a:lnSpc>
                <a:spcPct val="100000"/>
              </a:lnSpc>
              <a:spcBef>
                <a:spcPts val="0"/>
              </a:spcBef>
              <a:spcAft>
                <a:spcPts val="0"/>
              </a:spcAft>
              <a:buClr>
                <a:srgbClr val="2E75B5"/>
              </a:buClr>
              <a:buSzPts val="1489"/>
              <a:buFont typeface="Arial"/>
              <a:buNone/>
            </a:pPr>
            <a:r>
              <a:rPr lang="en-US" sz="2000" b="1" i="0" u="none" strike="noStrike" cap="none" dirty="0">
                <a:solidFill>
                  <a:srgbClr val="595959"/>
                </a:solidFill>
                <a:latin typeface="Arial" panose="020B0604020202020204" pitchFamily="34" charset="0"/>
                <a:ea typeface="Helvetica Neue"/>
                <a:cs typeface="Arial" panose="020B0604020202020204" pitchFamily="34" charset="0"/>
                <a:sym typeface="Helvetica Neue"/>
              </a:rPr>
              <a:t>Natus Benefits Website</a:t>
            </a:r>
            <a:endParaRPr sz="2000" b="0" i="0" u="none" strike="noStrike" cap="none" dirty="0">
              <a:solidFill>
                <a:srgbClr val="000000"/>
              </a:solidFill>
              <a:latin typeface="Arial"/>
              <a:ea typeface="Arial"/>
              <a:cs typeface="Arial"/>
              <a:sym typeface="Arial"/>
            </a:endParaRPr>
          </a:p>
          <a:p>
            <a:pPr marL="0" marR="0" lvl="0" indent="0" algn="l" rtl="0">
              <a:lnSpc>
                <a:spcPct val="100000"/>
              </a:lnSpc>
              <a:spcBef>
                <a:spcPts val="397"/>
              </a:spcBef>
              <a:spcAft>
                <a:spcPts val="0"/>
              </a:spcAft>
              <a:buClr>
                <a:srgbClr val="2E75B5"/>
              </a:buClr>
              <a:buSzPts val="1489"/>
              <a:buFont typeface="Arial"/>
              <a:buNone/>
            </a:pPr>
            <a:r>
              <a:rPr lang="en-US" sz="2000" b="0" i="0" u="sng" strike="noStrike" cap="none" dirty="0">
                <a:solidFill>
                  <a:srgbClr val="008C99"/>
                </a:solidFill>
                <a:latin typeface="Arial" panose="020B0604020202020204" pitchFamily="34" charset="0"/>
                <a:ea typeface="Helvetica Neue"/>
                <a:cs typeface="Arial" panose="020B0604020202020204" pitchFamily="34" charset="0"/>
                <a:sym typeface="Helvetica Neue"/>
                <a:hlinkClick r:id="rId8">
                  <a:extLst>
                    <a:ext uri="{A12FA001-AC4F-418D-AE19-62706E023703}">
                      <ahyp:hlinkClr xmlns:ahyp="http://schemas.microsoft.com/office/drawing/2018/hyperlinkcolor" val="tx"/>
                    </a:ext>
                  </a:extLst>
                </a:hlinkClick>
              </a:rPr>
              <a:t>www.natusbenefits.com</a:t>
            </a:r>
            <a:endParaRPr sz="2000" b="0" i="0" u="none" strike="noStrike" cap="none" dirty="0">
              <a:solidFill>
                <a:srgbClr val="008C99"/>
              </a:solidFill>
              <a:latin typeface="Arial" panose="020B0604020202020204" pitchFamily="34" charset="0"/>
              <a:ea typeface="Helvetica Neue"/>
              <a:cs typeface="Arial" panose="020B0604020202020204" pitchFamily="34" charset="0"/>
              <a:sym typeface="Helvetica Neue"/>
            </a:endParaRPr>
          </a:p>
          <a:p>
            <a:pPr marL="0" marR="0" lvl="0" indent="0" algn="l" rtl="0">
              <a:lnSpc>
                <a:spcPct val="100000"/>
              </a:lnSpc>
              <a:spcBef>
                <a:spcPts val="420"/>
              </a:spcBef>
              <a:spcAft>
                <a:spcPts val="0"/>
              </a:spcAft>
              <a:buClr>
                <a:srgbClr val="2E75B5"/>
              </a:buClr>
              <a:buSzPts val="1575"/>
              <a:buFont typeface="Arial"/>
              <a:buNone/>
            </a:pPr>
            <a:endParaRPr sz="2000" b="0" i="0" u="none" strike="noStrike" cap="none" dirty="0">
              <a:solidFill>
                <a:srgbClr val="595959"/>
              </a:solidFill>
              <a:latin typeface="Calibri"/>
              <a:ea typeface="Calibri"/>
              <a:cs typeface="Calibri"/>
              <a:sym typeface="Calibri"/>
            </a:endParaRPr>
          </a:p>
        </p:txBody>
      </p:sp>
      <p:sp>
        <p:nvSpPr>
          <p:cNvPr id="618" name="Google Shape;618;p25"/>
          <p:cNvSpPr/>
          <p:nvPr/>
        </p:nvSpPr>
        <p:spPr>
          <a:xfrm>
            <a:off x="9978788" y="1576906"/>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74"/>
              <a:buFont typeface="Arial"/>
              <a:buNone/>
            </a:pPr>
            <a:endParaRPr sz="2074" b="0" i="0" u="none" strike="noStrike" cap="none" dirty="0">
              <a:solidFill>
                <a:schemeClr val="dk1"/>
              </a:solidFill>
              <a:latin typeface="Calibri"/>
              <a:ea typeface="Calibri"/>
              <a:cs typeface="Calibri"/>
              <a:sym typeface="Calibri"/>
            </a:endParaRPr>
          </a:p>
        </p:txBody>
      </p:sp>
      <p:pic>
        <p:nvPicPr>
          <p:cNvPr id="6" name="Graphic 5" descr="Call center with solid fill">
            <a:extLst>
              <a:ext uri="{FF2B5EF4-FFF2-40B4-BE49-F238E27FC236}">
                <a16:creationId xmlns:a16="http://schemas.microsoft.com/office/drawing/2014/main" id="{473161BF-2ECE-4767-B19F-081885C46552}"/>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47720" y="4260032"/>
            <a:ext cx="1067855" cy="106785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26"/>
          <p:cNvSpPr/>
          <p:nvPr/>
        </p:nvSpPr>
        <p:spPr>
          <a:xfrm>
            <a:off x="-1" y="7326642"/>
            <a:ext cx="13715999" cy="457200"/>
          </a:xfrm>
          <a:prstGeom prst="rect">
            <a:avLst/>
          </a:prstGeom>
          <a:solidFill>
            <a:srgbClr val="008189">
              <a:alpha val="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sp>
        <p:nvSpPr>
          <p:cNvPr id="626" name="Google Shape;626;p26"/>
          <p:cNvSpPr/>
          <p:nvPr/>
        </p:nvSpPr>
        <p:spPr>
          <a:xfrm>
            <a:off x="-2" y="-32356"/>
            <a:ext cx="13716000" cy="662940"/>
          </a:xfrm>
          <a:prstGeom prst="rect">
            <a:avLst/>
          </a:prstGeom>
          <a:gradFill>
            <a:gsLst>
              <a:gs pos="0">
                <a:srgbClr val="F5F7FC"/>
              </a:gs>
              <a:gs pos="100000">
                <a:srgbClr val="008189"/>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pic>
        <p:nvPicPr>
          <p:cNvPr id="627" name="Google Shape;627;p2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5160" y="179070"/>
            <a:ext cx="1206500" cy="295107"/>
          </a:xfrm>
          <a:prstGeom prst="rect">
            <a:avLst/>
          </a:prstGeom>
          <a:noFill/>
          <a:ln>
            <a:noFill/>
          </a:ln>
        </p:spPr>
      </p:pic>
      <p:sp>
        <p:nvSpPr>
          <p:cNvPr id="628" name="Google Shape;628;p26"/>
          <p:cNvSpPr txBox="1"/>
          <p:nvPr/>
        </p:nvSpPr>
        <p:spPr>
          <a:xfrm>
            <a:off x="12136437" y="8458333"/>
            <a:ext cx="1917851"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Open Enrollment 2023</a:t>
            </a:r>
            <a:endParaRPr sz="1200" b="1"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p:txBody>
      </p:sp>
      <p:sp>
        <p:nvSpPr>
          <p:cNvPr id="629" name="Google Shape;629;p26"/>
          <p:cNvSpPr txBox="1">
            <a:spLocks noGrp="1"/>
          </p:cNvSpPr>
          <p:nvPr>
            <p:ph type="title"/>
          </p:nvPr>
        </p:nvSpPr>
        <p:spPr>
          <a:xfrm>
            <a:off x="4790703" y="2341739"/>
            <a:ext cx="4271749" cy="83961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F3F3F"/>
              </a:buClr>
              <a:buSzPts val="5400"/>
              <a:buFont typeface="Helvetica Neue"/>
              <a:buNone/>
            </a:pPr>
            <a:r>
              <a:rPr lang="en-US" sz="5400" b="1" dirty="0">
                <a:solidFill>
                  <a:srgbClr val="3F3F3F"/>
                </a:solidFill>
                <a:latin typeface="Arial" panose="020B0604020202020204" pitchFamily="34" charset="0"/>
                <a:ea typeface="Helvetica Neue"/>
                <a:cs typeface="Arial" panose="020B0604020202020204" pitchFamily="34" charset="0"/>
                <a:sym typeface="Helvetica Neue"/>
              </a:rPr>
              <a:t>Questions?</a:t>
            </a:r>
            <a:endParaRPr dirty="0"/>
          </a:p>
        </p:txBody>
      </p:sp>
      <p:sp>
        <p:nvSpPr>
          <p:cNvPr id="630" name="Google Shape;630;p26"/>
          <p:cNvSpPr txBox="1">
            <a:spLocks noGrp="1"/>
          </p:cNvSpPr>
          <p:nvPr>
            <p:ph type="sldNum" idx="12"/>
          </p:nvPr>
        </p:nvSpPr>
        <p:spPr>
          <a:xfrm>
            <a:off x="13095363" y="7370034"/>
            <a:ext cx="461295" cy="413808"/>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rgbClr val="3F3F3F"/>
                </a:solidFill>
                <a:latin typeface="Arial" panose="020B0604020202020204" pitchFamily="34" charset="0"/>
                <a:ea typeface="Helvetica Neue"/>
                <a:cs typeface="Arial" panose="020B0604020202020204" pitchFamily="34" charset="0"/>
                <a:sym typeface="Helvetica Neue"/>
              </a:rPr>
              <a:t>37</a:t>
            </a:fld>
            <a:endParaRPr sz="1200" dirty="0">
              <a:solidFill>
                <a:srgbClr val="3F3F3F"/>
              </a:solidFill>
              <a:latin typeface="Arial" panose="020B0604020202020204" pitchFamily="34" charset="0"/>
              <a:ea typeface="Helvetica Neue"/>
              <a:cs typeface="Arial" panose="020B0604020202020204" pitchFamily="34" charset="0"/>
              <a:sym typeface="Helvetica Neue"/>
            </a:endParaRPr>
          </a:p>
        </p:txBody>
      </p:sp>
      <p:sp>
        <p:nvSpPr>
          <p:cNvPr id="631" name="Google Shape;631;p26"/>
          <p:cNvSpPr/>
          <p:nvPr/>
        </p:nvSpPr>
        <p:spPr>
          <a:xfrm>
            <a:off x="9978788" y="1576906"/>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74"/>
              <a:buFont typeface="Arial"/>
              <a:buNone/>
            </a:pPr>
            <a:endParaRPr sz="2074" b="0" i="0" u="none" strike="noStrike" cap="none" dirty="0">
              <a:solidFill>
                <a:schemeClr val="dk1"/>
              </a:solidFill>
              <a:latin typeface="Calibri"/>
              <a:ea typeface="Calibri"/>
              <a:cs typeface="Calibri"/>
              <a:sym typeface="Calibri"/>
            </a:endParaRPr>
          </a:p>
        </p:txBody>
      </p:sp>
      <p:pic>
        <p:nvPicPr>
          <p:cNvPr id="632" name="Google Shape;632;p2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537811" y="3433118"/>
            <a:ext cx="4795198" cy="2525813"/>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2" name="Google Shape;502;p15"/>
          <p:cNvSpPr/>
          <p:nvPr/>
        </p:nvSpPr>
        <p:spPr>
          <a:xfrm>
            <a:off x="-1" y="7326642"/>
            <a:ext cx="13715999" cy="457200"/>
          </a:xfrm>
          <a:prstGeom prst="rect">
            <a:avLst/>
          </a:prstGeom>
          <a:solidFill>
            <a:srgbClr val="008189">
              <a:alpha val="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sp>
        <p:nvSpPr>
          <p:cNvPr id="503" name="Google Shape;503;p15"/>
          <p:cNvSpPr/>
          <p:nvPr/>
        </p:nvSpPr>
        <p:spPr>
          <a:xfrm>
            <a:off x="-2" y="-32356"/>
            <a:ext cx="13716000" cy="662940"/>
          </a:xfrm>
          <a:prstGeom prst="rect">
            <a:avLst/>
          </a:prstGeom>
          <a:gradFill>
            <a:gsLst>
              <a:gs pos="0">
                <a:srgbClr val="F5F7FC"/>
              </a:gs>
              <a:gs pos="100000">
                <a:srgbClr val="008189"/>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pic>
        <p:nvPicPr>
          <p:cNvPr id="504" name="Google Shape;504;p1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5160" y="179070"/>
            <a:ext cx="1206500" cy="295107"/>
          </a:xfrm>
          <a:prstGeom prst="rect">
            <a:avLst/>
          </a:prstGeom>
          <a:noFill/>
          <a:ln>
            <a:noFill/>
          </a:ln>
        </p:spPr>
      </p:pic>
      <p:sp>
        <p:nvSpPr>
          <p:cNvPr id="505" name="Google Shape;505;p15"/>
          <p:cNvSpPr txBox="1"/>
          <p:nvPr/>
        </p:nvSpPr>
        <p:spPr>
          <a:xfrm>
            <a:off x="12136437" y="8458333"/>
            <a:ext cx="1917851"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Open Enrollment 2023</a:t>
            </a:r>
            <a:endParaRPr sz="1200" b="1"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p:txBody>
      </p:sp>
      <p:sp>
        <p:nvSpPr>
          <p:cNvPr id="506" name="Google Shape;506;p15"/>
          <p:cNvSpPr txBox="1">
            <a:spLocks noGrp="1"/>
          </p:cNvSpPr>
          <p:nvPr>
            <p:ph type="title"/>
          </p:nvPr>
        </p:nvSpPr>
        <p:spPr>
          <a:xfrm>
            <a:off x="527173" y="808193"/>
            <a:ext cx="10072933" cy="64579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4000"/>
              <a:buFont typeface="Helvetica Neue"/>
              <a:buNone/>
            </a:pPr>
            <a:r>
              <a:rPr lang="en-US" sz="3500" b="1" dirty="0">
                <a:solidFill>
                  <a:srgbClr val="3F3F3F"/>
                </a:solidFill>
                <a:latin typeface="Arial" panose="020B0604020202020204" pitchFamily="34" charset="0"/>
                <a:ea typeface="Helvetica Neue"/>
                <a:cs typeface="Arial" panose="020B0604020202020204" pitchFamily="34" charset="0"/>
                <a:sym typeface="Helvetica Neue"/>
              </a:rPr>
              <a:t>Teledentistry</a:t>
            </a:r>
            <a:endParaRPr sz="3500" dirty="0"/>
          </a:p>
        </p:txBody>
      </p:sp>
      <p:sp>
        <p:nvSpPr>
          <p:cNvPr id="507" name="Google Shape;507;p15"/>
          <p:cNvSpPr txBox="1">
            <a:spLocks noGrp="1"/>
          </p:cNvSpPr>
          <p:nvPr>
            <p:ph type="sldNum" idx="12"/>
          </p:nvPr>
        </p:nvSpPr>
        <p:spPr>
          <a:xfrm>
            <a:off x="13095363" y="7370034"/>
            <a:ext cx="461295" cy="413808"/>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rgbClr val="3F3F3F"/>
                </a:solidFill>
                <a:latin typeface="Arial" panose="020B0604020202020204" pitchFamily="34" charset="0"/>
                <a:ea typeface="Helvetica Neue"/>
                <a:cs typeface="Arial" panose="020B0604020202020204" pitchFamily="34" charset="0"/>
                <a:sym typeface="Helvetica Neue"/>
              </a:rPr>
              <a:t>38</a:t>
            </a:fld>
            <a:endParaRPr sz="1200" dirty="0">
              <a:solidFill>
                <a:srgbClr val="3F3F3F"/>
              </a:solidFill>
              <a:latin typeface="Arial" panose="020B0604020202020204" pitchFamily="34" charset="0"/>
              <a:ea typeface="Helvetica Neue"/>
              <a:cs typeface="Arial" panose="020B0604020202020204" pitchFamily="34" charset="0"/>
              <a:sym typeface="Helvetica Neue"/>
            </a:endParaRPr>
          </a:p>
        </p:txBody>
      </p:sp>
      <p:sp>
        <p:nvSpPr>
          <p:cNvPr id="509" name="Google Shape;509;p15"/>
          <p:cNvSpPr/>
          <p:nvPr/>
        </p:nvSpPr>
        <p:spPr>
          <a:xfrm>
            <a:off x="567156" y="1680202"/>
            <a:ext cx="7218824" cy="4638714"/>
          </a:xfrm>
          <a:prstGeom prst="roundRect">
            <a:avLst>
              <a:gd name="adj" fmla="val 3682"/>
            </a:avLst>
          </a:prstGeom>
          <a:noFill/>
          <a:ln>
            <a:noFill/>
          </a:ln>
        </p:spPr>
        <p:txBody>
          <a:bodyPr spcFirstLastPara="1" wrap="square" lIns="91425" tIns="45700" rIns="91425" bIns="45700" anchor="t" anchorCtr="0">
            <a:spAutoFit/>
          </a:bodyPr>
          <a:lstStyle/>
          <a:p>
            <a:pPr marL="0" marR="0" lvl="0" indent="0" algn="l" rtl="0">
              <a:lnSpc>
                <a:spcPct val="122222"/>
              </a:lnSpc>
              <a:spcBef>
                <a:spcPts val="0"/>
              </a:spcBef>
              <a:spcAft>
                <a:spcPts val="0"/>
              </a:spcAft>
              <a:buClr>
                <a:srgbClr val="000000"/>
              </a:buClr>
              <a:buSzPts val="1550"/>
              <a:buFont typeface="Arial"/>
              <a:buNone/>
            </a:pPr>
            <a:r>
              <a:rPr lang="en-US" sz="155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A virtual dental care option is available to Natus employees enrolled in </a:t>
            </a:r>
            <a:r>
              <a:rPr lang="en-US" sz="1550" dirty="0">
                <a:solidFill>
                  <a:srgbClr val="3F3F3F"/>
                </a:solidFill>
                <a:latin typeface="Arial" panose="020B0604020202020204" pitchFamily="34" charset="0"/>
                <a:ea typeface="Helvetica Neue"/>
                <a:cs typeface="Arial" panose="020B0604020202020204" pitchFamily="34" charset="0"/>
                <a:sym typeface="Helvetica Neue"/>
              </a:rPr>
              <a:t>one of the Aetna dental </a:t>
            </a:r>
            <a:r>
              <a:rPr lang="en-US" sz="155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plans.</a:t>
            </a:r>
          </a:p>
          <a:p>
            <a:pPr marL="0" marR="0" lvl="0" indent="0" algn="l" rtl="0">
              <a:lnSpc>
                <a:spcPct val="122222"/>
              </a:lnSpc>
              <a:spcBef>
                <a:spcPts val="0"/>
              </a:spcBef>
              <a:spcAft>
                <a:spcPts val="0"/>
              </a:spcAft>
              <a:buClr>
                <a:srgbClr val="000000"/>
              </a:buClr>
              <a:buSzPts val="1550"/>
              <a:buFont typeface="Arial"/>
              <a:buNone/>
            </a:pPr>
            <a:endParaRPr sz="1550" b="0" i="0" u="none" strike="noStrike" cap="none" dirty="0">
              <a:solidFill>
                <a:srgbClr val="000000"/>
              </a:solidFill>
              <a:latin typeface="Arial"/>
              <a:ea typeface="Arial"/>
              <a:cs typeface="Arial"/>
              <a:sym typeface="Arial"/>
            </a:endParaRPr>
          </a:p>
          <a:p>
            <a:pPr marL="285212" marR="0" lvl="0" indent="-242454" algn="l" rtl="0">
              <a:lnSpc>
                <a:spcPct val="122222"/>
              </a:lnSpc>
              <a:spcBef>
                <a:spcPts val="600"/>
              </a:spcBef>
              <a:spcAft>
                <a:spcPts val="0"/>
              </a:spcAft>
              <a:buClr>
                <a:srgbClr val="3F3F3F"/>
              </a:buClr>
              <a:buSzPts val="1550"/>
              <a:buFont typeface="Arial"/>
              <a:buChar char="•"/>
            </a:pPr>
            <a:r>
              <a:rPr lang="en-US" sz="1550" b="1" i="0" u="sng" strike="noStrike" cap="none" dirty="0">
                <a:solidFill>
                  <a:srgbClr val="3F3F3F"/>
                </a:solidFill>
                <a:latin typeface="Arial" panose="020B0604020202020204" pitchFamily="34" charset="0"/>
                <a:ea typeface="Helvetica Neue"/>
                <a:cs typeface="Arial" panose="020B0604020202020204" pitchFamily="34" charset="0"/>
                <a:sym typeface="Helvetica Neue"/>
              </a:rPr>
              <a:t>Teledentistry offers members choice and convenience</a:t>
            </a:r>
            <a:endParaRPr sz="1550" b="0" i="0" u="none" strike="noStrike" cap="none" dirty="0">
              <a:solidFill>
                <a:srgbClr val="000000"/>
              </a:solidFill>
              <a:latin typeface="Arial"/>
              <a:ea typeface="Arial"/>
              <a:cs typeface="Arial"/>
              <a:sym typeface="Arial"/>
            </a:endParaRPr>
          </a:p>
          <a:p>
            <a:pPr marL="635000" marR="0" lvl="0" indent="-322263" algn="l" rtl="0">
              <a:lnSpc>
                <a:spcPct val="122222"/>
              </a:lnSpc>
              <a:spcBef>
                <a:spcPts val="600"/>
              </a:spcBef>
              <a:spcAft>
                <a:spcPts val="0"/>
              </a:spcAft>
              <a:buClr>
                <a:srgbClr val="3F3F3F"/>
              </a:buClr>
              <a:buSzPts val="1550"/>
              <a:buFont typeface="Arial"/>
              <a:buChar char="－"/>
            </a:pPr>
            <a:r>
              <a:rPr lang="en-US" sz="155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Members can </a:t>
            </a:r>
            <a:r>
              <a:rPr lang="en-US" sz="1550" b="0" i="0" u="none" strike="noStrike" cap="none" dirty="0">
                <a:solidFill>
                  <a:srgbClr val="008189"/>
                </a:solidFill>
                <a:latin typeface="Arial" panose="020B0604020202020204" pitchFamily="34" charset="0"/>
                <a:ea typeface="Helvetica Neue"/>
                <a:cs typeface="Arial" panose="020B0604020202020204" pitchFamily="34" charset="0"/>
                <a:sym typeface="Helvetica Neue"/>
              </a:rPr>
              <a:t>connect with dentists </a:t>
            </a:r>
            <a:r>
              <a:rPr lang="en-US" sz="155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through virtual visits using technology such as Facetime or Skype.</a:t>
            </a:r>
          </a:p>
          <a:p>
            <a:pPr marL="635000" marR="0" lvl="0" indent="-322263" algn="l" rtl="0">
              <a:lnSpc>
                <a:spcPct val="122222"/>
              </a:lnSpc>
              <a:spcBef>
                <a:spcPts val="600"/>
              </a:spcBef>
              <a:spcAft>
                <a:spcPts val="0"/>
              </a:spcAft>
              <a:buClr>
                <a:srgbClr val="3F3F3F"/>
              </a:buClr>
              <a:buSzPts val="1550"/>
              <a:buFont typeface="Arial"/>
              <a:buChar char="－"/>
            </a:pPr>
            <a:r>
              <a:rPr lang="en-US" sz="1550" b="0" i="0" u="none" strike="noStrike" cap="none" dirty="0">
                <a:solidFill>
                  <a:srgbClr val="008189"/>
                </a:solidFill>
                <a:latin typeface="Arial" panose="020B0604020202020204" pitchFamily="34" charset="0"/>
                <a:ea typeface="Helvetica Neue"/>
                <a:cs typeface="Arial" panose="020B0604020202020204" pitchFamily="34" charset="0"/>
                <a:sym typeface="Helvetica Neue"/>
              </a:rPr>
              <a:t>Dental providers can offer routine and/or oral evaluations</a:t>
            </a:r>
            <a:r>
              <a:rPr lang="en-US" sz="155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 answer questions, give advice, prescribe medicine and refer patients to specialists, if needed.</a:t>
            </a:r>
          </a:p>
          <a:p>
            <a:pPr marL="635000" marR="0" lvl="0" indent="-322263" algn="l" rtl="0">
              <a:lnSpc>
                <a:spcPct val="122222"/>
              </a:lnSpc>
              <a:spcBef>
                <a:spcPts val="600"/>
              </a:spcBef>
              <a:spcAft>
                <a:spcPts val="0"/>
              </a:spcAft>
              <a:buClr>
                <a:srgbClr val="3F3F3F"/>
              </a:buClr>
              <a:buSzPts val="1550"/>
              <a:buFont typeface="Arial"/>
              <a:buChar char="－"/>
            </a:pPr>
            <a:r>
              <a:rPr lang="en-US" sz="155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Teledentistry helps </a:t>
            </a:r>
            <a:r>
              <a:rPr lang="en-US" sz="1550" b="0" i="0" u="none" strike="noStrike" cap="none" dirty="0">
                <a:solidFill>
                  <a:srgbClr val="008189"/>
                </a:solidFill>
                <a:latin typeface="Arial" panose="020B0604020202020204" pitchFamily="34" charset="0"/>
                <a:ea typeface="Helvetica Neue"/>
                <a:cs typeface="Arial" panose="020B0604020202020204" pitchFamily="34" charset="0"/>
                <a:sym typeface="Helvetica Neue"/>
              </a:rPr>
              <a:t>avoid unnecessary travel and costs</a:t>
            </a:r>
            <a:r>
              <a:rPr lang="en-US" sz="155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 emergency room visits or time away from work or school.</a:t>
            </a:r>
          </a:p>
          <a:p>
            <a:pPr marL="635000" marR="0" lvl="0" indent="-322263" algn="l" rtl="0">
              <a:lnSpc>
                <a:spcPct val="122222"/>
              </a:lnSpc>
              <a:spcBef>
                <a:spcPts val="600"/>
              </a:spcBef>
              <a:spcAft>
                <a:spcPts val="0"/>
              </a:spcAft>
              <a:buClr>
                <a:srgbClr val="3F3F3F"/>
              </a:buClr>
              <a:buSzPts val="1550"/>
              <a:buFont typeface="Arial"/>
              <a:buChar char="－"/>
            </a:pPr>
            <a:r>
              <a:rPr lang="en-US" sz="1550" dirty="0">
                <a:solidFill>
                  <a:srgbClr val="3F3F3F"/>
                </a:solidFill>
                <a:latin typeface="Arial" panose="020B0604020202020204" pitchFamily="34" charset="0"/>
                <a:ea typeface="Helvetica Neue"/>
                <a:cs typeface="Arial" panose="020B0604020202020204" pitchFamily="34" charset="0"/>
                <a:sym typeface="Helvetica Neue"/>
              </a:rPr>
              <a:t>Aetna will consider services (ADA codes) rendered via virtual visit the same as services performed in the office when submitted by a licensed dentist.</a:t>
            </a:r>
          </a:p>
        </p:txBody>
      </p:sp>
      <p:pic>
        <p:nvPicPr>
          <p:cNvPr id="1028" name="Picture 4" descr="Virtual dentistry helps members get the most out of dental coverage | Delta  Dental">
            <a:extLst>
              <a:ext uri="{FF2B5EF4-FFF2-40B4-BE49-F238E27FC236}">
                <a16:creationId xmlns:a16="http://schemas.microsoft.com/office/drawing/2014/main" id="{33D62438-B6F5-195C-1E0C-9D081D302F42}"/>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8195939" y="2318396"/>
            <a:ext cx="4808333" cy="3362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9234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19"/>
          <p:cNvSpPr/>
          <p:nvPr/>
        </p:nvSpPr>
        <p:spPr>
          <a:xfrm>
            <a:off x="-1" y="7326642"/>
            <a:ext cx="13715999" cy="457200"/>
          </a:xfrm>
          <a:prstGeom prst="rect">
            <a:avLst/>
          </a:prstGeom>
          <a:solidFill>
            <a:srgbClr val="008189">
              <a:alpha val="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sp>
        <p:nvSpPr>
          <p:cNvPr id="518" name="Google Shape;518;p19"/>
          <p:cNvSpPr/>
          <p:nvPr/>
        </p:nvSpPr>
        <p:spPr>
          <a:xfrm>
            <a:off x="-2" y="-32356"/>
            <a:ext cx="13716000" cy="662940"/>
          </a:xfrm>
          <a:prstGeom prst="rect">
            <a:avLst/>
          </a:prstGeom>
          <a:gradFill>
            <a:gsLst>
              <a:gs pos="0">
                <a:srgbClr val="F5F7FC"/>
              </a:gs>
              <a:gs pos="100000">
                <a:srgbClr val="008189"/>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pic>
        <p:nvPicPr>
          <p:cNvPr id="519" name="Google Shape;519;p1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5160" y="179070"/>
            <a:ext cx="1206500" cy="295107"/>
          </a:xfrm>
          <a:prstGeom prst="rect">
            <a:avLst/>
          </a:prstGeom>
          <a:noFill/>
          <a:ln>
            <a:noFill/>
          </a:ln>
        </p:spPr>
      </p:pic>
      <p:sp>
        <p:nvSpPr>
          <p:cNvPr id="520" name="Google Shape;520;p19"/>
          <p:cNvSpPr txBox="1"/>
          <p:nvPr/>
        </p:nvSpPr>
        <p:spPr>
          <a:xfrm>
            <a:off x="12136437" y="8458333"/>
            <a:ext cx="1917851"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Open Enrollment 2023</a:t>
            </a:r>
            <a:endParaRPr sz="1200" b="1"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p:txBody>
      </p:sp>
      <p:sp>
        <p:nvSpPr>
          <p:cNvPr id="521" name="Google Shape;521;p19"/>
          <p:cNvSpPr txBox="1">
            <a:spLocks noGrp="1"/>
          </p:cNvSpPr>
          <p:nvPr>
            <p:ph type="title"/>
          </p:nvPr>
        </p:nvSpPr>
        <p:spPr>
          <a:xfrm>
            <a:off x="495445" y="448308"/>
            <a:ext cx="11491277" cy="105463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4000"/>
              <a:buFont typeface="Helvetica Neue"/>
              <a:buNone/>
            </a:pPr>
            <a:r>
              <a:rPr lang="en-US" sz="3500" b="1" dirty="0">
                <a:solidFill>
                  <a:srgbClr val="3F3F3F"/>
                </a:solidFill>
                <a:latin typeface="Arial" panose="020B0604020202020204" pitchFamily="34" charset="0"/>
                <a:ea typeface="Helvetica Neue"/>
                <a:cs typeface="Arial" panose="020B0604020202020204" pitchFamily="34" charset="0"/>
                <a:sym typeface="Helvetica Neue"/>
              </a:rPr>
              <a:t>Accident Insurance</a:t>
            </a:r>
            <a:endParaRPr sz="3500" dirty="0"/>
          </a:p>
        </p:txBody>
      </p:sp>
      <p:sp>
        <p:nvSpPr>
          <p:cNvPr id="522" name="Google Shape;522;p19"/>
          <p:cNvSpPr txBox="1">
            <a:spLocks noGrp="1"/>
          </p:cNvSpPr>
          <p:nvPr>
            <p:ph type="sldNum" idx="12"/>
          </p:nvPr>
        </p:nvSpPr>
        <p:spPr>
          <a:xfrm>
            <a:off x="13095363" y="7370034"/>
            <a:ext cx="461295" cy="413808"/>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rgbClr val="3F3F3F"/>
                </a:solidFill>
                <a:latin typeface="Arial" panose="020B0604020202020204" pitchFamily="34" charset="0"/>
                <a:ea typeface="Helvetica Neue"/>
                <a:cs typeface="Arial" panose="020B0604020202020204" pitchFamily="34" charset="0"/>
                <a:sym typeface="Helvetica Neue"/>
              </a:rPr>
              <a:t>39</a:t>
            </a:fld>
            <a:endParaRPr sz="1200" dirty="0">
              <a:solidFill>
                <a:srgbClr val="3F3F3F"/>
              </a:solidFill>
              <a:latin typeface="Arial" panose="020B0604020202020204" pitchFamily="34" charset="0"/>
              <a:ea typeface="Helvetica Neue"/>
              <a:cs typeface="Arial" panose="020B0604020202020204" pitchFamily="34" charset="0"/>
              <a:sym typeface="Helvetica Neue"/>
            </a:endParaRPr>
          </a:p>
        </p:txBody>
      </p:sp>
      <p:sp>
        <p:nvSpPr>
          <p:cNvPr id="523" name="Google Shape;523;p19"/>
          <p:cNvSpPr/>
          <p:nvPr/>
        </p:nvSpPr>
        <p:spPr>
          <a:xfrm>
            <a:off x="3734026" y="3464504"/>
            <a:ext cx="3549325" cy="4078594"/>
          </a:xfrm>
          <a:prstGeom prst="roundRect">
            <a:avLst>
              <a:gd name="adj" fmla="val 3682"/>
            </a:avLst>
          </a:prstGeom>
          <a:noFill/>
          <a:ln>
            <a:noFill/>
          </a:ln>
        </p:spPr>
        <p:txBody>
          <a:bodyPr spcFirstLastPara="1" wrap="square" lIns="91425" tIns="45700" rIns="91425" bIns="45700" anchor="t" anchorCtr="0">
            <a:spAutoFit/>
          </a:bodyPr>
          <a:lstStyle/>
          <a:p>
            <a:pPr marL="239713" marR="0" lvl="0" indent="-125413" algn="l" rtl="0">
              <a:lnSpc>
                <a:spcPct val="131250"/>
              </a:lnSpc>
              <a:spcBef>
                <a:spcPts val="300"/>
              </a:spcBef>
              <a:spcAft>
                <a:spcPts val="0"/>
              </a:spcAft>
              <a:buClr>
                <a:srgbClr val="3F3F3F"/>
              </a:buClr>
              <a:buSzPts val="1600"/>
              <a:buFont typeface="Arial"/>
              <a:buNone/>
            </a:pPr>
            <a:endParaRPr sz="1600" b="1" i="0" u="none" strike="noStrike" cap="none" dirty="0">
              <a:solidFill>
                <a:srgbClr val="309DA2"/>
              </a:solidFill>
              <a:latin typeface="Arial"/>
              <a:ea typeface="Arial"/>
              <a:cs typeface="Arial"/>
              <a:sym typeface="Arial"/>
            </a:endParaRPr>
          </a:p>
        </p:txBody>
      </p:sp>
      <p:graphicFrame>
        <p:nvGraphicFramePr>
          <p:cNvPr id="3" name="Table 2">
            <a:extLst>
              <a:ext uri="{FF2B5EF4-FFF2-40B4-BE49-F238E27FC236}">
                <a16:creationId xmlns:a16="http://schemas.microsoft.com/office/drawing/2014/main" id="{4E4AB28F-1EF3-4DB3-B0BA-9CCC099C2B64}"/>
              </a:ext>
            </a:extLst>
          </p:cNvPr>
          <p:cNvGraphicFramePr>
            <a:graphicFrameLocks noGrp="1"/>
          </p:cNvGraphicFramePr>
          <p:nvPr>
            <p:extLst>
              <p:ext uri="{D42A27DB-BD31-4B8C-83A1-F6EECF244321}">
                <p14:modId xmlns:p14="http://schemas.microsoft.com/office/powerpoint/2010/main" val="1122637499"/>
              </p:ext>
            </p:extLst>
          </p:nvPr>
        </p:nvGraphicFramePr>
        <p:xfrm>
          <a:off x="606289" y="1255672"/>
          <a:ext cx="8823960" cy="6024605"/>
        </p:xfrm>
        <a:graphic>
          <a:graphicData uri="http://schemas.openxmlformats.org/drawingml/2006/table">
            <a:tbl>
              <a:tblPr firstRow="1" firstCol="1" lastRow="1" lastCol="1" bandRow="1" bandCol="1"/>
              <a:tblGrid>
                <a:gridCol w="3797776">
                  <a:extLst>
                    <a:ext uri="{9D8B030D-6E8A-4147-A177-3AD203B41FA5}">
                      <a16:colId xmlns:a16="http://schemas.microsoft.com/office/drawing/2014/main" val="3577707845"/>
                    </a:ext>
                  </a:extLst>
                </a:gridCol>
                <a:gridCol w="3797776">
                  <a:extLst>
                    <a:ext uri="{9D8B030D-6E8A-4147-A177-3AD203B41FA5}">
                      <a16:colId xmlns:a16="http://schemas.microsoft.com/office/drawing/2014/main" val="1625098532"/>
                    </a:ext>
                  </a:extLst>
                </a:gridCol>
                <a:gridCol w="1228408">
                  <a:extLst>
                    <a:ext uri="{9D8B030D-6E8A-4147-A177-3AD203B41FA5}">
                      <a16:colId xmlns:a16="http://schemas.microsoft.com/office/drawing/2014/main" val="2145696160"/>
                    </a:ext>
                  </a:extLst>
                </a:gridCol>
              </a:tblGrid>
              <a:tr h="283041">
                <a:tc gridSpan="2">
                  <a:txBody>
                    <a:bodyPr/>
                    <a:lstStyle/>
                    <a:p>
                      <a:pPr marL="90805" marR="0">
                        <a:lnSpc>
                          <a:spcPts val="800"/>
                        </a:lnSpc>
                        <a:spcBef>
                          <a:spcPts val="40"/>
                        </a:spcBef>
                        <a:spcAft>
                          <a:spcPts val="0"/>
                        </a:spcAft>
                      </a:pPr>
                      <a:endParaRPr lang="en-US" sz="1000" b="1" dirty="0">
                        <a:solidFill>
                          <a:srgbClr val="074C7F"/>
                        </a:solidFill>
                        <a:effectLst/>
                        <a:latin typeface="Arial" panose="020B0604020202020204" pitchFamily="34" charset="0"/>
                        <a:ea typeface="Arial Narrow" panose="020B0606020202030204" pitchFamily="34" charset="0"/>
                        <a:cs typeface="Arial Narrow" panose="020B0606020202030204" pitchFamily="34" charset="0"/>
                      </a:endParaRPr>
                    </a:p>
                    <a:p>
                      <a:pPr marL="90805" marR="0">
                        <a:lnSpc>
                          <a:spcPts val="800"/>
                        </a:lnSpc>
                        <a:spcBef>
                          <a:spcPts val="40"/>
                        </a:spcBef>
                        <a:spcAft>
                          <a:spcPts val="0"/>
                        </a:spcAft>
                      </a:pPr>
                      <a:r>
                        <a:rPr lang="en-US" sz="1000" b="1" dirty="0">
                          <a:solidFill>
                            <a:schemeClr val="bg1"/>
                          </a:solidFill>
                          <a:effectLst/>
                          <a:latin typeface="Arial" panose="020B0604020202020204" pitchFamily="34" charset="0"/>
                          <a:ea typeface="Arial Narrow" panose="020B0606020202030204" pitchFamily="34" charset="0"/>
                          <a:cs typeface="Arial Narrow" panose="020B0606020202030204" pitchFamily="34" charset="0"/>
                        </a:rPr>
                        <a:t>EMERGENCY, HOSPITAL &amp; TREATMENT CARE</a:t>
                      </a:r>
                      <a:endParaRPr lang="en-US" sz="1100" dirty="0">
                        <a:solidFill>
                          <a:schemeClr val="bg1"/>
                        </a:solidFill>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C99"/>
                    </a:solidFill>
                  </a:tcPr>
                </a:tc>
                <a:tc hMerge="1">
                  <a:txBody>
                    <a:bodyPr/>
                    <a:lstStyle/>
                    <a:p>
                      <a:endParaRPr lang="en-US"/>
                    </a:p>
                  </a:txBody>
                  <a:tcPr/>
                </a:tc>
                <a:tc>
                  <a:txBody>
                    <a:bodyPr/>
                    <a:lstStyle/>
                    <a:p>
                      <a:pPr marL="0" marR="0">
                        <a:lnSpc>
                          <a:spcPts val="800"/>
                        </a:lnSpc>
                        <a:spcBef>
                          <a:spcPts val="0"/>
                        </a:spcBef>
                        <a:spcAft>
                          <a:spcPts val="0"/>
                        </a:spcAft>
                      </a:pPr>
                      <a:r>
                        <a:rPr lang="en-US" sz="900" dirty="0">
                          <a:effectLst/>
                          <a:latin typeface="Times New Roman" panose="02020603050405020304" pitchFamily="18" charset="0"/>
                          <a:ea typeface="Arial Narrow" panose="020B0606020202030204" pitchFamily="34" charset="0"/>
                          <a:cs typeface="Arial Narrow" panose="020B0606020202030204" pitchFamily="34" charset="0"/>
                        </a:rPr>
                        <a:t> </a:t>
                      </a:r>
                      <a:endParaRPr lang="en-US" sz="1100" dirty="0">
                        <a:effectLst/>
                        <a:latin typeface="Arial Narrow" panose="020B0606020202030204" pitchFamily="34" charset="0"/>
                        <a:ea typeface="Arial Narrow" panose="020B0606020202030204" pitchFamily="34" charset="0"/>
                        <a:cs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C99"/>
                    </a:solidFill>
                  </a:tcPr>
                </a:tc>
                <a:extLst>
                  <a:ext uri="{0D108BD9-81ED-4DB2-BD59-A6C34878D82A}">
                    <a16:rowId xmlns:a16="http://schemas.microsoft.com/office/drawing/2014/main" val="4043074306"/>
                  </a:ext>
                </a:extLst>
              </a:tr>
              <a:tr h="230946">
                <a:tc>
                  <a:txBody>
                    <a:bodyPr/>
                    <a:lstStyle/>
                    <a:p>
                      <a:pPr marL="90805" marR="0">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Accident Follow-Up</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 marR="0">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Up to 3 visits per accident</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4615" marR="27305" algn="ctr">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$100</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1132290"/>
                  </a:ext>
                </a:extLst>
              </a:tr>
              <a:tr h="206477">
                <a:tc>
                  <a:txBody>
                    <a:bodyPr/>
                    <a:lstStyle/>
                    <a:p>
                      <a:pPr marL="90805" marR="0">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Acupuncture/Chiropractic Care/PT</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 marR="0">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Up to 10 visits each per accident</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4615" marR="27305" algn="ctr">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$50</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0021193"/>
                  </a:ext>
                </a:extLst>
              </a:tr>
              <a:tr h="206478">
                <a:tc>
                  <a:txBody>
                    <a:bodyPr/>
                    <a:lstStyle/>
                    <a:p>
                      <a:pPr marL="90805" marR="0">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Ambulance – Air</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 marR="0">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Once per accident</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4615" marR="27305" algn="ctr">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$1,200</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500517"/>
                  </a:ext>
                </a:extLst>
              </a:tr>
              <a:tr h="190204">
                <a:tc>
                  <a:txBody>
                    <a:bodyPr/>
                    <a:lstStyle/>
                    <a:p>
                      <a:pPr marL="90805" marR="0">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Ambulance – Ground</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 marR="0">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Once per accident</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4615" marR="27305" algn="ctr">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$400</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7103683"/>
                  </a:ext>
                </a:extLst>
              </a:tr>
              <a:tr h="197739">
                <a:tc>
                  <a:txBody>
                    <a:bodyPr/>
                    <a:lstStyle/>
                    <a:p>
                      <a:pPr marL="90805" marR="0">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Blood/Plasma/Platelets</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 marR="0">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Once per accident</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4615" marR="27305" algn="ctr">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$300</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4891676"/>
                  </a:ext>
                </a:extLst>
              </a:tr>
              <a:tr h="205383">
                <a:tc>
                  <a:txBody>
                    <a:bodyPr/>
                    <a:lstStyle/>
                    <a:p>
                      <a:pPr marL="90805" marR="0">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Child Care</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 marR="0">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Up to 30 days per accident while insured is conﬁned</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4615" marR="27305" algn="ctr">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$30</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3748115"/>
                  </a:ext>
                </a:extLst>
              </a:tr>
              <a:tr h="186922">
                <a:tc>
                  <a:txBody>
                    <a:bodyPr/>
                    <a:lstStyle/>
                    <a:p>
                      <a:pPr marL="90805" marR="0">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Daily Hospital Conﬁnement</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 marR="0">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Up to 365 days per lifetime</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4615" marR="27305" algn="ctr">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$300</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0571882"/>
                  </a:ext>
                </a:extLst>
              </a:tr>
              <a:tr h="196645">
                <a:tc>
                  <a:txBody>
                    <a:bodyPr/>
                    <a:lstStyle/>
                    <a:p>
                      <a:pPr marL="90805" marR="0">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Daily ICU Conﬁnement</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 marR="0">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Up to 30 days per accident</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4615" marR="27305" algn="ctr">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$600</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234638"/>
                  </a:ext>
                </a:extLst>
              </a:tr>
              <a:tr h="169445">
                <a:tc>
                  <a:txBody>
                    <a:bodyPr/>
                    <a:lstStyle/>
                    <a:p>
                      <a:pPr marL="90805" marR="0">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Diagnostic Exam</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 marR="0">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Once per accident</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4615" marR="27305" algn="ctr">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$300</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8893432"/>
                  </a:ext>
                </a:extLst>
              </a:tr>
              <a:tr h="222194">
                <a:tc>
                  <a:txBody>
                    <a:bodyPr/>
                    <a:lstStyle/>
                    <a:p>
                      <a:pPr marL="90805" marR="0">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Emergency Dental</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 marR="0">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Once per accident</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4615" marR="27305" algn="ctr">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Up to $450</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7877726"/>
                  </a:ext>
                </a:extLst>
              </a:tr>
              <a:tr h="188464">
                <a:tc>
                  <a:txBody>
                    <a:bodyPr/>
                    <a:lstStyle/>
                    <a:p>
                      <a:pPr marL="90805" marR="0">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Emergency Room</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 marR="0">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Once per accident</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4615" marR="27305" algn="ctr">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$200</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9040777"/>
                  </a:ext>
                </a:extLst>
              </a:tr>
              <a:tr h="169445">
                <a:tc>
                  <a:txBody>
                    <a:bodyPr/>
                    <a:lstStyle/>
                    <a:p>
                      <a:pPr marL="90805" marR="0">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Hospital Admission</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 marR="0">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Once per accident</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4615" marR="27305" algn="ctr">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$1,500</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5904296"/>
                  </a:ext>
                </a:extLst>
              </a:tr>
              <a:tr h="169445">
                <a:tc>
                  <a:txBody>
                    <a:bodyPr/>
                    <a:lstStyle/>
                    <a:p>
                      <a:pPr marL="90805" marR="0">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Initial Physician Ofﬁce Visit</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 marR="0">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Once per accident</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4615" marR="27305" algn="ctr">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$100</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5857439"/>
                  </a:ext>
                </a:extLst>
              </a:tr>
              <a:tr h="169445">
                <a:tc>
                  <a:txBody>
                    <a:bodyPr/>
                    <a:lstStyle/>
                    <a:p>
                      <a:pPr marL="90805" marR="0">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Lodging</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 marR="0">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Up to 30 nights per lifetime</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4615" marR="27305" algn="ctr">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$150</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3712527"/>
                  </a:ext>
                </a:extLst>
              </a:tr>
              <a:tr h="169445">
                <a:tc>
                  <a:txBody>
                    <a:bodyPr/>
                    <a:lstStyle/>
                    <a:p>
                      <a:pPr marL="90805" marR="0">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Medical Appliance</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 marR="0">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Once per accident</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4615" marR="27305" algn="ctr">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$150</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5443245"/>
                  </a:ext>
                </a:extLst>
              </a:tr>
              <a:tr h="169445">
                <a:tc>
                  <a:txBody>
                    <a:bodyPr/>
                    <a:lstStyle/>
                    <a:p>
                      <a:pPr marL="90805" marR="0">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Rehabilitation Facility</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 marR="0">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Up to 15 days per lifetime</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4615" marR="27305" algn="ctr">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$150</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2211365"/>
                  </a:ext>
                </a:extLst>
              </a:tr>
              <a:tr h="169445">
                <a:tc>
                  <a:txBody>
                    <a:bodyPr/>
                    <a:lstStyle/>
                    <a:p>
                      <a:pPr marL="90805" marR="0">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Transportation</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 marR="0">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Up to 3 trips per accident</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4615" marR="27305" algn="ctr">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$500</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2442480"/>
                  </a:ext>
                </a:extLst>
              </a:tr>
              <a:tr h="169445">
                <a:tc>
                  <a:txBody>
                    <a:bodyPr/>
                    <a:lstStyle/>
                    <a:p>
                      <a:pPr marL="90805" marR="0">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Urgent Care</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 marR="0">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Once per accident</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4615" marR="27305" algn="ctr">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$100</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3236726"/>
                  </a:ext>
                </a:extLst>
              </a:tr>
              <a:tr h="162820">
                <a:tc>
                  <a:txBody>
                    <a:bodyPr/>
                    <a:lstStyle/>
                    <a:p>
                      <a:pPr marL="90805" marR="0">
                        <a:lnSpc>
                          <a:spcPts val="76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X-ray</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 marR="0">
                        <a:lnSpc>
                          <a:spcPts val="76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Once per accident</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4615" marR="27305" algn="ctr">
                        <a:lnSpc>
                          <a:spcPts val="76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$75</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4672628"/>
                  </a:ext>
                </a:extLst>
              </a:tr>
              <a:tr h="290614">
                <a:tc gridSpan="2">
                  <a:txBody>
                    <a:bodyPr/>
                    <a:lstStyle/>
                    <a:p>
                      <a:pPr marL="90805" marR="0">
                        <a:lnSpc>
                          <a:spcPts val="800"/>
                        </a:lnSpc>
                        <a:spcBef>
                          <a:spcPts val="75"/>
                        </a:spcBef>
                        <a:spcAft>
                          <a:spcPts val="0"/>
                        </a:spcAft>
                      </a:pPr>
                      <a:r>
                        <a:rPr lang="en-US" sz="1000" b="1" dirty="0">
                          <a:solidFill>
                            <a:schemeClr val="bg1"/>
                          </a:solidFill>
                          <a:effectLst/>
                          <a:latin typeface="+mj-lt"/>
                          <a:ea typeface="Arial Narrow" panose="020B0606020202030204" pitchFamily="34" charset="0"/>
                          <a:cs typeface="Arial Narrow" panose="020B0606020202030204" pitchFamily="34" charset="0"/>
                        </a:rPr>
                        <a:t>SPECIFIED INJURY &amp; SURGERY</a:t>
                      </a:r>
                      <a:endParaRPr lang="en-US" sz="1000" dirty="0">
                        <a:solidFill>
                          <a:schemeClr val="bg1"/>
                        </a:solidFill>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C99"/>
                    </a:solidFill>
                  </a:tcPr>
                </a:tc>
                <a:tc hMerge="1">
                  <a:txBody>
                    <a:bodyPr/>
                    <a:lstStyle/>
                    <a:p>
                      <a:endParaRPr lang="en-US"/>
                    </a:p>
                  </a:txBody>
                  <a:tcPr/>
                </a:tc>
                <a:tc>
                  <a:txBody>
                    <a:bodyPr/>
                    <a:lstStyle/>
                    <a:p>
                      <a:pPr marL="94615" marR="27305" algn="ctr">
                        <a:lnSpc>
                          <a:spcPts val="800"/>
                        </a:lnSpc>
                        <a:spcBef>
                          <a:spcPts val="225"/>
                        </a:spcBef>
                        <a:spcAft>
                          <a:spcPts val="0"/>
                        </a:spcAft>
                      </a:pPr>
                      <a:r>
                        <a:rPr lang="en-US" sz="1000" b="1" dirty="0">
                          <a:solidFill>
                            <a:srgbClr val="FFFFFF"/>
                          </a:solidFill>
                          <a:effectLst/>
                          <a:latin typeface="+mj-lt"/>
                          <a:ea typeface="Arial Narrow" panose="020B0606020202030204" pitchFamily="34" charset="0"/>
                          <a:cs typeface="Arial Narrow" panose="020B0606020202030204" pitchFamily="34" charset="0"/>
                        </a:rPr>
                        <a:t>PLAN</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C99"/>
                    </a:solidFill>
                  </a:tcPr>
                </a:tc>
                <a:extLst>
                  <a:ext uri="{0D108BD9-81ED-4DB2-BD59-A6C34878D82A}">
                    <a16:rowId xmlns:a16="http://schemas.microsoft.com/office/drawing/2014/main" val="858077180"/>
                  </a:ext>
                </a:extLst>
              </a:tr>
              <a:tr h="216451">
                <a:tc>
                  <a:txBody>
                    <a:bodyPr/>
                    <a:lstStyle/>
                    <a:p>
                      <a:pPr marL="90805" marR="0">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Abdominal/Thoracic Surgery</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 marR="0">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Once per accident</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4615" marR="27305" algn="ctr">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$2,000</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2958749"/>
                  </a:ext>
                </a:extLst>
              </a:tr>
              <a:tr h="223987">
                <a:tc>
                  <a:txBody>
                    <a:bodyPr/>
                    <a:lstStyle/>
                    <a:p>
                      <a:pPr marL="90805" marR="0">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Arthroscopic Surgery</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 marR="0">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Once per accident</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4615" marR="27305" algn="ctr">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$400</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0610433"/>
                  </a:ext>
                </a:extLst>
              </a:tr>
              <a:tr h="201097">
                <a:tc>
                  <a:txBody>
                    <a:bodyPr/>
                    <a:lstStyle/>
                    <a:p>
                      <a:pPr marL="90805" marR="0">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Burn</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 marR="0">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Once per accident</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4615" marR="27305" algn="ctr">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Up to $15,000</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166972"/>
                  </a:ext>
                </a:extLst>
              </a:tr>
              <a:tr h="255804">
                <a:tc>
                  <a:txBody>
                    <a:bodyPr/>
                    <a:lstStyle/>
                    <a:p>
                      <a:pPr marL="90805" marR="0">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Burn – Skin Graft</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 marR="0">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Once per accident for third degree burn(s)</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4615" marR="27305" algn="ctr">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25% of burn beneﬁt</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2387269"/>
                  </a:ext>
                </a:extLst>
              </a:tr>
              <a:tr h="225976">
                <a:tc>
                  <a:txBody>
                    <a:bodyPr/>
                    <a:lstStyle/>
                    <a:p>
                      <a:pPr marL="90805" marR="0">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Concussion</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 marR="0">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Up to 3 per year</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4615" marR="27305" algn="ctr">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$200</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6129034"/>
                  </a:ext>
                </a:extLst>
              </a:tr>
              <a:tr h="206478">
                <a:tc>
                  <a:txBody>
                    <a:bodyPr/>
                    <a:lstStyle/>
                    <a:p>
                      <a:pPr marL="90805" marR="0">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Dislocation</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 marR="0">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Once per joint per lifetime</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4615" marR="27305" algn="ctr">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Up to $8,000</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6962813"/>
                  </a:ext>
                </a:extLst>
              </a:tr>
              <a:tr h="169445">
                <a:tc>
                  <a:txBody>
                    <a:bodyPr/>
                    <a:lstStyle/>
                    <a:p>
                      <a:pPr marL="90805" marR="0">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Eye Injury</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 marR="0">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Once per accident</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4615" marR="27305" algn="ctr">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Up to $600</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5058314"/>
                  </a:ext>
                </a:extLst>
              </a:tr>
              <a:tr h="210661">
                <a:tc>
                  <a:txBody>
                    <a:bodyPr/>
                    <a:lstStyle/>
                    <a:p>
                      <a:pPr marL="90805" marR="0">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Fracture</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 marR="0">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Once per bone per accident</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4615" marR="27305" algn="ctr">
                        <a:lnSpc>
                          <a:spcPts val="80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Up to $9,000</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4243670"/>
                  </a:ext>
                </a:extLst>
              </a:tr>
              <a:tr h="191219">
                <a:tc>
                  <a:txBody>
                    <a:bodyPr/>
                    <a:lstStyle/>
                    <a:p>
                      <a:pPr marL="90805" marR="0">
                        <a:lnSpc>
                          <a:spcPts val="845"/>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Hernia Repair</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45720" marR="0">
                        <a:lnSpc>
                          <a:spcPts val="845"/>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Once per accident</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4615" marR="27305" algn="ctr">
                        <a:lnSpc>
                          <a:spcPts val="910"/>
                        </a:lnSpc>
                        <a:spcBef>
                          <a:spcPts val="0"/>
                        </a:spcBef>
                        <a:spcAft>
                          <a:spcPts val="0"/>
                        </a:spcAft>
                      </a:pPr>
                      <a:r>
                        <a:rPr lang="en-US" sz="1000" dirty="0">
                          <a:solidFill>
                            <a:srgbClr val="231F20"/>
                          </a:solidFill>
                          <a:effectLst/>
                          <a:latin typeface="+mj-lt"/>
                          <a:ea typeface="Arial Narrow" panose="020B0606020202030204" pitchFamily="34" charset="0"/>
                          <a:cs typeface="Arial Narrow" panose="020B0606020202030204" pitchFamily="34" charset="0"/>
                        </a:rPr>
                        <a:t>$200</a:t>
                      </a:r>
                      <a:endParaRPr lang="en-US" sz="1000" dirty="0">
                        <a:effectLst/>
                        <a:latin typeface="+mj-lt"/>
                        <a:ea typeface="Arial Narrow" panose="020B0606020202030204" pitchFamily="34" charset="0"/>
                        <a:cs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4489052"/>
                  </a:ext>
                </a:extLst>
              </a:tr>
            </a:tbl>
          </a:graphicData>
        </a:graphic>
      </p:graphicFrame>
      <p:graphicFrame>
        <p:nvGraphicFramePr>
          <p:cNvPr id="14" name="object 4">
            <a:extLst>
              <a:ext uri="{FF2B5EF4-FFF2-40B4-BE49-F238E27FC236}">
                <a16:creationId xmlns:a16="http://schemas.microsoft.com/office/drawing/2014/main" id="{94380D73-AC12-43E5-BD60-440CABF35301}"/>
              </a:ext>
            </a:extLst>
          </p:cNvPr>
          <p:cNvGraphicFramePr>
            <a:graphicFrameLocks noGrp="1"/>
          </p:cNvGraphicFramePr>
          <p:nvPr>
            <p:extLst>
              <p:ext uri="{D42A27DB-BD31-4B8C-83A1-F6EECF244321}">
                <p14:modId xmlns:p14="http://schemas.microsoft.com/office/powerpoint/2010/main" val="908854329"/>
              </p:ext>
            </p:extLst>
          </p:nvPr>
        </p:nvGraphicFramePr>
        <p:xfrm>
          <a:off x="9677972" y="1276294"/>
          <a:ext cx="3715034" cy="1235079"/>
        </p:xfrm>
        <a:graphic>
          <a:graphicData uri="http://schemas.openxmlformats.org/drawingml/2006/table">
            <a:tbl>
              <a:tblPr firstRow="1" bandRow="1">
                <a:tableStyleId>{2D5ABB26-0587-4C30-8999-92F81FD0307C}</a:tableStyleId>
              </a:tblPr>
              <a:tblGrid>
                <a:gridCol w="2370309">
                  <a:extLst>
                    <a:ext uri="{9D8B030D-6E8A-4147-A177-3AD203B41FA5}">
                      <a16:colId xmlns:a16="http://schemas.microsoft.com/office/drawing/2014/main" val="20000"/>
                    </a:ext>
                  </a:extLst>
                </a:gridCol>
                <a:gridCol w="1344725">
                  <a:extLst>
                    <a:ext uri="{9D8B030D-6E8A-4147-A177-3AD203B41FA5}">
                      <a16:colId xmlns:a16="http://schemas.microsoft.com/office/drawing/2014/main" val="20001"/>
                    </a:ext>
                  </a:extLst>
                </a:gridCol>
              </a:tblGrid>
              <a:tr h="200025">
                <a:tc gridSpan="2">
                  <a:txBody>
                    <a:bodyPr/>
                    <a:lstStyle/>
                    <a:p>
                      <a:pPr marL="760730" algn="l">
                        <a:lnSpc>
                          <a:spcPct val="100000"/>
                        </a:lnSpc>
                        <a:spcBef>
                          <a:spcPts val="175"/>
                        </a:spcBef>
                        <a:tabLst>
                          <a:tab pos="2748280" algn="l"/>
                        </a:tabLst>
                      </a:pPr>
                      <a:r>
                        <a:rPr sz="1200" spc="10" dirty="0">
                          <a:solidFill>
                            <a:srgbClr val="FFFFFF"/>
                          </a:solidFill>
                          <a:latin typeface="Calibri"/>
                          <a:cs typeface="Calibri"/>
                        </a:rPr>
                        <a:t>Accident</a:t>
                      </a:r>
                      <a:r>
                        <a:rPr sz="1200" spc="-5" dirty="0">
                          <a:solidFill>
                            <a:srgbClr val="FFFFFF"/>
                          </a:solidFill>
                          <a:latin typeface="Calibri"/>
                          <a:cs typeface="Calibri"/>
                        </a:rPr>
                        <a:t> </a:t>
                      </a:r>
                      <a:r>
                        <a:rPr sz="1200" spc="5" dirty="0">
                          <a:solidFill>
                            <a:srgbClr val="FFFFFF"/>
                          </a:solidFill>
                          <a:latin typeface="Calibri"/>
                          <a:cs typeface="Calibri"/>
                        </a:rPr>
                        <a:t>Insurance	Bi-weekly</a:t>
                      </a:r>
                      <a:r>
                        <a:rPr sz="1200" spc="-20" dirty="0">
                          <a:solidFill>
                            <a:srgbClr val="FFFFFF"/>
                          </a:solidFill>
                          <a:latin typeface="Calibri"/>
                          <a:cs typeface="Calibri"/>
                        </a:rPr>
                        <a:t> </a:t>
                      </a:r>
                      <a:r>
                        <a:rPr sz="1200" spc="-5" dirty="0">
                          <a:solidFill>
                            <a:srgbClr val="FFFFFF"/>
                          </a:solidFill>
                          <a:latin typeface="Calibri"/>
                          <a:cs typeface="Calibri"/>
                        </a:rPr>
                        <a:t>Rates</a:t>
                      </a:r>
                      <a:endParaRPr sz="1200" dirty="0">
                        <a:latin typeface="Calibri"/>
                        <a:cs typeface="Calibri"/>
                      </a:endParaRPr>
                    </a:p>
                  </a:txBody>
                  <a:tcPr marL="0" marR="0" marT="22225" marB="0">
                    <a:lnL w="12700" cap="flat" cmpd="sng" algn="ctr">
                      <a:solidFill>
                        <a:srgbClr val="008C9A"/>
                      </a:solidFill>
                      <a:prstDash val="solid"/>
                      <a:round/>
                      <a:headEnd type="none" w="med" len="med"/>
                      <a:tailEnd type="none" w="med" len="med"/>
                    </a:lnL>
                    <a:lnR w="12700" cap="flat" cmpd="sng" algn="ctr">
                      <a:solidFill>
                        <a:srgbClr val="008C9A"/>
                      </a:solidFill>
                      <a:prstDash val="solid"/>
                      <a:round/>
                      <a:headEnd type="none" w="med" len="med"/>
                      <a:tailEnd type="none" w="med" len="med"/>
                    </a:lnR>
                    <a:lnT w="12700" cap="flat" cmpd="sng" algn="ctr">
                      <a:solidFill>
                        <a:srgbClr val="008C9A"/>
                      </a:solidFill>
                      <a:prstDash val="solid"/>
                      <a:round/>
                      <a:headEnd type="none" w="med" len="med"/>
                      <a:tailEnd type="none" w="med" len="med"/>
                    </a:lnT>
                    <a:lnB w="12700" cap="flat" cmpd="sng" algn="ctr">
                      <a:solidFill>
                        <a:srgbClr val="008C9A"/>
                      </a:solidFill>
                      <a:prstDash val="solid"/>
                      <a:round/>
                      <a:headEnd type="none" w="med" len="med"/>
                      <a:tailEnd type="none" w="med" len="med"/>
                    </a:lnB>
                    <a:solidFill>
                      <a:srgbClr val="008C9A"/>
                    </a:solidFill>
                  </a:tcPr>
                </a:tc>
                <a:tc hMerge="1">
                  <a:txBody>
                    <a:bodyPr/>
                    <a:lstStyle/>
                    <a:p>
                      <a:endParaRPr/>
                    </a:p>
                  </a:txBody>
                  <a:tcPr marL="0" marR="0" marT="0" marB="0"/>
                </a:tc>
                <a:extLst>
                  <a:ext uri="{0D108BD9-81ED-4DB2-BD59-A6C34878D82A}">
                    <a16:rowId xmlns:a16="http://schemas.microsoft.com/office/drawing/2014/main" val="10000"/>
                  </a:ext>
                </a:extLst>
              </a:tr>
              <a:tr h="217804">
                <a:tc>
                  <a:txBody>
                    <a:bodyPr/>
                    <a:lstStyle/>
                    <a:p>
                      <a:pPr marL="50165">
                        <a:lnSpc>
                          <a:spcPct val="100000"/>
                        </a:lnSpc>
                        <a:spcBef>
                          <a:spcPts val="175"/>
                        </a:spcBef>
                      </a:pPr>
                      <a:r>
                        <a:rPr sz="1000" spc="-10" dirty="0">
                          <a:latin typeface="+mn-lt"/>
                          <a:cs typeface="Calibri"/>
                        </a:rPr>
                        <a:t>Per</a:t>
                      </a:r>
                      <a:r>
                        <a:rPr sz="1000" spc="-20" dirty="0">
                          <a:latin typeface="+mn-lt"/>
                          <a:cs typeface="Calibri"/>
                        </a:rPr>
                        <a:t> </a:t>
                      </a:r>
                      <a:r>
                        <a:rPr sz="1000" spc="10" dirty="0">
                          <a:latin typeface="+mn-lt"/>
                          <a:cs typeface="Calibri"/>
                        </a:rPr>
                        <a:t>Employee</a:t>
                      </a:r>
                      <a:endParaRPr sz="1000" dirty="0">
                        <a:latin typeface="+mn-lt"/>
                        <a:cs typeface="Calibri"/>
                      </a:endParaRPr>
                    </a:p>
                  </a:txBody>
                  <a:tcPr marL="0" marR="0" marT="22225" marB="0">
                    <a:lnL w="12700">
                      <a:solidFill>
                        <a:srgbClr val="008C9A"/>
                      </a:solidFill>
                      <a:prstDash val="solid"/>
                    </a:lnL>
                    <a:lnR w="12700">
                      <a:solidFill>
                        <a:srgbClr val="008C9A"/>
                      </a:solidFill>
                      <a:prstDash val="solid"/>
                    </a:lnR>
                    <a:lnT w="12700" cap="flat" cmpd="sng" algn="ctr">
                      <a:solidFill>
                        <a:srgbClr val="008C9A"/>
                      </a:solidFill>
                      <a:prstDash val="solid"/>
                      <a:round/>
                      <a:headEnd type="none" w="med" len="med"/>
                      <a:tailEnd type="none" w="med" len="med"/>
                    </a:lnT>
                    <a:lnB w="12700">
                      <a:solidFill>
                        <a:srgbClr val="008C9A"/>
                      </a:solidFill>
                      <a:prstDash val="solid"/>
                    </a:lnB>
                  </a:tcPr>
                </a:tc>
                <a:tc>
                  <a:txBody>
                    <a:bodyPr/>
                    <a:lstStyle/>
                    <a:p>
                      <a:pPr marL="559435">
                        <a:lnSpc>
                          <a:spcPct val="100000"/>
                        </a:lnSpc>
                        <a:spcBef>
                          <a:spcPts val="175"/>
                        </a:spcBef>
                      </a:pPr>
                      <a:r>
                        <a:rPr sz="1000" spc="-5" dirty="0">
                          <a:solidFill>
                            <a:schemeClr val="tx1"/>
                          </a:solidFill>
                          <a:latin typeface="+mn-lt"/>
                          <a:cs typeface="Calibri"/>
                        </a:rPr>
                        <a:t>$4.83</a:t>
                      </a:r>
                      <a:endParaRPr sz="1000" dirty="0">
                        <a:solidFill>
                          <a:schemeClr val="tx1"/>
                        </a:solidFill>
                        <a:latin typeface="+mn-lt"/>
                        <a:cs typeface="Calibri"/>
                      </a:endParaRPr>
                    </a:p>
                  </a:txBody>
                  <a:tcPr marL="0" marR="0" marT="22225" marB="0">
                    <a:lnL w="12700">
                      <a:solidFill>
                        <a:srgbClr val="008C9A"/>
                      </a:solidFill>
                      <a:prstDash val="solid"/>
                    </a:lnL>
                    <a:lnR w="12700">
                      <a:solidFill>
                        <a:srgbClr val="008C9A"/>
                      </a:solidFill>
                      <a:prstDash val="solid"/>
                    </a:lnR>
                    <a:lnT w="12700" cap="flat" cmpd="sng" algn="ctr">
                      <a:solidFill>
                        <a:srgbClr val="008C9A"/>
                      </a:solidFill>
                      <a:prstDash val="solid"/>
                      <a:round/>
                      <a:headEnd type="none" w="med" len="med"/>
                      <a:tailEnd type="none" w="med" len="med"/>
                    </a:lnT>
                    <a:lnB w="12700">
                      <a:solidFill>
                        <a:srgbClr val="008C9A"/>
                      </a:solidFill>
                      <a:prstDash val="solid"/>
                    </a:lnB>
                  </a:tcPr>
                </a:tc>
                <a:extLst>
                  <a:ext uri="{0D108BD9-81ED-4DB2-BD59-A6C34878D82A}">
                    <a16:rowId xmlns:a16="http://schemas.microsoft.com/office/drawing/2014/main" val="10001"/>
                  </a:ext>
                </a:extLst>
              </a:tr>
              <a:tr h="215900">
                <a:tc>
                  <a:txBody>
                    <a:bodyPr/>
                    <a:lstStyle/>
                    <a:p>
                      <a:pPr marL="50165">
                        <a:lnSpc>
                          <a:spcPct val="100000"/>
                        </a:lnSpc>
                        <a:spcBef>
                          <a:spcPts val="175"/>
                        </a:spcBef>
                      </a:pPr>
                      <a:r>
                        <a:rPr sz="1000" spc="10" dirty="0">
                          <a:latin typeface="+mn-lt"/>
                          <a:cs typeface="Calibri"/>
                        </a:rPr>
                        <a:t>Employee </a:t>
                      </a:r>
                      <a:r>
                        <a:rPr sz="1000" spc="85" dirty="0">
                          <a:latin typeface="+mn-lt"/>
                          <a:cs typeface="Calibri"/>
                        </a:rPr>
                        <a:t>+</a:t>
                      </a:r>
                      <a:r>
                        <a:rPr sz="1000" spc="-45" dirty="0">
                          <a:latin typeface="+mn-lt"/>
                          <a:cs typeface="Calibri"/>
                        </a:rPr>
                        <a:t> </a:t>
                      </a:r>
                      <a:r>
                        <a:rPr sz="1000" spc="15" dirty="0">
                          <a:latin typeface="+mn-lt"/>
                          <a:cs typeface="Calibri"/>
                        </a:rPr>
                        <a:t>Spouse</a:t>
                      </a:r>
                      <a:endParaRPr sz="1000" dirty="0">
                        <a:latin typeface="+mn-lt"/>
                        <a:cs typeface="Calibri"/>
                      </a:endParaRPr>
                    </a:p>
                  </a:txBody>
                  <a:tcPr marL="0" marR="0" marT="22225" marB="0">
                    <a:lnL w="12700">
                      <a:solidFill>
                        <a:srgbClr val="008C9A"/>
                      </a:solidFill>
                      <a:prstDash val="solid"/>
                    </a:lnL>
                    <a:lnR w="12700">
                      <a:solidFill>
                        <a:srgbClr val="008C9A"/>
                      </a:solidFill>
                      <a:prstDash val="solid"/>
                    </a:lnR>
                    <a:lnT w="12700">
                      <a:solidFill>
                        <a:srgbClr val="008C9A"/>
                      </a:solidFill>
                      <a:prstDash val="solid"/>
                    </a:lnT>
                    <a:lnB w="12700">
                      <a:solidFill>
                        <a:srgbClr val="008C9A"/>
                      </a:solidFill>
                      <a:prstDash val="solid"/>
                    </a:lnB>
                  </a:tcPr>
                </a:tc>
                <a:tc>
                  <a:txBody>
                    <a:bodyPr/>
                    <a:lstStyle/>
                    <a:p>
                      <a:pPr marL="559435">
                        <a:lnSpc>
                          <a:spcPct val="100000"/>
                        </a:lnSpc>
                        <a:spcBef>
                          <a:spcPts val="175"/>
                        </a:spcBef>
                      </a:pPr>
                      <a:r>
                        <a:rPr sz="1000" spc="-5" dirty="0">
                          <a:solidFill>
                            <a:schemeClr val="tx1"/>
                          </a:solidFill>
                          <a:latin typeface="+mn-lt"/>
                          <a:cs typeface="Calibri"/>
                        </a:rPr>
                        <a:t>$7.62</a:t>
                      </a:r>
                      <a:endParaRPr sz="1000" dirty="0">
                        <a:solidFill>
                          <a:schemeClr val="tx1"/>
                        </a:solidFill>
                        <a:latin typeface="+mn-lt"/>
                        <a:cs typeface="Calibri"/>
                      </a:endParaRPr>
                    </a:p>
                  </a:txBody>
                  <a:tcPr marL="0" marR="0" marT="22225" marB="0">
                    <a:lnL w="12700">
                      <a:solidFill>
                        <a:srgbClr val="008C9A"/>
                      </a:solidFill>
                      <a:prstDash val="solid"/>
                    </a:lnL>
                    <a:lnR w="12700">
                      <a:solidFill>
                        <a:srgbClr val="008C9A"/>
                      </a:solidFill>
                      <a:prstDash val="solid"/>
                    </a:lnR>
                    <a:lnT w="12700">
                      <a:solidFill>
                        <a:srgbClr val="008C9A"/>
                      </a:solidFill>
                      <a:prstDash val="solid"/>
                    </a:lnT>
                    <a:lnB w="12700">
                      <a:solidFill>
                        <a:srgbClr val="008C9A"/>
                      </a:solidFill>
                      <a:prstDash val="solid"/>
                    </a:lnB>
                  </a:tcPr>
                </a:tc>
                <a:extLst>
                  <a:ext uri="{0D108BD9-81ED-4DB2-BD59-A6C34878D82A}">
                    <a16:rowId xmlns:a16="http://schemas.microsoft.com/office/drawing/2014/main" val="10002"/>
                  </a:ext>
                </a:extLst>
              </a:tr>
              <a:tr h="201295">
                <a:tc>
                  <a:txBody>
                    <a:bodyPr/>
                    <a:lstStyle/>
                    <a:p>
                      <a:pPr marL="50165">
                        <a:lnSpc>
                          <a:spcPct val="100000"/>
                        </a:lnSpc>
                        <a:spcBef>
                          <a:spcPts val="175"/>
                        </a:spcBef>
                      </a:pPr>
                      <a:r>
                        <a:rPr sz="1000" spc="10" dirty="0">
                          <a:latin typeface="+mn-lt"/>
                          <a:cs typeface="Calibri"/>
                        </a:rPr>
                        <a:t>Employee </a:t>
                      </a:r>
                      <a:r>
                        <a:rPr sz="1000" spc="85" dirty="0">
                          <a:latin typeface="+mn-lt"/>
                          <a:cs typeface="Calibri"/>
                        </a:rPr>
                        <a:t>+</a:t>
                      </a:r>
                      <a:r>
                        <a:rPr sz="1000" spc="-45" dirty="0">
                          <a:latin typeface="+mn-lt"/>
                          <a:cs typeface="Calibri"/>
                        </a:rPr>
                        <a:t> </a:t>
                      </a:r>
                      <a:r>
                        <a:rPr sz="1000" spc="5" dirty="0">
                          <a:latin typeface="+mn-lt"/>
                          <a:cs typeface="Calibri"/>
                        </a:rPr>
                        <a:t>Child(ren)</a:t>
                      </a:r>
                      <a:endParaRPr sz="1000" dirty="0">
                        <a:latin typeface="+mn-lt"/>
                        <a:cs typeface="Calibri"/>
                      </a:endParaRPr>
                    </a:p>
                  </a:txBody>
                  <a:tcPr marL="0" marR="0" marT="22225" marB="0">
                    <a:lnL w="12700">
                      <a:solidFill>
                        <a:srgbClr val="008C9A"/>
                      </a:solidFill>
                      <a:prstDash val="solid"/>
                    </a:lnL>
                    <a:lnR w="12700">
                      <a:solidFill>
                        <a:srgbClr val="008C9A"/>
                      </a:solidFill>
                      <a:prstDash val="solid"/>
                    </a:lnR>
                    <a:lnT w="12700">
                      <a:solidFill>
                        <a:srgbClr val="008C9A"/>
                      </a:solidFill>
                      <a:prstDash val="solid"/>
                    </a:lnT>
                    <a:lnB w="12700">
                      <a:solidFill>
                        <a:srgbClr val="008C9A"/>
                      </a:solidFill>
                      <a:prstDash val="solid"/>
                    </a:lnB>
                  </a:tcPr>
                </a:tc>
                <a:tc>
                  <a:txBody>
                    <a:bodyPr/>
                    <a:lstStyle/>
                    <a:p>
                      <a:pPr marL="559435">
                        <a:lnSpc>
                          <a:spcPct val="100000"/>
                        </a:lnSpc>
                        <a:spcBef>
                          <a:spcPts val="175"/>
                        </a:spcBef>
                      </a:pPr>
                      <a:r>
                        <a:rPr sz="1000" spc="-5" dirty="0">
                          <a:solidFill>
                            <a:schemeClr val="tx1"/>
                          </a:solidFill>
                          <a:latin typeface="+mn-lt"/>
                          <a:cs typeface="Calibri"/>
                        </a:rPr>
                        <a:t>$8.26</a:t>
                      </a:r>
                      <a:endParaRPr sz="1000" dirty="0">
                        <a:solidFill>
                          <a:schemeClr val="tx1"/>
                        </a:solidFill>
                        <a:latin typeface="+mn-lt"/>
                        <a:cs typeface="Calibri"/>
                      </a:endParaRPr>
                    </a:p>
                  </a:txBody>
                  <a:tcPr marL="0" marR="0" marT="22225" marB="0">
                    <a:lnL w="12700">
                      <a:solidFill>
                        <a:srgbClr val="008C9A"/>
                      </a:solidFill>
                      <a:prstDash val="solid"/>
                    </a:lnL>
                    <a:lnR w="12700">
                      <a:solidFill>
                        <a:srgbClr val="008C9A"/>
                      </a:solidFill>
                      <a:prstDash val="solid"/>
                    </a:lnR>
                    <a:lnT w="12700">
                      <a:solidFill>
                        <a:srgbClr val="008C9A"/>
                      </a:solidFill>
                      <a:prstDash val="solid"/>
                    </a:lnT>
                    <a:lnB w="12700">
                      <a:solidFill>
                        <a:srgbClr val="008C9A"/>
                      </a:solidFill>
                      <a:prstDash val="solid"/>
                    </a:lnB>
                  </a:tcPr>
                </a:tc>
                <a:extLst>
                  <a:ext uri="{0D108BD9-81ED-4DB2-BD59-A6C34878D82A}">
                    <a16:rowId xmlns:a16="http://schemas.microsoft.com/office/drawing/2014/main" val="10003"/>
                  </a:ext>
                </a:extLst>
              </a:tr>
              <a:tr h="212095">
                <a:tc>
                  <a:txBody>
                    <a:bodyPr/>
                    <a:lstStyle/>
                    <a:p>
                      <a:pPr marL="50165">
                        <a:lnSpc>
                          <a:spcPct val="100000"/>
                        </a:lnSpc>
                        <a:spcBef>
                          <a:spcPts val="175"/>
                        </a:spcBef>
                      </a:pPr>
                      <a:r>
                        <a:rPr sz="1000" spc="10" dirty="0">
                          <a:latin typeface="+mn-lt"/>
                          <a:cs typeface="Calibri"/>
                        </a:rPr>
                        <a:t>Employee </a:t>
                      </a:r>
                      <a:r>
                        <a:rPr sz="1000" spc="85" dirty="0">
                          <a:latin typeface="+mn-lt"/>
                          <a:cs typeface="Calibri"/>
                        </a:rPr>
                        <a:t>+</a:t>
                      </a:r>
                      <a:r>
                        <a:rPr sz="1000" spc="-45" dirty="0">
                          <a:latin typeface="+mn-lt"/>
                          <a:cs typeface="Calibri"/>
                        </a:rPr>
                        <a:t> </a:t>
                      </a:r>
                      <a:r>
                        <a:rPr sz="1000" spc="5" dirty="0">
                          <a:latin typeface="+mn-lt"/>
                          <a:cs typeface="Calibri"/>
                        </a:rPr>
                        <a:t>Family</a:t>
                      </a:r>
                      <a:endParaRPr sz="1000" dirty="0">
                        <a:latin typeface="+mn-lt"/>
                        <a:cs typeface="Calibri"/>
                      </a:endParaRPr>
                    </a:p>
                  </a:txBody>
                  <a:tcPr marL="0" marR="0" marT="22225" marB="0">
                    <a:lnL w="12700">
                      <a:solidFill>
                        <a:srgbClr val="008C9A"/>
                      </a:solidFill>
                      <a:prstDash val="solid"/>
                    </a:lnL>
                    <a:lnR w="12700">
                      <a:solidFill>
                        <a:srgbClr val="008C9A"/>
                      </a:solidFill>
                      <a:prstDash val="solid"/>
                    </a:lnR>
                    <a:lnT w="12700">
                      <a:solidFill>
                        <a:srgbClr val="008C9A"/>
                      </a:solidFill>
                      <a:prstDash val="solid"/>
                    </a:lnT>
                    <a:lnB w="12700">
                      <a:solidFill>
                        <a:srgbClr val="008C9A"/>
                      </a:solidFill>
                      <a:prstDash val="solid"/>
                    </a:lnB>
                  </a:tcPr>
                </a:tc>
                <a:tc>
                  <a:txBody>
                    <a:bodyPr/>
                    <a:lstStyle/>
                    <a:p>
                      <a:pPr marL="530225">
                        <a:lnSpc>
                          <a:spcPct val="100000"/>
                        </a:lnSpc>
                        <a:spcBef>
                          <a:spcPts val="175"/>
                        </a:spcBef>
                      </a:pPr>
                      <a:r>
                        <a:rPr sz="1000" spc="-5" dirty="0">
                          <a:solidFill>
                            <a:schemeClr val="tx1"/>
                          </a:solidFill>
                          <a:latin typeface="+mn-lt"/>
                          <a:cs typeface="Calibri"/>
                        </a:rPr>
                        <a:t>$12.92</a:t>
                      </a:r>
                      <a:endParaRPr sz="1000" dirty="0">
                        <a:solidFill>
                          <a:schemeClr val="tx1"/>
                        </a:solidFill>
                        <a:latin typeface="+mn-lt"/>
                        <a:cs typeface="Calibri"/>
                      </a:endParaRPr>
                    </a:p>
                  </a:txBody>
                  <a:tcPr marL="0" marR="0" marT="22225" marB="0">
                    <a:lnL w="12700">
                      <a:solidFill>
                        <a:srgbClr val="008C9A"/>
                      </a:solidFill>
                      <a:prstDash val="solid"/>
                    </a:lnL>
                    <a:lnR w="12700">
                      <a:solidFill>
                        <a:srgbClr val="008C9A"/>
                      </a:solidFill>
                      <a:prstDash val="solid"/>
                    </a:lnR>
                    <a:lnT w="12700">
                      <a:solidFill>
                        <a:srgbClr val="008C9A"/>
                      </a:solidFill>
                      <a:prstDash val="solid"/>
                    </a:lnT>
                    <a:lnB w="12700">
                      <a:solidFill>
                        <a:srgbClr val="008C9A"/>
                      </a:solidFill>
                      <a:prstDash val="solid"/>
                    </a:lnB>
                  </a:tcPr>
                </a:tc>
                <a:extLst>
                  <a:ext uri="{0D108BD9-81ED-4DB2-BD59-A6C34878D82A}">
                    <a16:rowId xmlns:a16="http://schemas.microsoft.com/office/drawing/2014/main" val="10004"/>
                  </a:ext>
                </a:extLst>
              </a:tr>
            </a:tbl>
          </a:graphicData>
        </a:graphic>
      </p:graphicFrame>
      <p:pic>
        <p:nvPicPr>
          <p:cNvPr id="2" name="Picture 1">
            <a:extLst>
              <a:ext uri="{FF2B5EF4-FFF2-40B4-BE49-F238E27FC236}">
                <a16:creationId xmlns:a16="http://schemas.microsoft.com/office/drawing/2014/main" id="{3EE0706F-515A-49DA-934D-7D15C8BC60D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677972" y="2937117"/>
            <a:ext cx="3715034" cy="3715034"/>
          </a:xfrm>
          <a:prstGeom prst="rect">
            <a:avLst/>
          </a:prstGeom>
        </p:spPr>
      </p:pic>
    </p:spTree>
    <p:extLst>
      <p:ext uri="{BB962C8B-B14F-4D97-AF65-F5344CB8AC3E}">
        <p14:creationId xmlns:p14="http://schemas.microsoft.com/office/powerpoint/2010/main" val="2305851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
          <p:cNvSpPr/>
          <p:nvPr/>
        </p:nvSpPr>
        <p:spPr>
          <a:xfrm>
            <a:off x="-1" y="7326642"/>
            <a:ext cx="13715999" cy="457200"/>
          </a:xfrm>
          <a:prstGeom prst="rect">
            <a:avLst/>
          </a:prstGeom>
          <a:solidFill>
            <a:srgbClr val="008189">
              <a:alpha val="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sp>
        <p:nvSpPr>
          <p:cNvPr id="249" name="Google Shape;249;p3"/>
          <p:cNvSpPr/>
          <p:nvPr/>
        </p:nvSpPr>
        <p:spPr>
          <a:xfrm>
            <a:off x="-2" y="-32356"/>
            <a:ext cx="13716000" cy="662940"/>
          </a:xfrm>
          <a:prstGeom prst="rect">
            <a:avLst/>
          </a:prstGeom>
          <a:gradFill>
            <a:gsLst>
              <a:gs pos="0">
                <a:srgbClr val="F5F7FC"/>
              </a:gs>
              <a:gs pos="100000">
                <a:srgbClr val="008189"/>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pic>
        <p:nvPicPr>
          <p:cNvPr id="250" name="Google Shape;250;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5160" y="179070"/>
            <a:ext cx="1206500" cy="295107"/>
          </a:xfrm>
          <a:prstGeom prst="rect">
            <a:avLst/>
          </a:prstGeom>
          <a:noFill/>
          <a:ln>
            <a:noFill/>
          </a:ln>
        </p:spPr>
      </p:pic>
      <p:sp>
        <p:nvSpPr>
          <p:cNvPr id="251" name="Google Shape;251;p3"/>
          <p:cNvSpPr txBox="1"/>
          <p:nvPr/>
        </p:nvSpPr>
        <p:spPr>
          <a:xfrm>
            <a:off x="12136437" y="8458333"/>
            <a:ext cx="1917851"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Open Enrollment 2023</a:t>
            </a:r>
            <a:endParaRPr sz="1200" b="1"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p:txBody>
      </p:sp>
      <p:sp>
        <p:nvSpPr>
          <p:cNvPr id="252" name="Google Shape;252;p3"/>
          <p:cNvSpPr txBox="1">
            <a:spLocks noGrp="1"/>
          </p:cNvSpPr>
          <p:nvPr>
            <p:ph type="title"/>
          </p:nvPr>
        </p:nvSpPr>
        <p:spPr>
          <a:xfrm>
            <a:off x="496570" y="857250"/>
            <a:ext cx="10072933" cy="83961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4000"/>
              <a:buFont typeface="Helvetica Neue"/>
              <a:buNone/>
            </a:pPr>
            <a:r>
              <a:rPr lang="en-US" sz="3500" b="1" dirty="0">
                <a:solidFill>
                  <a:srgbClr val="3F3F3F"/>
                </a:solidFill>
                <a:latin typeface="Arial" panose="020B0604020202020204" pitchFamily="34" charset="0"/>
                <a:ea typeface="Helvetica Neue"/>
                <a:cs typeface="Arial" panose="020B0604020202020204" pitchFamily="34" charset="0"/>
                <a:sym typeface="Helvetica Neue"/>
              </a:rPr>
              <a:t>Highlights for 2024</a:t>
            </a:r>
            <a:endParaRPr sz="3500" dirty="0"/>
          </a:p>
        </p:txBody>
      </p:sp>
      <p:sp>
        <p:nvSpPr>
          <p:cNvPr id="253" name="Google Shape;253;p3"/>
          <p:cNvSpPr txBox="1">
            <a:spLocks noGrp="1"/>
          </p:cNvSpPr>
          <p:nvPr>
            <p:ph type="sldNum" idx="12"/>
          </p:nvPr>
        </p:nvSpPr>
        <p:spPr>
          <a:xfrm>
            <a:off x="13095363" y="7370034"/>
            <a:ext cx="461295" cy="413808"/>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rgbClr val="3F3F3F"/>
                </a:solidFill>
                <a:latin typeface="Arial" panose="020B0604020202020204" pitchFamily="34" charset="0"/>
                <a:ea typeface="Helvetica Neue"/>
                <a:cs typeface="Arial" panose="020B0604020202020204" pitchFamily="34" charset="0"/>
                <a:sym typeface="Helvetica Neue"/>
              </a:rPr>
              <a:t>4</a:t>
            </a:fld>
            <a:endParaRPr sz="1200" dirty="0">
              <a:solidFill>
                <a:srgbClr val="3F3F3F"/>
              </a:solidFill>
              <a:latin typeface="Arial" panose="020B0604020202020204" pitchFamily="34" charset="0"/>
              <a:ea typeface="Helvetica Neue"/>
              <a:cs typeface="Arial" panose="020B0604020202020204" pitchFamily="34" charset="0"/>
              <a:sym typeface="Helvetica Neue"/>
            </a:endParaRPr>
          </a:p>
        </p:txBody>
      </p:sp>
      <p:sp>
        <p:nvSpPr>
          <p:cNvPr id="255" name="Google Shape;255;p3"/>
          <p:cNvSpPr txBox="1"/>
          <p:nvPr/>
        </p:nvSpPr>
        <p:spPr>
          <a:xfrm>
            <a:off x="3030044" y="1714066"/>
            <a:ext cx="7053293" cy="640080"/>
          </a:xfrm>
          <a:prstGeom prst="rect">
            <a:avLst/>
          </a:prstGeom>
          <a:solidFill>
            <a:srgbClr val="008C99"/>
          </a:solidFill>
          <a:ln>
            <a:noFill/>
          </a:ln>
        </p:spPr>
        <p:txBody>
          <a:bodyPr spcFirstLastPara="1" wrap="square" lIns="90750" tIns="90750" rIns="90750" bIns="9075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2000" b="1" i="0" u="none" strike="noStrike" cap="none" dirty="0">
                <a:solidFill>
                  <a:schemeClr val="lt1"/>
                </a:solidFill>
                <a:latin typeface="Arial" panose="020B0604020202020204" pitchFamily="34" charset="0"/>
                <a:ea typeface="Helvetica Neue"/>
                <a:cs typeface="Arial" panose="020B0604020202020204" pitchFamily="34" charset="0"/>
                <a:sym typeface="Helvetica Neue"/>
              </a:rPr>
              <a:t>What’s New for 2024</a:t>
            </a:r>
            <a:endParaRPr sz="2000" b="1" i="0" u="none" strike="noStrike" cap="none" dirty="0">
              <a:solidFill>
                <a:schemeClr val="lt1"/>
              </a:solidFill>
              <a:latin typeface="Arial" panose="020B0604020202020204" pitchFamily="34" charset="0"/>
              <a:ea typeface="Helvetica Neue"/>
              <a:cs typeface="Arial" panose="020B0604020202020204" pitchFamily="34" charset="0"/>
              <a:sym typeface="Helvetica Neue"/>
            </a:endParaRPr>
          </a:p>
        </p:txBody>
      </p:sp>
      <p:sp>
        <p:nvSpPr>
          <p:cNvPr id="257" name="Google Shape;257;p3"/>
          <p:cNvSpPr txBox="1"/>
          <p:nvPr/>
        </p:nvSpPr>
        <p:spPr>
          <a:xfrm>
            <a:off x="162042" y="2443034"/>
            <a:ext cx="10072933" cy="4771873"/>
          </a:xfrm>
          <a:prstGeom prst="rect">
            <a:avLst/>
          </a:prstGeom>
          <a:noFill/>
          <a:ln>
            <a:noFill/>
          </a:ln>
        </p:spPr>
        <p:txBody>
          <a:bodyPr spcFirstLastPara="1" wrap="square" lIns="90750" tIns="90750" rIns="90750" bIns="90750" anchor="t" anchorCtr="0">
            <a:noAutofit/>
          </a:bodyPr>
          <a:lstStyle/>
          <a:p>
            <a:pPr marL="577090" indent="-285750">
              <a:lnSpc>
                <a:spcPct val="133000"/>
              </a:lnSpc>
              <a:spcBef>
                <a:spcPts val="300"/>
              </a:spcBef>
              <a:buClr>
                <a:srgbClr val="3F3F3F"/>
              </a:buClr>
              <a:buSzPts val="1400"/>
              <a:buFont typeface="Arial" panose="020B0604020202020204" pitchFamily="34" charset="0"/>
              <a:buChar char="•"/>
            </a:pPr>
            <a:r>
              <a:rPr lang="en-US" sz="16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BRMS/Anthem Blue Cross Network HDHP+HSA Plan will replace Aetna medical. Participants will need to make a new medical plan election for 2024</a:t>
            </a:r>
            <a:r>
              <a:rPr lang="en-US" sz="1600" dirty="0">
                <a:solidFill>
                  <a:srgbClr val="3F3F3F"/>
                </a:solidFill>
                <a:latin typeface="Arial" panose="020B0604020202020204" pitchFamily="34" charset="0"/>
                <a:ea typeface="Helvetica Neue"/>
                <a:cs typeface="Arial" panose="020B0604020202020204" pitchFamily="34" charset="0"/>
                <a:sym typeface="Helvetica Neue"/>
              </a:rPr>
              <a:t> via PlanSource</a:t>
            </a:r>
            <a:endParaRPr lang="en-US" sz="16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p>
            <a:pPr marL="577090" indent="-285750">
              <a:lnSpc>
                <a:spcPct val="133000"/>
              </a:lnSpc>
              <a:spcBef>
                <a:spcPts val="300"/>
              </a:spcBef>
              <a:buClr>
                <a:srgbClr val="3F3F3F"/>
              </a:buClr>
              <a:buSzPts val="1400"/>
              <a:buFont typeface="Arial" panose="020B0604020202020204" pitchFamily="34" charset="0"/>
              <a:buChar char="•"/>
            </a:pPr>
            <a:r>
              <a:rPr lang="en-US" sz="1600" b="0" i="0" u="none" strike="noStrike" cap="none" dirty="0" err="1">
                <a:solidFill>
                  <a:srgbClr val="3F3F3F"/>
                </a:solidFill>
                <a:latin typeface="Arial" panose="020B0604020202020204" pitchFamily="34" charset="0"/>
                <a:ea typeface="Helvetica Neue"/>
                <a:cs typeface="Arial" panose="020B0604020202020204" pitchFamily="34" charset="0"/>
                <a:sym typeface="Helvetica Neue"/>
              </a:rPr>
              <a:t>RxBenefits</a:t>
            </a:r>
            <a:r>
              <a:rPr lang="en-US" sz="16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 and OptumRx are replacing Aetna as the Prescription Drug Manager</a:t>
            </a:r>
          </a:p>
          <a:p>
            <a:pPr marL="577090" indent="-285750">
              <a:lnSpc>
                <a:spcPct val="133000"/>
              </a:lnSpc>
              <a:spcBef>
                <a:spcPts val="300"/>
              </a:spcBef>
              <a:buClr>
                <a:srgbClr val="3F3F3F"/>
              </a:buClr>
              <a:buSzPts val="1400"/>
              <a:buFont typeface="Arial" panose="020B0604020202020204" pitchFamily="34" charset="0"/>
              <a:buChar char="•"/>
            </a:pPr>
            <a:r>
              <a:rPr lang="en-US" sz="16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Deductibles for the HDHP + HSA plan will be changing to the new 2024 IRS minimum</a:t>
            </a:r>
          </a:p>
          <a:p>
            <a:pPr marL="577090" lvl="4" indent="-285750">
              <a:lnSpc>
                <a:spcPct val="133000"/>
              </a:lnSpc>
              <a:spcBef>
                <a:spcPts val="300"/>
              </a:spcBef>
              <a:buClr>
                <a:srgbClr val="3F3F3F"/>
              </a:buClr>
              <a:buSzPts val="1400"/>
              <a:buFont typeface="Arial" panose="020B0604020202020204" pitchFamily="34" charset="0"/>
              <a:buChar char="•"/>
            </a:pPr>
            <a:r>
              <a:rPr lang="en-US" sz="1200" dirty="0">
                <a:solidFill>
                  <a:schemeClr val="tx1"/>
                </a:solidFill>
                <a:latin typeface="Arial" panose="020B0604020202020204" pitchFamily="34" charset="0"/>
                <a:ea typeface="Helvetica Neue"/>
                <a:cs typeface="Arial" panose="020B0604020202020204" pitchFamily="34" charset="0"/>
                <a:sym typeface="Helvetica Neue"/>
              </a:rPr>
              <a:t>YOU SHOULD KNOW:  Each year, the IRS sets the High Deductible Heath Plan minimums.  Natus is required to build the “new” 	minimum deductible values into our Health coverage.  </a:t>
            </a:r>
            <a:endParaRPr lang="en-US" sz="1600" b="0" i="0" u="none" strike="noStrike" cap="none" dirty="0">
              <a:solidFill>
                <a:schemeClr val="tx1"/>
              </a:solidFill>
              <a:latin typeface="Arial" panose="020B0604020202020204" pitchFamily="34" charset="0"/>
              <a:ea typeface="Helvetica Neue"/>
              <a:cs typeface="Arial" panose="020B0604020202020204" pitchFamily="34" charset="0"/>
              <a:sym typeface="Helvetica Neue"/>
            </a:endParaRPr>
          </a:p>
          <a:p>
            <a:pPr marL="577090" indent="-285750">
              <a:lnSpc>
                <a:spcPct val="133000"/>
              </a:lnSpc>
              <a:spcBef>
                <a:spcPts val="300"/>
              </a:spcBef>
              <a:buClr>
                <a:srgbClr val="3F3F3F"/>
              </a:buClr>
              <a:buSzPts val="1400"/>
              <a:buFont typeface="Arial" panose="020B0604020202020204" pitchFamily="34" charset="0"/>
              <a:buChar char="•"/>
            </a:pPr>
            <a:r>
              <a:rPr lang="en-US" sz="1600" dirty="0">
                <a:solidFill>
                  <a:srgbClr val="3F3F3F"/>
                </a:solidFill>
                <a:latin typeface="Arial" panose="020B0604020202020204" pitchFamily="34" charset="0"/>
                <a:sym typeface="Helvetica Neue"/>
              </a:rPr>
              <a:t>No changes to </a:t>
            </a:r>
          </a:p>
          <a:p>
            <a:pPr marL="857250" lvl="1" indent="-285750">
              <a:lnSpc>
                <a:spcPct val="133000"/>
              </a:lnSpc>
              <a:spcBef>
                <a:spcPts val="300"/>
              </a:spcBef>
              <a:buClr>
                <a:srgbClr val="3F3F3F"/>
              </a:buClr>
              <a:buSzPts val="1400"/>
              <a:buFont typeface="Arial" panose="020B0604020202020204" pitchFamily="34" charset="0"/>
              <a:buChar char="•"/>
            </a:pPr>
            <a:r>
              <a:rPr lang="en-US" sz="16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Dean Health or Kaiser plan designs </a:t>
            </a:r>
            <a:r>
              <a:rPr lang="en-US" sz="1600" dirty="0">
                <a:solidFill>
                  <a:srgbClr val="3F3F3F"/>
                </a:solidFill>
                <a:latin typeface="Arial" panose="020B0604020202020204" pitchFamily="34" charset="0"/>
                <a:sym typeface="Helvetica Neue"/>
              </a:rPr>
              <a:t>HSA - Staying with PayFlex/Inspira</a:t>
            </a:r>
          </a:p>
          <a:p>
            <a:pPr marL="857250" lvl="2" indent="-285750">
              <a:lnSpc>
                <a:spcPct val="133000"/>
              </a:lnSpc>
              <a:spcBef>
                <a:spcPts val="300"/>
              </a:spcBef>
              <a:buClr>
                <a:srgbClr val="3F3F3F"/>
              </a:buClr>
              <a:buSzPts val="1400"/>
              <a:buFont typeface="Arial" panose="020B0604020202020204" pitchFamily="34" charset="0"/>
              <a:buChar char="•"/>
            </a:pPr>
            <a:r>
              <a:rPr lang="en-US" sz="1600" dirty="0">
                <a:solidFill>
                  <a:srgbClr val="3F3F3F"/>
                </a:solidFill>
                <a:latin typeface="Arial" panose="020B0604020202020204" pitchFamily="34" charset="0"/>
                <a:sym typeface="Helvetica Neue"/>
              </a:rPr>
              <a:t>Dental – stays with Aetna</a:t>
            </a:r>
          </a:p>
          <a:p>
            <a:pPr marL="857250" lvl="1" indent="-285750">
              <a:lnSpc>
                <a:spcPct val="133000"/>
              </a:lnSpc>
              <a:spcBef>
                <a:spcPts val="300"/>
              </a:spcBef>
              <a:buClr>
                <a:srgbClr val="3F3F3F"/>
              </a:buClr>
              <a:buSzPts val="1400"/>
              <a:buFont typeface="Arial" panose="020B0604020202020204" pitchFamily="34" charset="0"/>
              <a:buChar char="•"/>
            </a:pPr>
            <a:r>
              <a:rPr lang="en-US" sz="1600" i="1" dirty="0">
                <a:solidFill>
                  <a:srgbClr val="3F3F3F"/>
                </a:solidFill>
                <a:latin typeface="Arial" panose="020B0604020202020204" pitchFamily="34" charset="0"/>
                <a:sym typeface="Helvetica Neue"/>
              </a:rPr>
              <a:t>Vision</a:t>
            </a:r>
            <a:r>
              <a:rPr lang="en-US" sz="1600" dirty="0">
                <a:solidFill>
                  <a:srgbClr val="3F3F3F"/>
                </a:solidFill>
                <a:latin typeface="Arial" panose="020B0604020202020204" pitchFamily="34" charset="0"/>
                <a:sym typeface="Helvetica Neue"/>
              </a:rPr>
              <a:t> – stays with VSP</a:t>
            </a:r>
          </a:p>
          <a:p>
            <a:pPr marL="857250" lvl="1" indent="-285750">
              <a:lnSpc>
                <a:spcPct val="133000"/>
              </a:lnSpc>
              <a:spcBef>
                <a:spcPts val="300"/>
              </a:spcBef>
              <a:buClr>
                <a:srgbClr val="3F3F3F"/>
              </a:buClr>
              <a:buSzPts val="1400"/>
              <a:buFont typeface="Arial" panose="020B0604020202020204" pitchFamily="34" charset="0"/>
              <a:buChar char="•"/>
            </a:pPr>
            <a:r>
              <a:rPr lang="en-US" sz="1600" i="1" dirty="0">
                <a:solidFill>
                  <a:srgbClr val="3F3F3F"/>
                </a:solidFill>
                <a:latin typeface="Arial" panose="020B0604020202020204" pitchFamily="34" charset="0"/>
                <a:sym typeface="Helvetica Neue"/>
              </a:rPr>
              <a:t>Basic Life/AD&amp;D + Disability</a:t>
            </a:r>
            <a:r>
              <a:rPr lang="en-US" sz="1600" dirty="0">
                <a:solidFill>
                  <a:srgbClr val="3F3F3F"/>
                </a:solidFill>
                <a:latin typeface="Arial" panose="020B0604020202020204" pitchFamily="34" charset="0"/>
                <a:sym typeface="Helvetica Neue"/>
              </a:rPr>
              <a:t> – stays with The Hartford and paid by Natus</a:t>
            </a:r>
          </a:p>
          <a:p>
            <a:pPr marL="857250" lvl="1" indent="-285750">
              <a:lnSpc>
                <a:spcPct val="133000"/>
              </a:lnSpc>
              <a:spcBef>
                <a:spcPts val="300"/>
              </a:spcBef>
              <a:buClr>
                <a:srgbClr val="3F3F3F"/>
              </a:buClr>
              <a:buSzPts val="1400"/>
              <a:buFont typeface="Arial" panose="020B0604020202020204" pitchFamily="34" charset="0"/>
              <a:buChar char="•"/>
            </a:pPr>
            <a:r>
              <a:rPr lang="en-US" sz="16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Aetna EAP benefits will continue to be available at no cost to employees (100% paid by Natus)</a:t>
            </a:r>
          </a:p>
          <a:p>
            <a:pPr marL="577090" indent="-285750">
              <a:lnSpc>
                <a:spcPct val="133000"/>
              </a:lnSpc>
              <a:spcBef>
                <a:spcPts val="300"/>
              </a:spcBef>
              <a:buClr>
                <a:srgbClr val="3F3F3F"/>
              </a:buClr>
              <a:buSzPts val="1400"/>
              <a:buFont typeface="Arial" panose="020B0604020202020204" pitchFamily="34" charset="0"/>
              <a:buChar char="•"/>
            </a:pPr>
            <a:r>
              <a:rPr lang="en-US" sz="16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Natus’ will continue contributing to your HSA</a:t>
            </a:r>
            <a:endParaRPr sz="1600" b="0" i="0" u="none" strike="noStrike" cap="none" dirty="0">
              <a:solidFill>
                <a:srgbClr val="000000"/>
              </a:solidFill>
              <a:latin typeface="Arial"/>
              <a:ea typeface="Arial"/>
              <a:cs typeface="Arial"/>
              <a:sym typeface="Arial"/>
            </a:endParaRPr>
          </a:p>
        </p:txBody>
      </p:sp>
      <p:pic>
        <p:nvPicPr>
          <p:cNvPr id="259" name="Google Shape;259;p3"/>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1192132" y="630575"/>
            <a:ext cx="2523870" cy="6696075"/>
          </a:xfrm>
          <a:prstGeom prst="rect">
            <a:avLst/>
          </a:prstGeom>
          <a:noFill/>
          <a:ln>
            <a:noFill/>
          </a:ln>
        </p:spPr>
      </p:pic>
      <p:sp>
        <p:nvSpPr>
          <p:cNvPr id="14" name="Google Shape;318;p5">
            <a:extLst>
              <a:ext uri="{FF2B5EF4-FFF2-40B4-BE49-F238E27FC236}">
                <a16:creationId xmlns:a16="http://schemas.microsoft.com/office/drawing/2014/main" id="{D5F0C80A-CC7F-41F7-A697-4E42C25D982A}"/>
              </a:ext>
            </a:extLst>
          </p:cNvPr>
          <p:cNvSpPr txBox="1"/>
          <p:nvPr/>
        </p:nvSpPr>
        <p:spPr>
          <a:xfrm>
            <a:off x="422601" y="7423621"/>
            <a:ext cx="12345300" cy="301607"/>
          </a:xfrm>
          <a:prstGeom prst="rect">
            <a:avLst/>
          </a:prstGeom>
          <a:noFill/>
          <a:ln>
            <a:noFill/>
          </a:ln>
        </p:spPr>
        <p:txBody>
          <a:bodyPr spcFirstLastPara="1" wrap="square" lIns="91425" tIns="27425" rIns="91425" bIns="27425"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0" i="1" u="none" strike="noStrike" cap="none" dirty="0">
                <a:solidFill>
                  <a:srgbClr val="262626"/>
                </a:solidFill>
                <a:latin typeface="Arial" panose="020B0604020202020204" pitchFamily="34" charset="0"/>
                <a:ea typeface="Helvetica Neue"/>
                <a:cs typeface="Arial" panose="020B0604020202020204" pitchFamily="34" charset="0"/>
                <a:sym typeface="Helvetica Neue"/>
              </a:rPr>
              <a:t>☞  </a:t>
            </a:r>
            <a:r>
              <a:rPr lang="en-US" sz="1600" b="1" i="1" u="none" strike="noStrike" cap="none" dirty="0">
                <a:solidFill>
                  <a:schemeClr val="tx1">
                    <a:lumMod val="75000"/>
                    <a:lumOff val="25000"/>
                  </a:schemeClr>
                </a:solidFill>
                <a:latin typeface="Arial" panose="020B0604020202020204" pitchFamily="34" charset="0"/>
                <a:ea typeface="Helvetica Neue"/>
                <a:cs typeface="Arial" panose="020B0604020202020204" pitchFamily="34" charset="0"/>
                <a:sym typeface="Helvetica Neue"/>
              </a:rPr>
              <a:t>All benefit eligible employees </a:t>
            </a:r>
            <a:r>
              <a:rPr lang="en-US" sz="1600" b="1" i="1" u="none" strike="noStrike" cap="none" dirty="0">
                <a:solidFill>
                  <a:srgbClr val="008189"/>
                </a:solidFill>
                <a:latin typeface="Arial" panose="020B0604020202020204" pitchFamily="34" charset="0"/>
                <a:ea typeface="Helvetica Neue"/>
                <a:cs typeface="Arial" panose="020B0604020202020204" pitchFamily="34" charset="0"/>
                <a:sym typeface="Helvetica Neue"/>
              </a:rPr>
              <a:t>MUST</a:t>
            </a:r>
            <a:r>
              <a:rPr lang="en-US" sz="1600" b="1" i="1" u="none" strike="noStrike" cap="none" dirty="0">
                <a:solidFill>
                  <a:schemeClr val="tx1">
                    <a:lumMod val="75000"/>
                    <a:lumOff val="25000"/>
                  </a:schemeClr>
                </a:solidFill>
                <a:latin typeface="Arial" panose="020B0604020202020204" pitchFamily="34" charset="0"/>
                <a:ea typeface="Helvetica Neue"/>
                <a:cs typeface="Arial" panose="020B0604020202020204" pitchFamily="34" charset="0"/>
                <a:sym typeface="Helvetica Neue"/>
              </a:rPr>
              <a:t> complete their open enrollment elections due to changes in contributions</a:t>
            </a:r>
            <a:r>
              <a:rPr lang="en-US" sz="1600" b="1" i="1" u="none" strike="noStrike" cap="none" dirty="0">
                <a:solidFill>
                  <a:srgbClr val="3F3F3F"/>
                </a:solidFill>
                <a:latin typeface="Arial" panose="020B0604020202020204" pitchFamily="34" charset="0"/>
                <a:ea typeface="Helvetica Neue"/>
                <a:cs typeface="Arial" panose="020B0604020202020204" pitchFamily="34" charset="0"/>
                <a:sym typeface="Helvetica Neue"/>
              </a:rPr>
              <a:t>. </a:t>
            </a:r>
            <a:endParaRPr sz="1600" b="0" i="0" u="none" strike="noStrike" cap="none" dirty="0">
              <a:solidFill>
                <a:srgbClr val="3F3F3F"/>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19"/>
          <p:cNvSpPr/>
          <p:nvPr/>
        </p:nvSpPr>
        <p:spPr>
          <a:xfrm>
            <a:off x="-1" y="7326642"/>
            <a:ext cx="13715999" cy="457200"/>
          </a:xfrm>
          <a:prstGeom prst="rect">
            <a:avLst/>
          </a:prstGeom>
          <a:solidFill>
            <a:srgbClr val="008189">
              <a:alpha val="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sp>
        <p:nvSpPr>
          <p:cNvPr id="518" name="Google Shape;518;p19"/>
          <p:cNvSpPr/>
          <p:nvPr/>
        </p:nvSpPr>
        <p:spPr>
          <a:xfrm>
            <a:off x="-2" y="-32356"/>
            <a:ext cx="13716000" cy="662940"/>
          </a:xfrm>
          <a:prstGeom prst="rect">
            <a:avLst/>
          </a:prstGeom>
          <a:gradFill>
            <a:gsLst>
              <a:gs pos="0">
                <a:srgbClr val="F5F7FC"/>
              </a:gs>
              <a:gs pos="100000">
                <a:srgbClr val="008189"/>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pic>
        <p:nvPicPr>
          <p:cNvPr id="519" name="Google Shape;519;p1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5160" y="179070"/>
            <a:ext cx="1206500" cy="295107"/>
          </a:xfrm>
          <a:prstGeom prst="rect">
            <a:avLst/>
          </a:prstGeom>
          <a:noFill/>
          <a:ln>
            <a:noFill/>
          </a:ln>
        </p:spPr>
      </p:pic>
      <p:sp>
        <p:nvSpPr>
          <p:cNvPr id="520" name="Google Shape;520;p19"/>
          <p:cNvSpPr txBox="1"/>
          <p:nvPr/>
        </p:nvSpPr>
        <p:spPr>
          <a:xfrm>
            <a:off x="12136437" y="8458333"/>
            <a:ext cx="1917851"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Open Enrollment 2023</a:t>
            </a:r>
            <a:endParaRPr sz="1200" b="1"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p:txBody>
      </p:sp>
      <p:sp>
        <p:nvSpPr>
          <p:cNvPr id="521" name="Google Shape;521;p19"/>
          <p:cNvSpPr txBox="1">
            <a:spLocks noGrp="1"/>
          </p:cNvSpPr>
          <p:nvPr>
            <p:ph type="title"/>
          </p:nvPr>
        </p:nvSpPr>
        <p:spPr>
          <a:xfrm>
            <a:off x="457363" y="590998"/>
            <a:ext cx="11491277" cy="105463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4000"/>
              <a:buFont typeface="Helvetica Neue"/>
              <a:buNone/>
            </a:pPr>
            <a:r>
              <a:rPr lang="en-US" sz="3500" b="1" dirty="0">
                <a:solidFill>
                  <a:srgbClr val="3F3F3F"/>
                </a:solidFill>
                <a:latin typeface="Arial" panose="020B0604020202020204" pitchFamily="34" charset="0"/>
                <a:ea typeface="Helvetica Neue"/>
                <a:cs typeface="Arial" panose="020B0604020202020204" pitchFamily="34" charset="0"/>
                <a:sym typeface="Helvetica Neue"/>
              </a:rPr>
              <a:t>Critical Illness Insurance</a:t>
            </a:r>
            <a:endParaRPr sz="3500" dirty="0"/>
          </a:p>
        </p:txBody>
      </p:sp>
      <p:sp>
        <p:nvSpPr>
          <p:cNvPr id="522" name="Google Shape;522;p19"/>
          <p:cNvSpPr txBox="1">
            <a:spLocks noGrp="1"/>
          </p:cNvSpPr>
          <p:nvPr>
            <p:ph type="sldNum" idx="12"/>
          </p:nvPr>
        </p:nvSpPr>
        <p:spPr>
          <a:xfrm>
            <a:off x="13095363" y="7370034"/>
            <a:ext cx="461295" cy="413808"/>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rgbClr val="3F3F3F"/>
                </a:solidFill>
                <a:latin typeface="Arial" panose="020B0604020202020204" pitchFamily="34" charset="0"/>
                <a:ea typeface="Helvetica Neue"/>
                <a:cs typeface="Arial" panose="020B0604020202020204" pitchFamily="34" charset="0"/>
                <a:sym typeface="Helvetica Neue"/>
              </a:rPr>
              <a:t>40</a:t>
            </a:fld>
            <a:endParaRPr sz="1200" dirty="0">
              <a:solidFill>
                <a:srgbClr val="3F3F3F"/>
              </a:solidFill>
              <a:latin typeface="Arial" panose="020B0604020202020204" pitchFamily="34" charset="0"/>
              <a:ea typeface="Helvetica Neue"/>
              <a:cs typeface="Arial" panose="020B0604020202020204" pitchFamily="34" charset="0"/>
              <a:sym typeface="Helvetica Neue"/>
            </a:endParaRPr>
          </a:p>
        </p:txBody>
      </p:sp>
      <p:sp>
        <p:nvSpPr>
          <p:cNvPr id="523" name="Google Shape;523;p19"/>
          <p:cNvSpPr/>
          <p:nvPr/>
        </p:nvSpPr>
        <p:spPr>
          <a:xfrm>
            <a:off x="3734026" y="3464504"/>
            <a:ext cx="3549325" cy="4078594"/>
          </a:xfrm>
          <a:prstGeom prst="roundRect">
            <a:avLst>
              <a:gd name="adj" fmla="val 3682"/>
            </a:avLst>
          </a:prstGeom>
          <a:noFill/>
          <a:ln>
            <a:noFill/>
          </a:ln>
        </p:spPr>
        <p:txBody>
          <a:bodyPr spcFirstLastPara="1" wrap="square" lIns="91425" tIns="45700" rIns="91425" bIns="45700" anchor="t" anchorCtr="0">
            <a:spAutoFit/>
          </a:bodyPr>
          <a:lstStyle/>
          <a:p>
            <a:pPr marL="239713" marR="0" lvl="0" indent="-125413" algn="l" rtl="0">
              <a:lnSpc>
                <a:spcPct val="131250"/>
              </a:lnSpc>
              <a:spcBef>
                <a:spcPts val="300"/>
              </a:spcBef>
              <a:spcAft>
                <a:spcPts val="0"/>
              </a:spcAft>
              <a:buClr>
                <a:srgbClr val="3F3F3F"/>
              </a:buClr>
              <a:buSzPts val="1600"/>
              <a:buFont typeface="Arial"/>
              <a:buNone/>
            </a:pPr>
            <a:endParaRPr sz="1600" b="1" i="0" u="none" strike="noStrike" cap="none" dirty="0">
              <a:solidFill>
                <a:srgbClr val="309DA2"/>
              </a:solidFill>
              <a:latin typeface="Arial"/>
              <a:ea typeface="Arial"/>
              <a:cs typeface="Arial"/>
              <a:sym typeface="Arial"/>
            </a:endParaRPr>
          </a:p>
        </p:txBody>
      </p:sp>
      <p:graphicFrame>
        <p:nvGraphicFramePr>
          <p:cNvPr id="11" name="object 7">
            <a:extLst>
              <a:ext uri="{FF2B5EF4-FFF2-40B4-BE49-F238E27FC236}">
                <a16:creationId xmlns:a16="http://schemas.microsoft.com/office/drawing/2014/main" id="{EAA1A6E0-7E3E-4A57-82F8-32809F55A943}"/>
              </a:ext>
            </a:extLst>
          </p:cNvPr>
          <p:cNvGraphicFramePr>
            <a:graphicFrameLocks noGrp="1"/>
          </p:cNvGraphicFramePr>
          <p:nvPr>
            <p:extLst>
              <p:ext uri="{D42A27DB-BD31-4B8C-83A1-F6EECF244321}">
                <p14:modId xmlns:p14="http://schemas.microsoft.com/office/powerpoint/2010/main" val="3002357436"/>
              </p:ext>
            </p:extLst>
          </p:nvPr>
        </p:nvGraphicFramePr>
        <p:xfrm>
          <a:off x="7741920" y="4281425"/>
          <a:ext cx="5824899" cy="2935654"/>
        </p:xfrm>
        <a:graphic>
          <a:graphicData uri="http://schemas.openxmlformats.org/drawingml/2006/table">
            <a:tbl>
              <a:tblPr firstRow="1" bandRow="1"/>
              <a:tblGrid>
                <a:gridCol w="937260">
                  <a:extLst>
                    <a:ext uri="{9D8B030D-6E8A-4147-A177-3AD203B41FA5}">
                      <a16:colId xmlns:a16="http://schemas.microsoft.com/office/drawing/2014/main" val="20000"/>
                    </a:ext>
                  </a:extLst>
                </a:gridCol>
                <a:gridCol w="1407082">
                  <a:extLst>
                    <a:ext uri="{9D8B030D-6E8A-4147-A177-3AD203B41FA5}">
                      <a16:colId xmlns:a16="http://schemas.microsoft.com/office/drawing/2014/main" val="20001"/>
                    </a:ext>
                  </a:extLst>
                </a:gridCol>
                <a:gridCol w="1139091">
                  <a:extLst>
                    <a:ext uri="{9D8B030D-6E8A-4147-A177-3AD203B41FA5}">
                      <a16:colId xmlns:a16="http://schemas.microsoft.com/office/drawing/2014/main" val="20002"/>
                    </a:ext>
                  </a:extLst>
                </a:gridCol>
                <a:gridCol w="1170733">
                  <a:extLst>
                    <a:ext uri="{9D8B030D-6E8A-4147-A177-3AD203B41FA5}">
                      <a16:colId xmlns:a16="http://schemas.microsoft.com/office/drawing/2014/main" val="20003"/>
                    </a:ext>
                  </a:extLst>
                </a:gridCol>
                <a:gridCol w="1170733">
                  <a:extLst>
                    <a:ext uri="{9D8B030D-6E8A-4147-A177-3AD203B41FA5}">
                      <a16:colId xmlns:a16="http://schemas.microsoft.com/office/drawing/2014/main" val="20004"/>
                    </a:ext>
                  </a:extLst>
                </a:gridCol>
              </a:tblGrid>
              <a:tr h="20002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0800">
                        <a:lnSpc>
                          <a:spcPct val="100000"/>
                        </a:lnSpc>
                        <a:spcBef>
                          <a:spcPts val="175"/>
                        </a:spcBef>
                      </a:pPr>
                      <a:r>
                        <a:rPr sz="1200" b="1" spc="30" dirty="0">
                          <a:solidFill>
                            <a:srgbClr val="FFFFFF"/>
                          </a:solidFill>
                          <a:latin typeface="Calibri"/>
                          <a:cs typeface="Calibri"/>
                        </a:rPr>
                        <a:t>Age</a:t>
                      </a:r>
                      <a:endParaRPr sz="1200" b="1" dirty="0">
                        <a:latin typeface="Calibri"/>
                        <a:cs typeface="Calibri"/>
                      </a:endParaRPr>
                    </a:p>
                  </a:txBody>
                  <a:tcPr marL="0" marR="0" marT="22225" marB="0" anchor="ctr">
                    <a:lnL w="12700" cap="flat" cmpd="sng" algn="ctr">
                      <a:solidFill>
                        <a:srgbClr val="008C9A"/>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008C9A"/>
                      </a:solidFill>
                      <a:prstDash val="solid"/>
                      <a:round/>
                      <a:headEnd type="none" w="med" len="med"/>
                      <a:tailEnd type="none" w="med" len="med"/>
                    </a:lnT>
                    <a:lnB w="12700" cap="flat" cmpd="sng" algn="ctr">
                      <a:solidFill>
                        <a:srgbClr val="008C9A"/>
                      </a:solidFill>
                      <a:prstDash val="solid"/>
                      <a:round/>
                      <a:headEnd type="none" w="med" len="med"/>
                      <a:tailEnd type="none" w="med" len="med"/>
                    </a:lnB>
                    <a:lnTlToBr w="12700" cmpd="sng">
                      <a:noFill/>
                      <a:prstDash val="solid"/>
                    </a:lnTlToBr>
                    <a:lnBlToTr w="12700" cmpd="sng">
                      <a:noFill/>
                      <a:prstDash val="solid"/>
                    </a:lnBlToTr>
                    <a:solidFill>
                      <a:srgbClr val="008C9A"/>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ct val="100000"/>
                        </a:lnSpc>
                        <a:spcBef>
                          <a:spcPts val="175"/>
                        </a:spcBef>
                      </a:pPr>
                      <a:r>
                        <a:rPr sz="1200" b="1" spc="10" dirty="0">
                          <a:solidFill>
                            <a:srgbClr val="FFFFFF"/>
                          </a:solidFill>
                          <a:latin typeface="Calibri"/>
                          <a:cs typeface="Calibri"/>
                        </a:rPr>
                        <a:t>Employee</a:t>
                      </a:r>
                      <a:endParaRPr sz="1200" b="1" dirty="0">
                        <a:latin typeface="Calibri"/>
                        <a:cs typeface="Calibri"/>
                      </a:endParaRPr>
                    </a:p>
                  </a:txBody>
                  <a:tcPr marL="0" marR="0" marT="222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008C9A"/>
                      </a:solidFill>
                      <a:prstDash val="solid"/>
                      <a:round/>
                      <a:headEnd type="none" w="med" len="med"/>
                      <a:tailEnd type="none" w="med" len="med"/>
                    </a:lnT>
                    <a:lnB w="12700" cap="flat" cmpd="sng" algn="ctr">
                      <a:solidFill>
                        <a:srgbClr val="008C9A"/>
                      </a:solidFill>
                      <a:prstDash val="solid"/>
                      <a:round/>
                      <a:headEnd type="none" w="med" len="med"/>
                      <a:tailEnd type="none" w="med" len="med"/>
                    </a:lnB>
                    <a:lnTlToBr w="12700" cmpd="sng">
                      <a:noFill/>
                      <a:prstDash val="solid"/>
                    </a:lnTlToBr>
                    <a:lnBlToTr w="12700" cmpd="sng">
                      <a:noFill/>
                      <a:prstDash val="solid"/>
                    </a:lnBlToTr>
                    <a:solidFill>
                      <a:srgbClr val="008C9A"/>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ct val="100000"/>
                        </a:lnSpc>
                        <a:spcBef>
                          <a:spcPts val="175"/>
                        </a:spcBef>
                      </a:pPr>
                      <a:r>
                        <a:rPr sz="1200" b="1" spc="10" dirty="0">
                          <a:solidFill>
                            <a:srgbClr val="FFFFFF"/>
                          </a:solidFill>
                          <a:latin typeface="Calibri"/>
                          <a:cs typeface="Calibri"/>
                        </a:rPr>
                        <a:t>Employee </a:t>
                      </a:r>
                      <a:r>
                        <a:rPr sz="1200" b="1" spc="-70" dirty="0">
                          <a:solidFill>
                            <a:srgbClr val="FFFFFF"/>
                          </a:solidFill>
                          <a:latin typeface="Calibri"/>
                          <a:cs typeface="Calibri"/>
                        </a:rPr>
                        <a:t>&amp;</a:t>
                      </a:r>
                      <a:r>
                        <a:rPr sz="1200" b="1" spc="-55" dirty="0">
                          <a:solidFill>
                            <a:srgbClr val="FFFFFF"/>
                          </a:solidFill>
                          <a:latin typeface="Calibri"/>
                          <a:cs typeface="Calibri"/>
                        </a:rPr>
                        <a:t> </a:t>
                      </a:r>
                      <a:r>
                        <a:rPr sz="1200" b="1" spc="15" dirty="0">
                          <a:solidFill>
                            <a:srgbClr val="FFFFFF"/>
                          </a:solidFill>
                          <a:latin typeface="Calibri"/>
                          <a:cs typeface="Calibri"/>
                        </a:rPr>
                        <a:t>Spouse</a:t>
                      </a:r>
                      <a:endParaRPr sz="1200" b="1" dirty="0">
                        <a:latin typeface="Calibri"/>
                        <a:cs typeface="Calibri"/>
                      </a:endParaRPr>
                    </a:p>
                  </a:txBody>
                  <a:tcPr marL="0" marR="0" marT="222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008C9A"/>
                      </a:solidFill>
                      <a:prstDash val="solid"/>
                      <a:round/>
                      <a:headEnd type="none" w="med" len="med"/>
                      <a:tailEnd type="none" w="med" len="med"/>
                    </a:lnT>
                    <a:lnB w="12700" cap="flat" cmpd="sng" algn="ctr">
                      <a:solidFill>
                        <a:srgbClr val="008C9A"/>
                      </a:solidFill>
                      <a:prstDash val="solid"/>
                      <a:round/>
                      <a:headEnd type="none" w="med" len="med"/>
                      <a:tailEnd type="none" w="med" len="med"/>
                    </a:lnB>
                    <a:lnTlToBr w="12700" cmpd="sng">
                      <a:noFill/>
                      <a:prstDash val="solid"/>
                    </a:lnTlToBr>
                    <a:lnBlToTr w="12700" cmpd="sng">
                      <a:noFill/>
                      <a:prstDash val="solid"/>
                    </a:lnBlToTr>
                    <a:solidFill>
                      <a:srgbClr val="008C9A"/>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ct val="100000"/>
                        </a:lnSpc>
                        <a:spcBef>
                          <a:spcPts val="175"/>
                        </a:spcBef>
                      </a:pPr>
                      <a:r>
                        <a:rPr sz="1200" b="1" spc="10" dirty="0">
                          <a:solidFill>
                            <a:srgbClr val="FFFFFF"/>
                          </a:solidFill>
                          <a:latin typeface="Calibri"/>
                          <a:cs typeface="Calibri"/>
                        </a:rPr>
                        <a:t>Employee </a:t>
                      </a:r>
                      <a:r>
                        <a:rPr sz="1200" b="1" spc="-70" dirty="0">
                          <a:solidFill>
                            <a:srgbClr val="FFFFFF"/>
                          </a:solidFill>
                          <a:latin typeface="Calibri"/>
                          <a:cs typeface="Calibri"/>
                        </a:rPr>
                        <a:t>&amp;</a:t>
                      </a:r>
                      <a:r>
                        <a:rPr sz="1200" b="1" spc="-55" dirty="0">
                          <a:solidFill>
                            <a:srgbClr val="FFFFFF"/>
                          </a:solidFill>
                          <a:latin typeface="Calibri"/>
                          <a:cs typeface="Calibri"/>
                        </a:rPr>
                        <a:t> </a:t>
                      </a:r>
                      <a:r>
                        <a:rPr sz="1200" b="1" spc="5" dirty="0">
                          <a:solidFill>
                            <a:srgbClr val="FFFFFF"/>
                          </a:solidFill>
                          <a:latin typeface="Calibri"/>
                          <a:cs typeface="Calibri"/>
                        </a:rPr>
                        <a:t>Child(ren)</a:t>
                      </a:r>
                      <a:endParaRPr sz="1200" b="1" dirty="0">
                        <a:latin typeface="Calibri"/>
                        <a:cs typeface="Calibri"/>
                      </a:endParaRPr>
                    </a:p>
                  </a:txBody>
                  <a:tcPr marL="0" marR="0" marT="222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rgbClr val="008C9A"/>
                      </a:solidFill>
                      <a:prstDash val="solid"/>
                      <a:round/>
                      <a:headEnd type="none" w="med" len="med"/>
                      <a:tailEnd type="none" w="med" len="med"/>
                    </a:lnT>
                    <a:lnB w="12700" cap="flat" cmpd="sng" algn="ctr">
                      <a:solidFill>
                        <a:srgbClr val="008C9A"/>
                      </a:solidFill>
                      <a:prstDash val="solid"/>
                      <a:round/>
                      <a:headEnd type="none" w="med" len="med"/>
                      <a:tailEnd type="none" w="med" len="med"/>
                    </a:lnB>
                    <a:lnTlToBr w="12700" cmpd="sng">
                      <a:noFill/>
                      <a:prstDash val="solid"/>
                    </a:lnTlToBr>
                    <a:lnBlToTr w="12700" cmpd="sng">
                      <a:noFill/>
                      <a:prstDash val="solid"/>
                    </a:lnBlToTr>
                    <a:solidFill>
                      <a:srgbClr val="008C9A"/>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491490">
                        <a:lnSpc>
                          <a:spcPct val="100000"/>
                        </a:lnSpc>
                        <a:spcBef>
                          <a:spcPts val="175"/>
                        </a:spcBef>
                      </a:pPr>
                      <a:r>
                        <a:rPr sz="1200" b="1" spc="5" dirty="0">
                          <a:solidFill>
                            <a:srgbClr val="FFFFFF"/>
                          </a:solidFill>
                          <a:latin typeface="Calibri"/>
                          <a:cs typeface="Calibri"/>
                        </a:rPr>
                        <a:t>Family</a:t>
                      </a:r>
                      <a:endParaRPr sz="1200" b="1" dirty="0">
                        <a:latin typeface="Calibri"/>
                        <a:cs typeface="Calibri"/>
                      </a:endParaRPr>
                    </a:p>
                  </a:txBody>
                  <a:tcPr marL="0" marR="0" marT="22225" marB="0" anchor="ctr">
                    <a:lnL w="12700" cap="flat" cmpd="sng" algn="ctr">
                      <a:solidFill>
                        <a:sysClr val="window" lastClr="FFFFFF"/>
                      </a:solidFill>
                      <a:prstDash val="solid"/>
                      <a:round/>
                      <a:headEnd type="none" w="med" len="med"/>
                      <a:tailEnd type="none" w="med" len="med"/>
                    </a:lnL>
                    <a:lnR w="12700" cap="flat" cmpd="sng" algn="ctr">
                      <a:solidFill>
                        <a:srgbClr val="008C9A"/>
                      </a:solidFill>
                      <a:prstDash val="solid"/>
                      <a:round/>
                      <a:headEnd type="none" w="med" len="med"/>
                      <a:tailEnd type="none" w="med" len="med"/>
                    </a:lnR>
                    <a:lnT w="12700" cap="flat" cmpd="sng" algn="ctr">
                      <a:solidFill>
                        <a:srgbClr val="008C9A"/>
                      </a:solidFill>
                      <a:prstDash val="solid"/>
                      <a:round/>
                      <a:headEnd type="none" w="med" len="med"/>
                      <a:tailEnd type="none" w="med" len="med"/>
                    </a:lnT>
                    <a:lnB w="12700" cap="flat" cmpd="sng" algn="ctr">
                      <a:solidFill>
                        <a:srgbClr val="008C9A"/>
                      </a:solidFill>
                      <a:prstDash val="solid"/>
                      <a:round/>
                      <a:headEnd type="none" w="med" len="med"/>
                      <a:tailEnd type="none" w="med" len="med"/>
                    </a:lnB>
                    <a:lnTlToBr w="12700" cmpd="sng">
                      <a:noFill/>
                      <a:prstDash val="solid"/>
                    </a:lnTlToBr>
                    <a:lnBlToTr w="12700" cmpd="sng">
                      <a:noFill/>
                      <a:prstDash val="solid"/>
                    </a:lnBlToTr>
                    <a:solidFill>
                      <a:srgbClr val="008C9A"/>
                    </a:solidFill>
                  </a:tcPr>
                </a:tc>
                <a:extLst>
                  <a:ext uri="{0D108BD9-81ED-4DB2-BD59-A6C34878D82A}">
                    <a16:rowId xmlns:a16="http://schemas.microsoft.com/office/drawing/2014/main" val="10000"/>
                  </a:ext>
                </a:extLst>
              </a:tr>
              <a:tr h="21780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0800">
                        <a:lnSpc>
                          <a:spcPct val="100000"/>
                        </a:lnSpc>
                        <a:spcBef>
                          <a:spcPts val="175"/>
                        </a:spcBef>
                      </a:pPr>
                      <a:r>
                        <a:rPr sz="1200" dirty="0">
                          <a:latin typeface="Calibri"/>
                          <a:cs typeface="Calibri"/>
                        </a:rPr>
                        <a:t>18-24</a:t>
                      </a:r>
                    </a:p>
                  </a:txBody>
                  <a:tcPr marL="0" marR="0" marT="22225" marB="0">
                    <a:lnL w="12700">
                      <a:solidFill>
                        <a:srgbClr val="008C9A"/>
                      </a:solidFill>
                      <a:prstDash val="solid"/>
                    </a:lnL>
                    <a:lnR w="12700">
                      <a:solidFill>
                        <a:srgbClr val="008C9A"/>
                      </a:solidFill>
                      <a:prstDash val="solid"/>
                    </a:lnR>
                    <a:lnT w="12700" cap="flat" cmpd="sng" algn="ctr">
                      <a:solidFill>
                        <a:srgbClr val="008C9A"/>
                      </a:solidFill>
                      <a:prstDash val="solid"/>
                      <a:round/>
                      <a:headEnd type="none" w="med" len="med"/>
                      <a:tailEnd type="none" w="med" len="med"/>
                    </a:lnT>
                    <a:lnB w="12700">
                      <a:solidFill>
                        <a:srgbClr val="008C9A"/>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ct val="100000"/>
                        </a:lnSpc>
                        <a:spcBef>
                          <a:spcPts val="175"/>
                        </a:spcBef>
                      </a:pPr>
                      <a:r>
                        <a:rPr sz="1200" spc="-5" dirty="0">
                          <a:solidFill>
                            <a:srgbClr val="FF0000"/>
                          </a:solidFill>
                          <a:latin typeface="Calibri"/>
                          <a:cs typeface="Calibri"/>
                        </a:rPr>
                        <a:t>$1.38</a:t>
                      </a:r>
                      <a:endParaRPr sz="1200" dirty="0">
                        <a:solidFill>
                          <a:srgbClr val="FF0000"/>
                        </a:solidFill>
                        <a:latin typeface="Calibri"/>
                        <a:cs typeface="Calibri"/>
                      </a:endParaRPr>
                    </a:p>
                  </a:txBody>
                  <a:tcPr marL="0" marR="0" marT="22225" marB="0">
                    <a:lnL w="12700">
                      <a:solidFill>
                        <a:srgbClr val="008C9A"/>
                      </a:solidFill>
                      <a:prstDash val="solid"/>
                    </a:lnL>
                    <a:lnR w="12700">
                      <a:solidFill>
                        <a:srgbClr val="008C9A"/>
                      </a:solidFill>
                      <a:prstDash val="solid"/>
                    </a:lnR>
                    <a:lnT w="12700" cap="flat" cmpd="sng" algn="ctr">
                      <a:solidFill>
                        <a:srgbClr val="008C9A"/>
                      </a:solidFill>
                      <a:prstDash val="solid"/>
                      <a:round/>
                      <a:headEnd type="none" w="med" len="med"/>
                      <a:tailEnd type="none" w="med" len="med"/>
                    </a:lnT>
                    <a:lnB w="12700">
                      <a:solidFill>
                        <a:srgbClr val="008C9A"/>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ct val="100000"/>
                        </a:lnSpc>
                        <a:spcBef>
                          <a:spcPts val="175"/>
                        </a:spcBef>
                      </a:pPr>
                      <a:r>
                        <a:rPr sz="1200" spc="-5" dirty="0">
                          <a:solidFill>
                            <a:srgbClr val="FF0000"/>
                          </a:solidFill>
                          <a:latin typeface="Calibri"/>
                          <a:cs typeface="Calibri"/>
                        </a:rPr>
                        <a:t>$2.24</a:t>
                      </a:r>
                      <a:endParaRPr sz="1200" dirty="0">
                        <a:solidFill>
                          <a:srgbClr val="FF0000"/>
                        </a:solidFill>
                        <a:latin typeface="Calibri"/>
                        <a:cs typeface="Calibri"/>
                      </a:endParaRPr>
                    </a:p>
                  </a:txBody>
                  <a:tcPr marL="0" marR="0" marT="22225" marB="0">
                    <a:lnL w="12700">
                      <a:solidFill>
                        <a:srgbClr val="008C9A"/>
                      </a:solidFill>
                      <a:prstDash val="solid"/>
                    </a:lnL>
                    <a:lnR w="12700">
                      <a:solidFill>
                        <a:srgbClr val="008C9A"/>
                      </a:solidFill>
                      <a:prstDash val="solid"/>
                    </a:lnR>
                    <a:lnT w="12700" cap="flat" cmpd="sng" algn="ctr">
                      <a:solidFill>
                        <a:srgbClr val="008C9A"/>
                      </a:solidFill>
                      <a:prstDash val="solid"/>
                      <a:round/>
                      <a:headEnd type="none" w="med" len="med"/>
                      <a:tailEnd type="none" w="med" len="med"/>
                    </a:lnT>
                    <a:lnB w="12700">
                      <a:solidFill>
                        <a:srgbClr val="008C9A"/>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ct val="100000"/>
                        </a:lnSpc>
                        <a:spcBef>
                          <a:spcPts val="175"/>
                        </a:spcBef>
                      </a:pPr>
                      <a:r>
                        <a:rPr sz="1200" spc="-5" dirty="0">
                          <a:solidFill>
                            <a:srgbClr val="FF0000"/>
                          </a:solidFill>
                          <a:latin typeface="Calibri"/>
                          <a:cs typeface="Calibri"/>
                        </a:rPr>
                        <a:t>$2.10</a:t>
                      </a:r>
                      <a:endParaRPr sz="1200" dirty="0">
                        <a:solidFill>
                          <a:srgbClr val="FF0000"/>
                        </a:solidFill>
                        <a:latin typeface="Calibri"/>
                        <a:cs typeface="Calibri"/>
                      </a:endParaRPr>
                    </a:p>
                  </a:txBody>
                  <a:tcPr marL="0" marR="0" marT="22225" marB="0">
                    <a:lnL w="12700">
                      <a:solidFill>
                        <a:srgbClr val="008C9A"/>
                      </a:solidFill>
                      <a:prstDash val="solid"/>
                    </a:lnL>
                    <a:lnR w="12700">
                      <a:solidFill>
                        <a:srgbClr val="008C9A"/>
                      </a:solidFill>
                      <a:prstDash val="solid"/>
                    </a:lnR>
                    <a:lnT w="12700" cap="flat" cmpd="sng" algn="ctr">
                      <a:solidFill>
                        <a:srgbClr val="008C9A"/>
                      </a:solidFill>
                      <a:prstDash val="solid"/>
                      <a:round/>
                      <a:headEnd type="none" w="med" len="med"/>
                      <a:tailEnd type="none" w="med" len="med"/>
                    </a:lnT>
                    <a:lnB w="12700">
                      <a:solidFill>
                        <a:srgbClr val="008C9A"/>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16890">
                        <a:lnSpc>
                          <a:spcPct val="100000"/>
                        </a:lnSpc>
                        <a:spcBef>
                          <a:spcPts val="175"/>
                        </a:spcBef>
                      </a:pPr>
                      <a:r>
                        <a:rPr sz="1200" spc="-5" dirty="0">
                          <a:solidFill>
                            <a:srgbClr val="FF0000"/>
                          </a:solidFill>
                          <a:latin typeface="Calibri"/>
                          <a:cs typeface="Calibri"/>
                        </a:rPr>
                        <a:t>$3.07</a:t>
                      </a:r>
                      <a:endParaRPr sz="1200" dirty="0">
                        <a:solidFill>
                          <a:srgbClr val="FF0000"/>
                        </a:solidFill>
                        <a:latin typeface="Calibri"/>
                        <a:cs typeface="Calibri"/>
                      </a:endParaRPr>
                    </a:p>
                  </a:txBody>
                  <a:tcPr marL="0" marR="0" marT="22225" marB="0">
                    <a:lnL w="12700">
                      <a:solidFill>
                        <a:srgbClr val="008C9A"/>
                      </a:solidFill>
                      <a:prstDash val="solid"/>
                    </a:lnL>
                    <a:lnR w="12700">
                      <a:solidFill>
                        <a:srgbClr val="008C9A"/>
                      </a:solidFill>
                      <a:prstDash val="solid"/>
                    </a:lnR>
                    <a:lnT w="12700" cap="flat" cmpd="sng" algn="ctr">
                      <a:solidFill>
                        <a:srgbClr val="008C9A"/>
                      </a:solidFill>
                      <a:prstDash val="solid"/>
                      <a:round/>
                      <a:headEnd type="none" w="med" len="med"/>
                      <a:tailEnd type="none" w="med" len="med"/>
                    </a:lnT>
                    <a:lnB w="12700">
                      <a:solidFill>
                        <a:srgbClr val="008C9A"/>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1590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0800">
                        <a:lnSpc>
                          <a:spcPct val="100000"/>
                        </a:lnSpc>
                        <a:spcBef>
                          <a:spcPts val="175"/>
                        </a:spcBef>
                      </a:pPr>
                      <a:r>
                        <a:rPr sz="1200" dirty="0">
                          <a:latin typeface="Calibri"/>
                          <a:cs typeface="Calibri"/>
                        </a:rPr>
                        <a:t>25-29</a:t>
                      </a:r>
                    </a:p>
                  </a:txBody>
                  <a:tcPr marL="0" marR="0" marT="22225" marB="0">
                    <a:lnL w="12700">
                      <a:solidFill>
                        <a:srgbClr val="008C9A"/>
                      </a:solidFill>
                      <a:prstDash val="solid"/>
                    </a:lnL>
                    <a:lnR w="12700">
                      <a:solidFill>
                        <a:srgbClr val="008C9A"/>
                      </a:solidFill>
                      <a:prstDash val="solid"/>
                    </a:lnR>
                    <a:lnT w="12700">
                      <a:solidFill>
                        <a:srgbClr val="008C9A"/>
                      </a:solidFill>
                      <a:prstDash val="solid"/>
                    </a:lnT>
                    <a:lnB w="12700">
                      <a:solidFill>
                        <a:srgbClr val="008C9A"/>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ct val="100000"/>
                        </a:lnSpc>
                        <a:spcBef>
                          <a:spcPts val="175"/>
                        </a:spcBef>
                      </a:pPr>
                      <a:r>
                        <a:rPr sz="1200" spc="-5" dirty="0">
                          <a:solidFill>
                            <a:srgbClr val="FF0000"/>
                          </a:solidFill>
                          <a:latin typeface="Calibri"/>
                          <a:cs typeface="Calibri"/>
                        </a:rPr>
                        <a:t>$1.66</a:t>
                      </a:r>
                      <a:endParaRPr sz="1200" dirty="0">
                        <a:solidFill>
                          <a:srgbClr val="FF0000"/>
                        </a:solidFill>
                        <a:latin typeface="Calibri"/>
                        <a:cs typeface="Calibri"/>
                      </a:endParaRPr>
                    </a:p>
                  </a:txBody>
                  <a:tcPr marL="0" marR="0" marT="22225" marB="0">
                    <a:lnL w="12700">
                      <a:solidFill>
                        <a:srgbClr val="008C9A"/>
                      </a:solidFill>
                      <a:prstDash val="solid"/>
                    </a:lnL>
                    <a:lnR w="12700">
                      <a:solidFill>
                        <a:srgbClr val="008C9A"/>
                      </a:solidFill>
                      <a:prstDash val="solid"/>
                    </a:lnR>
                    <a:lnT w="12700">
                      <a:solidFill>
                        <a:srgbClr val="008C9A"/>
                      </a:solidFill>
                      <a:prstDash val="solid"/>
                    </a:lnT>
                    <a:lnB w="12700">
                      <a:solidFill>
                        <a:srgbClr val="008C9A"/>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ct val="100000"/>
                        </a:lnSpc>
                        <a:spcBef>
                          <a:spcPts val="175"/>
                        </a:spcBef>
                      </a:pPr>
                      <a:r>
                        <a:rPr sz="1200" spc="-5" dirty="0">
                          <a:solidFill>
                            <a:srgbClr val="FF0000"/>
                          </a:solidFill>
                          <a:latin typeface="Calibri"/>
                          <a:cs typeface="Calibri"/>
                        </a:rPr>
                        <a:t>$2.66</a:t>
                      </a:r>
                      <a:endParaRPr sz="1200" dirty="0">
                        <a:solidFill>
                          <a:srgbClr val="FF0000"/>
                        </a:solidFill>
                        <a:latin typeface="Calibri"/>
                        <a:cs typeface="Calibri"/>
                      </a:endParaRPr>
                    </a:p>
                  </a:txBody>
                  <a:tcPr marL="0" marR="0" marT="22225" marB="0">
                    <a:lnL w="12700">
                      <a:solidFill>
                        <a:srgbClr val="008C9A"/>
                      </a:solidFill>
                      <a:prstDash val="solid"/>
                    </a:lnL>
                    <a:lnR w="12700">
                      <a:solidFill>
                        <a:srgbClr val="008C9A"/>
                      </a:solidFill>
                      <a:prstDash val="solid"/>
                    </a:lnR>
                    <a:lnT w="12700">
                      <a:solidFill>
                        <a:srgbClr val="008C9A"/>
                      </a:solidFill>
                      <a:prstDash val="solid"/>
                    </a:lnT>
                    <a:lnB w="12700">
                      <a:solidFill>
                        <a:srgbClr val="008C9A"/>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ct val="100000"/>
                        </a:lnSpc>
                        <a:spcBef>
                          <a:spcPts val="175"/>
                        </a:spcBef>
                      </a:pPr>
                      <a:r>
                        <a:rPr sz="1200" spc="-5" dirty="0">
                          <a:solidFill>
                            <a:srgbClr val="FF0000"/>
                          </a:solidFill>
                          <a:latin typeface="Calibri"/>
                          <a:cs typeface="Calibri"/>
                        </a:rPr>
                        <a:t>$2.37</a:t>
                      </a:r>
                      <a:endParaRPr sz="1200" dirty="0">
                        <a:solidFill>
                          <a:srgbClr val="FF0000"/>
                        </a:solidFill>
                        <a:latin typeface="Calibri"/>
                        <a:cs typeface="Calibri"/>
                      </a:endParaRPr>
                    </a:p>
                  </a:txBody>
                  <a:tcPr marL="0" marR="0" marT="22225" marB="0">
                    <a:lnL w="12700">
                      <a:solidFill>
                        <a:srgbClr val="008C9A"/>
                      </a:solidFill>
                      <a:prstDash val="solid"/>
                    </a:lnL>
                    <a:lnR w="12700">
                      <a:solidFill>
                        <a:srgbClr val="008C9A"/>
                      </a:solidFill>
                      <a:prstDash val="solid"/>
                    </a:lnR>
                    <a:lnT w="12700">
                      <a:solidFill>
                        <a:srgbClr val="008C9A"/>
                      </a:solidFill>
                      <a:prstDash val="solid"/>
                    </a:lnT>
                    <a:lnB w="12700">
                      <a:solidFill>
                        <a:srgbClr val="008C9A"/>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16890">
                        <a:lnSpc>
                          <a:spcPct val="100000"/>
                        </a:lnSpc>
                        <a:spcBef>
                          <a:spcPts val="175"/>
                        </a:spcBef>
                      </a:pPr>
                      <a:r>
                        <a:rPr sz="1200" spc="-5" dirty="0">
                          <a:solidFill>
                            <a:srgbClr val="FF0000"/>
                          </a:solidFill>
                          <a:latin typeface="Calibri"/>
                          <a:cs typeface="Calibri"/>
                        </a:rPr>
                        <a:t>$3.49</a:t>
                      </a:r>
                      <a:endParaRPr sz="1200" dirty="0">
                        <a:solidFill>
                          <a:srgbClr val="FF0000"/>
                        </a:solidFill>
                        <a:latin typeface="Calibri"/>
                        <a:cs typeface="Calibri"/>
                      </a:endParaRPr>
                    </a:p>
                  </a:txBody>
                  <a:tcPr marL="0" marR="0" marT="22225" marB="0">
                    <a:lnL w="12700">
                      <a:solidFill>
                        <a:srgbClr val="008C9A"/>
                      </a:solidFill>
                      <a:prstDash val="solid"/>
                    </a:lnL>
                    <a:lnR w="12700">
                      <a:solidFill>
                        <a:srgbClr val="008C9A"/>
                      </a:solidFill>
                      <a:prstDash val="solid"/>
                    </a:lnR>
                    <a:lnT w="12700">
                      <a:solidFill>
                        <a:srgbClr val="008C9A"/>
                      </a:solidFill>
                      <a:prstDash val="solid"/>
                    </a:lnT>
                    <a:lnB w="12700">
                      <a:solidFill>
                        <a:srgbClr val="008C9A"/>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129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0800">
                        <a:lnSpc>
                          <a:spcPct val="100000"/>
                        </a:lnSpc>
                        <a:spcBef>
                          <a:spcPts val="175"/>
                        </a:spcBef>
                      </a:pPr>
                      <a:r>
                        <a:rPr sz="1200" dirty="0">
                          <a:latin typeface="Calibri"/>
                          <a:cs typeface="Calibri"/>
                        </a:rPr>
                        <a:t>30-34</a:t>
                      </a:r>
                    </a:p>
                  </a:txBody>
                  <a:tcPr marL="0" marR="0" marT="22225" marB="0">
                    <a:lnL w="12700">
                      <a:solidFill>
                        <a:srgbClr val="008C9A"/>
                      </a:solidFill>
                      <a:prstDash val="solid"/>
                    </a:lnL>
                    <a:lnR w="12700">
                      <a:solidFill>
                        <a:srgbClr val="008C9A"/>
                      </a:solidFill>
                      <a:prstDash val="solid"/>
                    </a:lnR>
                    <a:lnT w="12700">
                      <a:solidFill>
                        <a:srgbClr val="008C9A"/>
                      </a:solidFill>
                      <a:prstDash val="solid"/>
                    </a:lnT>
                    <a:lnB w="12700">
                      <a:solidFill>
                        <a:srgbClr val="008C9A"/>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ct val="100000"/>
                        </a:lnSpc>
                        <a:spcBef>
                          <a:spcPts val="175"/>
                        </a:spcBef>
                      </a:pPr>
                      <a:r>
                        <a:rPr sz="1200" spc="-5" dirty="0">
                          <a:solidFill>
                            <a:srgbClr val="FF0000"/>
                          </a:solidFill>
                          <a:latin typeface="Calibri"/>
                          <a:cs typeface="Calibri"/>
                        </a:rPr>
                        <a:t>$1.86</a:t>
                      </a:r>
                      <a:endParaRPr sz="1200" dirty="0">
                        <a:solidFill>
                          <a:srgbClr val="FF0000"/>
                        </a:solidFill>
                        <a:latin typeface="Calibri"/>
                        <a:cs typeface="Calibri"/>
                      </a:endParaRPr>
                    </a:p>
                  </a:txBody>
                  <a:tcPr marL="0" marR="0" marT="22225" marB="0">
                    <a:lnL w="12700">
                      <a:solidFill>
                        <a:srgbClr val="008C9A"/>
                      </a:solidFill>
                      <a:prstDash val="solid"/>
                    </a:lnL>
                    <a:lnR w="12700">
                      <a:solidFill>
                        <a:srgbClr val="008C9A"/>
                      </a:solidFill>
                      <a:prstDash val="solid"/>
                    </a:lnR>
                    <a:lnT w="12700">
                      <a:solidFill>
                        <a:srgbClr val="008C9A"/>
                      </a:solidFill>
                      <a:prstDash val="solid"/>
                    </a:lnT>
                    <a:lnB w="12700">
                      <a:solidFill>
                        <a:srgbClr val="008C9A"/>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ct val="100000"/>
                        </a:lnSpc>
                        <a:spcBef>
                          <a:spcPts val="175"/>
                        </a:spcBef>
                      </a:pPr>
                      <a:r>
                        <a:rPr sz="1200" spc="-5" dirty="0">
                          <a:solidFill>
                            <a:srgbClr val="FF0000"/>
                          </a:solidFill>
                          <a:latin typeface="Calibri"/>
                          <a:cs typeface="Calibri"/>
                        </a:rPr>
                        <a:t>$2.96</a:t>
                      </a:r>
                      <a:endParaRPr sz="1200" dirty="0">
                        <a:solidFill>
                          <a:srgbClr val="FF0000"/>
                        </a:solidFill>
                        <a:latin typeface="Calibri"/>
                        <a:cs typeface="Calibri"/>
                      </a:endParaRPr>
                    </a:p>
                  </a:txBody>
                  <a:tcPr marL="0" marR="0" marT="22225" marB="0">
                    <a:lnL w="12700">
                      <a:solidFill>
                        <a:srgbClr val="008C9A"/>
                      </a:solidFill>
                      <a:prstDash val="solid"/>
                    </a:lnL>
                    <a:lnR w="12700">
                      <a:solidFill>
                        <a:srgbClr val="008C9A"/>
                      </a:solidFill>
                      <a:prstDash val="solid"/>
                    </a:lnR>
                    <a:lnT w="12700">
                      <a:solidFill>
                        <a:srgbClr val="008C9A"/>
                      </a:solidFill>
                      <a:prstDash val="solid"/>
                    </a:lnT>
                    <a:lnB w="12700">
                      <a:solidFill>
                        <a:srgbClr val="008C9A"/>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ct val="100000"/>
                        </a:lnSpc>
                        <a:spcBef>
                          <a:spcPts val="175"/>
                        </a:spcBef>
                      </a:pPr>
                      <a:r>
                        <a:rPr sz="1200" spc="-5" dirty="0">
                          <a:solidFill>
                            <a:srgbClr val="FF0000"/>
                          </a:solidFill>
                          <a:latin typeface="Calibri"/>
                          <a:cs typeface="Calibri"/>
                        </a:rPr>
                        <a:t>$2.57</a:t>
                      </a:r>
                      <a:endParaRPr sz="1200" dirty="0">
                        <a:solidFill>
                          <a:srgbClr val="FF0000"/>
                        </a:solidFill>
                        <a:latin typeface="Calibri"/>
                        <a:cs typeface="Calibri"/>
                      </a:endParaRPr>
                    </a:p>
                  </a:txBody>
                  <a:tcPr marL="0" marR="0" marT="22225" marB="0">
                    <a:lnL w="12700">
                      <a:solidFill>
                        <a:srgbClr val="008C9A"/>
                      </a:solidFill>
                      <a:prstDash val="solid"/>
                    </a:lnL>
                    <a:lnR w="12700">
                      <a:solidFill>
                        <a:srgbClr val="008C9A"/>
                      </a:solidFill>
                      <a:prstDash val="solid"/>
                    </a:lnR>
                    <a:lnT w="12700">
                      <a:solidFill>
                        <a:srgbClr val="008C9A"/>
                      </a:solidFill>
                      <a:prstDash val="solid"/>
                    </a:lnT>
                    <a:lnB w="12700">
                      <a:solidFill>
                        <a:srgbClr val="008C9A"/>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16890">
                        <a:lnSpc>
                          <a:spcPct val="100000"/>
                        </a:lnSpc>
                        <a:spcBef>
                          <a:spcPts val="175"/>
                        </a:spcBef>
                      </a:pPr>
                      <a:r>
                        <a:rPr sz="1200" spc="-5" dirty="0">
                          <a:solidFill>
                            <a:srgbClr val="FF0000"/>
                          </a:solidFill>
                          <a:latin typeface="Calibri"/>
                          <a:cs typeface="Calibri"/>
                        </a:rPr>
                        <a:t>$3.80</a:t>
                      </a:r>
                      <a:endParaRPr sz="1200" dirty="0">
                        <a:solidFill>
                          <a:srgbClr val="FF0000"/>
                        </a:solidFill>
                        <a:latin typeface="Calibri"/>
                        <a:cs typeface="Calibri"/>
                      </a:endParaRPr>
                    </a:p>
                  </a:txBody>
                  <a:tcPr marL="0" marR="0" marT="22225" marB="0">
                    <a:lnL w="12700">
                      <a:solidFill>
                        <a:srgbClr val="008C9A"/>
                      </a:solidFill>
                      <a:prstDash val="solid"/>
                    </a:lnL>
                    <a:lnR w="12700">
                      <a:solidFill>
                        <a:srgbClr val="008C9A"/>
                      </a:solidFill>
                      <a:prstDash val="solid"/>
                    </a:lnR>
                    <a:lnT w="12700">
                      <a:solidFill>
                        <a:srgbClr val="008C9A"/>
                      </a:solidFill>
                      <a:prstDash val="solid"/>
                    </a:lnT>
                    <a:lnB w="12700">
                      <a:solidFill>
                        <a:srgbClr val="008C9A"/>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1209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0800">
                        <a:lnSpc>
                          <a:spcPct val="100000"/>
                        </a:lnSpc>
                        <a:spcBef>
                          <a:spcPts val="175"/>
                        </a:spcBef>
                      </a:pPr>
                      <a:r>
                        <a:rPr sz="1200" dirty="0">
                          <a:latin typeface="Calibri"/>
                          <a:cs typeface="Calibri"/>
                        </a:rPr>
                        <a:t>35-39</a:t>
                      </a:r>
                    </a:p>
                  </a:txBody>
                  <a:tcPr marL="0" marR="0" marT="22225" marB="0">
                    <a:lnL w="12700">
                      <a:solidFill>
                        <a:srgbClr val="008C9A"/>
                      </a:solidFill>
                      <a:prstDash val="solid"/>
                    </a:lnL>
                    <a:lnR w="12700">
                      <a:solidFill>
                        <a:srgbClr val="008C9A"/>
                      </a:solidFill>
                      <a:prstDash val="solid"/>
                    </a:lnR>
                    <a:lnT w="12700">
                      <a:solidFill>
                        <a:srgbClr val="008C9A"/>
                      </a:solidFill>
                      <a:prstDash val="solid"/>
                    </a:lnT>
                    <a:lnB w="12700">
                      <a:solidFill>
                        <a:srgbClr val="008C9A"/>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635" algn="ctr">
                        <a:lnSpc>
                          <a:spcPct val="100000"/>
                        </a:lnSpc>
                        <a:spcBef>
                          <a:spcPts val="175"/>
                        </a:spcBef>
                      </a:pPr>
                      <a:r>
                        <a:rPr sz="1200" spc="-5" dirty="0">
                          <a:solidFill>
                            <a:srgbClr val="FF0000"/>
                          </a:solidFill>
                          <a:latin typeface="Calibri"/>
                          <a:cs typeface="Calibri"/>
                        </a:rPr>
                        <a:t>$2.36</a:t>
                      </a:r>
                      <a:endParaRPr sz="1200" dirty="0">
                        <a:solidFill>
                          <a:srgbClr val="FF0000"/>
                        </a:solidFill>
                        <a:latin typeface="Calibri"/>
                        <a:cs typeface="Calibri"/>
                      </a:endParaRPr>
                    </a:p>
                  </a:txBody>
                  <a:tcPr marL="0" marR="0" marT="22225" marB="0">
                    <a:lnL w="12700">
                      <a:solidFill>
                        <a:srgbClr val="008C9A"/>
                      </a:solidFill>
                      <a:prstDash val="solid"/>
                    </a:lnL>
                    <a:lnR w="12700">
                      <a:solidFill>
                        <a:srgbClr val="008C9A"/>
                      </a:solidFill>
                      <a:prstDash val="solid"/>
                    </a:lnR>
                    <a:lnT w="12700">
                      <a:solidFill>
                        <a:srgbClr val="008C9A"/>
                      </a:solidFill>
                      <a:prstDash val="solid"/>
                    </a:lnT>
                    <a:lnB w="12700">
                      <a:solidFill>
                        <a:srgbClr val="008C9A"/>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635" algn="ctr">
                        <a:lnSpc>
                          <a:spcPct val="100000"/>
                        </a:lnSpc>
                        <a:spcBef>
                          <a:spcPts val="175"/>
                        </a:spcBef>
                      </a:pPr>
                      <a:r>
                        <a:rPr sz="1200" spc="-5" dirty="0">
                          <a:solidFill>
                            <a:srgbClr val="FF0000"/>
                          </a:solidFill>
                          <a:latin typeface="Calibri"/>
                          <a:cs typeface="Calibri"/>
                        </a:rPr>
                        <a:t>$3.73</a:t>
                      </a:r>
                      <a:endParaRPr sz="1200" dirty="0">
                        <a:solidFill>
                          <a:srgbClr val="FF0000"/>
                        </a:solidFill>
                        <a:latin typeface="Calibri"/>
                        <a:cs typeface="Calibri"/>
                      </a:endParaRPr>
                    </a:p>
                  </a:txBody>
                  <a:tcPr marL="0" marR="0" marT="22225" marB="0">
                    <a:lnL w="12700">
                      <a:solidFill>
                        <a:srgbClr val="008C9A"/>
                      </a:solidFill>
                      <a:prstDash val="solid"/>
                    </a:lnL>
                    <a:lnR w="12700">
                      <a:solidFill>
                        <a:srgbClr val="008C9A"/>
                      </a:solidFill>
                      <a:prstDash val="solid"/>
                    </a:lnR>
                    <a:lnT w="12700">
                      <a:solidFill>
                        <a:srgbClr val="008C9A"/>
                      </a:solidFill>
                      <a:prstDash val="solid"/>
                    </a:lnT>
                    <a:lnB w="12700">
                      <a:solidFill>
                        <a:srgbClr val="008C9A"/>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635" algn="ctr">
                        <a:lnSpc>
                          <a:spcPct val="100000"/>
                        </a:lnSpc>
                        <a:spcBef>
                          <a:spcPts val="175"/>
                        </a:spcBef>
                      </a:pPr>
                      <a:r>
                        <a:rPr sz="1200" spc="-5" dirty="0">
                          <a:solidFill>
                            <a:srgbClr val="FF0000"/>
                          </a:solidFill>
                          <a:latin typeface="Calibri"/>
                          <a:cs typeface="Calibri"/>
                        </a:rPr>
                        <a:t>$3.08</a:t>
                      </a:r>
                      <a:endParaRPr sz="1200" dirty="0">
                        <a:solidFill>
                          <a:srgbClr val="FF0000"/>
                        </a:solidFill>
                        <a:latin typeface="Calibri"/>
                        <a:cs typeface="Calibri"/>
                      </a:endParaRPr>
                    </a:p>
                  </a:txBody>
                  <a:tcPr marL="0" marR="0" marT="22225" marB="0">
                    <a:lnL w="12700">
                      <a:solidFill>
                        <a:srgbClr val="008C9A"/>
                      </a:solidFill>
                      <a:prstDash val="solid"/>
                    </a:lnL>
                    <a:lnR w="12700">
                      <a:solidFill>
                        <a:srgbClr val="008C9A"/>
                      </a:solidFill>
                      <a:prstDash val="solid"/>
                    </a:lnR>
                    <a:lnT w="12700">
                      <a:solidFill>
                        <a:srgbClr val="008C9A"/>
                      </a:solidFill>
                      <a:prstDash val="solid"/>
                    </a:lnT>
                    <a:lnB w="12700">
                      <a:solidFill>
                        <a:srgbClr val="008C9A"/>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16890">
                        <a:lnSpc>
                          <a:spcPct val="100000"/>
                        </a:lnSpc>
                        <a:spcBef>
                          <a:spcPts val="175"/>
                        </a:spcBef>
                      </a:pPr>
                      <a:r>
                        <a:rPr sz="1200" spc="-5" dirty="0">
                          <a:solidFill>
                            <a:srgbClr val="FF0000"/>
                          </a:solidFill>
                          <a:latin typeface="Calibri"/>
                          <a:cs typeface="Calibri"/>
                        </a:rPr>
                        <a:t>$4.56</a:t>
                      </a:r>
                      <a:endParaRPr sz="1200" dirty="0">
                        <a:solidFill>
                          <a:srgbClr val="FF0000"/>
                        </a:solidFill>
                        <a:latin typeface="Calibri"/>
                        <a:cs typeface="Calibri"/>
                      </a:endParaRPr>
                    </a:p>
                  </a:txBody>
                  <a:tcPr marL="0" marR="0" marT="22225" marB="0">
                    <a:lnL w="12700">
                      <a:solidFill>
                        <a:srgbClr val="008C9A"/>
                      </a:solidFill>
                      <a:prstDash val="solid"/>
                    </a:lnL>
                    <a:lnR w="12700">
                      <a:solidFill>
                        <a:srgbClr val="008C9A"/>
                      </a:solidFill>
                      <a:prstDash val="solid"/>
                    </a:lnR>
                    <a:lnT w="12700">
                      <a:solidFill>
                        <a:srgbClr val="008C9A"/>
                      </a:solidFill>
                      <a:prstDash val="solid"/>
                    </a:lnT>
                    <a:lnB w="12700">
                      <a:solidFill>
                        <a:srgbClr val="008C9A"/>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1209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0800">
                        <a:lnSpc>
                          <a:spcPct val="100000"/>
                        </a:lnSpc>
                        <a:spcBef>
                          <a:spcPts val="175"/>
                        </a:spcBef>
                      </a:pPr>
                      <a:r>
                        <a:rPr sz="1200" dirty="0">
                          <a:latin typeface="Calibri"/>
                          <a:cs typeface="Calibri"/>
                        </a:rPr>
                        <a:t>40-44</a:t>
                      </a:r>
                    </a:p>
                  </a:txBody>
                  <a:tcPr marL="0" marR="0" marT="22225" marB="0">
                    <a:lnL w="12700">
                      <a:solidFill>
                        <a:srgbClr val="008C9A"/>
                      </a:solidFill>
                      <a:prstDash val="solid"/>
                    </a:lnL>
                    <a:lnR w="12700">
                      <a:solidFill>
                        <a:srgbClr val="008C9A"/>
                      </a:solidFill>
                      <a:prstDash val="solid"/>
                    </a:lnR>
                    <a:lnT w="12700">
                      <a:solidFill>
                        <a:srgbClr val="008C9A"/>
                      </a:solidFill>
                      <a:prstDash val="solid"/>
                    </a:lnT>
                    <a:lnB w="12700">
                      <a:solidFill>
                        <a:srgbClr val="008C9A"/>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635" algn="ctr">
                        <a:lnSpc>
                          <a:spcPct val="100000"/>
                        </a:lnSpc>
                        <a:spcBef>
                          <a:spcPts val="175"/>
                        </a:spcBef>
                      </a:pPr>
                      <a:r>
                        <a:rPr sz="1200" spc="-5" dirty="0">
                          <a:solidFill>
                            <a:srgbClr val="FF0000"/>
                          </a:solidFill>
                          <a:latin typeface="Calibri"/>
                          <a:cs typeface="Calibri"/>
                        </a:rPr>
                        <a:t>$3.33</a:t>
                      </a:r>
                      <a:endParaRPr sz="1200" dirty="0">
                        <a:solidFill>
                          <a:srgbClr val="FF0000"/>
                        </a:solidFill>
                        <a:latin typeface="Calibri"/>
                        <a:cs typeface="Calibri"/>
                      </a:endParaRPr>
                    </a:p>
                  </a:txBody>
                  <a:tcPr marL="0" marR="0" marT="22225" marB="0">
                    <a:lnL w="12700">
                      <a:solidFill>
                        <a:srgbClr val="008C9A"/>
                      </a:solidFill>
                      <a:prstDash val="solid"/>
                    </a:lnL>
                    <a:lnR w="12700">
                      <a:solidFill>
                        <a:srgbClr val="008C9A"/>
                      </a:solidFill>
                      <a:prstDash val="solid"/>
                    </a:lnR>
                    <a:lnT w="12700">
                      <a:solidFill>
                        <a:srgbClr val="008C9A"/>
                      </a:solidFill>
                      <a:prstDash val="solid"/>
                    </a:lnT>
                    <a:lnB w="12700">
                      <a:solidFill>
                        <a:srgbClr val="008C9A"/>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635" algn="ctr">
                        <a:lnSpc>
                          <a:spcPct val="100000"/>
                        </a:lnSpc>
                        <a:spcBef>
                          <a:spcPts val="175"/>
                        </a:spcBef>
                      </a:pPr>
                      <a:r>
                        <a:rPr sz="1200" spc="-5" dirty="0">
                          <a:solidFill>
                            <a:srgbClr val="FF0000"/>
                          </a:solidFill>
                          <a:latin typeface="Calibri"/>
                          <a:cs typeface="Calibri"/>
                        </a:rPr>
                        <a:t>$5.22</a:t>
                      </a:r>
                      <a:endParaRPr sz="1200" dirty="0">
                        <a:solidFill>
                          <a:srgbClr val="FF0000"/>
                        </a:solidFill>
                        <a:latin typeface="Calibri"/>
                        <a:cs typeface="Calibri"/>
                      </a:endParaRPr>
                    </a:p>
                  </a:txBody>
                  <a:tcPr marL="0" marR="0" marT="22225" marB="0">
                    <a:lnL w="12700">
                      <a:solidFill>
                        <a:srgbClr val="008C9A"/>
                      </a:solidFill>
                      <a:prstDash val="solid"/>
                    </a:lnL>
                    <a:lnR w="12700">
                      <a:solidFill>
                        <a:srgbClr val="008C9A"/>
                      </a:solidFill>
                      <a:prstDash val="solid"/>
                    </a:lnR>
                    <a:lnT w="12700">
                      <a:solidFill>
                        <a:srgbClr val="008C9A"/>
                      </a:solidFill>
                      <a:prstDash val="solid"/>
                    </a:lnT>
                    <a:lnB w="12700">
                      <a:solidFill>
                        <a:srgbClr val="008C9A"/>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635" algn="ctr">
                        <a:lnSpc>
                          <a:spcPct val="100000"/>
                        </a:lnSpc>
                        <a:spcBef>
                          <a:spcPts val="175"/>
                        </a:spcBef>
                      </a:pPr>
                      <a:r>
                        <a:rPr sz="1200" spc="-5" dirty="0">
                          <a:solidFill>
                            <a:srgbClr val="FF0000"/>
                          </a:solidFill>
                          <a:latin typeface="Calibri"/>
                          <a:cs typeface="Calibri"/>
                        </a:rPr>
                        <a:t>$4.05</a:t>
                      </a:r>
                      <a:endParaRPr sz="1200" dirty="0">
                        <a:solidFill>
                          <a:srgbClr val="FF0000"/>
                        </a:solidFill>
                        <a:latin typeface="Calibri"/>
                        <a:cs typeface="Calibri"/>
                      </a:endParaRPr>
                    </a:p>
                  </a:txBody>
                  <a:tcPr marL="0" marR="0" marT="22225" marB="0">
                    <a:lnL w="12700">
                      <a:solidFill>
                        <a:srgbClr val="008C9A"/>
                      </a:solidFill>
                      <a:prstDash val="solid"/>
                    </a:lnL>
                    <a:lnR w="12700">
                      <a:solidFill>
                        <a:srgbClr val="008C9A"/>
                      </a:solidFill>
                      <a:prstDash val="solid"/>
                    </a:lnR>
                    <a:lnT w="12700">
                      <a:solidFill>
                        <a:srgbClr val="008C9A"/>
                      </a:solidFill>
                      <a:prstDash val="solid"/>
                    </a:lnT>
                    <a:lnB w="12700">
                      <a:solidFill>
                        <a:srgbClr val="008C9A"/>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17525">
                        <a:lnSpc>
                          <a:spcPct val="100000"/>
                        </a:lnSpc>
                        <a:spcBef>
                          <a:spcPts val="175"/>
                        </a:spcBef>
                      </a:pPr>
                      <a:r>
                        <a:rPr sz="1200" spc="-5" dirty="0">
                          <a:solidFill>
                            <a:srgbClr val="FF0000"/>
                          </a:solidFill>
                          <a:latin typeface="Calibri"/>
                          <a:cs typeface="Calibri"/>
                        </a:rPr>
                        <a:t>$6.05</a:t>
                      </a:r>
                      <a:endParaRPr sz="1200" dirty="0">
                        <a:solidFill>
                          <a:srgbClr val="FF0000"/>
                        </a:solidFill>
                        <a:latin typeface="Calibri"/>
                        <a:cs typeface="Calibri"/>
                      </a:endParaRPr>
                    </a:p>
                  </a:txBody>
                  <a:tcPr marL="0" marR="0" marT="22225" marB="0">
                    <a:lnL w="12700">
                      <a:solidFill>
                        <a:srgbClr val="008C9A"/>
                      </a:solidFill>
                      <a:prstDash val="solid"/>
                    </a:lnL>
                    <a:lnR w="12700">
                      <a:solidFill>
                        <a:srgbClr val="008C9A"/>
                      </a:solidFill>
                      <a:prstDash val="solid"/>
                    </a:lnR>
                    <a:lnT w="12700">
                      <a:solidFill>
                        <a:srgbClr val="008C9A"/>
                      </a:solidFill>
                      <a:prstDash val="solid"/>
                    </a:lnT>
                    <a:lnB w="12700">
                      <a:solidFill>
                        <a:srgbClr val="008C9A"/>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1209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0800">
                        <a:lnSpc>
                          <a:spcPct val="100000"/>
                        </a:lnSpc>
                        <a:spcBef>
                          <a:spcPts val="175"/>
                        </a:spcBef>
                      </a:pPr>
                      <a:r>
                        <a:rPr sz="1200" dirty="0">
                          <a:latin typeface="Calibri"/>
                          <a:cs typeface="Calibri"/>
                        </a:rPr>
                        <a:t>45-49</a:t>
                      </a:r>
                    </a:p>
                  </a:txBody>
                  <a:tcPr marL="0" marR="0" marT="22225" marB="0">
                    <a:lnL w="12700">
                      <a:solidFill>
                        <a:srgbClr val="008C9A"/>
                      </a:solidFill>
                      <a:prstDash val="solid"/>
                    </a:lnL>
                    <a:lnR w="12700">
                      <a:solidFill>
                        <a:srgbClr val="008C9A"/>
                      </a:solidFill>
                      <a:prstDash val="solid"/>
                    </a:lnR>
                    <a:lnT w="12700">
                      <a:solidFill>
                        <a:srgbClr val="008C9A"/>
                      </a:solidFill>
                      <a:prstDash val="solid"/>
                    </a:lnT>
                    <a:lnB w="12700">
                      <a:solidFill>
                        <a:srgbClr val="008C9A"/>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635" algn="ctr">
                        <a:lnSpc>
                          <a:spcPct val="100000"/>
                        </a:lnSpc>
                        <a:spcBef>
                          <a:spcPts val="175"/>
                        </a:spcBef>
                      </a:pPr>
                      <a:r>
                        <a:rPr sz="1200" spc="-5" dirty="0">
                          <a:solidFill>
                            <a:srgbClr val="FF0000"/>
                          </a:solidFill>
                          <a:latin typeface="Calibri"/>
                          <a:cs typeface="Calibri"/>
                        </a:rPr>
                        <a:t>$5.13</a:t>
                      </a:r>
                      <a:endParaRPr sz="1200" dirty="0">
                        <a:solidFill>
                          <a:srgbClr val="FF0000"/>
                        </a:solidFill>
                        <a:latin typeface="Calibri"/>
                        <a:cs typeface="Calibri"/>
                      </a:endParaRPr>
                    </a:p>
                  </a:txBody>
                  <a:tcPr marL="0" marR="0" marT="22225" marB="0">
                    <a:lnL w="12700">
                      <a:solidFill>
                        <a:srgbClr val="008C9A"/>
                      </a:solidFill>
                      <a:prstDash val="solid"/>
                    </a:lnL>
                    <a:lnR w="12700">
                      <a:solidFill>
                        <a:srgbClr val="008C9A"/>
                      </a:solidFill>
                      <a:prstDash val="solid"/>
                    </a:lnR>
                    <a:lnT w="12700">
                      <a:solidFill>
                        <a:srgbClr val="008C9A"/>
                      </a:solidFill>
                      <a:prstDash val="solid"/>
                    </a:lnT>
                    <a:lnB w="12700">
                      <a:solidFill>
                        <a:srgbClr val="008C9A"/>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635" algn="ctr">
                        <a:lnSpc>
                          <a:spcPct val="100000"/>
                        </a:lnSpc>
                        <a:spcBef>
                          <a:spcPts val="175"/>
                        </a:spcBef>
                      </a:pPr>
                      <a:r>
                        <a:rPr sz="1200" spc="-5" dirty="0">
                          <a:solidFill>
                            <a:srgbClr val="FF0000"/>
                          </a:solidFill>
                          <a:latin typeface="Calibri"/>
                          <a:cs typeface="Calibri"/>
                        </a:rPr>
                        <a:t>$8.00</a:t>
                      </a:r>
                      <a:endParaRPr sz="1200" dirty="0">
                        <a:solidFill>
                          <a:srgbClr val="FF0000"/>
                        </a:solidFill>
                        <a:latin typeface="Calibri"/>
                        <a:cs typeface="Calibri"/>
                      </a:endParaRPr>
                    </a:p>
                  </a:txBody>
                  <a:tcPr marL="0" marR="0" marT="22225" marB="0">
                    <a:lnL w="12700">
                      <a:solidFill>
                        <a:srgbClr val="008C9A"/>
                      </a:solidFill>
                      <a:prstDash val="solid"/>
                    </a:lnL>
                    <a:lnR w="12700">
                      <a:solidFill>
                        <a:srgbClr val="008C9A"/>
                      </a:solidFill>
                      <a:prstDash val="solid"/>
                    </a:lnR>
                    <a:lnT w="12700">
                      <a:solidFill>
                        <a:srgbClr val="008C9A"/>
                      </a:solidFill>
                      <a:prstDash val="solid"/>
                    </a:lnT>
                    <a:lnB w="12700">
                      <a:solidFill>
                        <a:srgbClr val="008C9A"/>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635" algn="ctr">
                        <a:lnSpc>
                          <a:spcPct val="100000"/>
                        </a:lnSpc>
                        <a:spcBef>
                          <a:spcPts val="175"/>
                        </a:spcBef>
                      </a:pPr>
                      <a:r>
                        <a:rPr sz="1200" spc="-5" dirty="0">
                          <a:solidFill>
                            <a:srgbClr val="FF0000"/>
                          </a:solidFill>
                          <a:latin typeface="Calibri"/>
                          <a:cs typeface="Calibri"/>
                        </a:rPr>
                        <a:t>$5.85</a:t>
                      </a:r>
                      <a:endParaRPr sz="1200" dirty="0">
                        <a:solidFill>
                          <a:srgbClr val="FF0000"/>
                        </a:solidFill>
                        <a:latin typeface="Calibri"/>
                        <a:cs typeface="Calibri"/>
                      </a:endParaRPr>
                    </a:p>
                  </a:txBody>
                  <a:tcPr marL="0" marR="0" marT="22225" marB="0">
                    <a:lnL w="12700">
                      <a:solidFill>
                        <a:srgbClr val="008C9A"/>
                      </a:solidFill>
                      <a:prstDash val="solid"/>
                    </a:lnL>
                    <a:lnR w="12700">
                      <a:solidFill>
                        <a:srgbClr val="008C9A"/>
                      </a:solidFill>
                      <a:prstDash val="solid"/>
                    </a:lnR>
                    <a:lnT w="12700">
                      <a:solidFill>
                        <a:srgbClr val="008C9A"/>
                      </a:solidFill>
                      <a:prstDash val="solid"/>
                    </a:lnT>
                    <a:lnB w="12700">
                      <a:solidFill>
                        <a:srgbClr val="008C9A"/>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17525">
                        <a:lnSpc>
                          <a:spcPct val="100000"/>
                        </a:lnSpc>
                        <a:spcBef>
                          <a:spcPts val="175"/>
                        </a:spcBef>
                      </a:pPr>
                      <a:r>
                        <a:rPr sz="1200" spc="-5" dirty="0">
                          <a:solidFill>
                            <a:srgbClr val="FF0000"/>
                          </a:solidFill>
                          <a:latin typeface="Calibri"/>
                          <a:cs typeface="Calibri"/>
                        </a:rPr>
                        <a:t>$8.84</a:t>
                      </a:r>
                      <a:endParaRPr sz="1200" dirty="0">
                        <a:solidFill>
                          <a:srgbClr val="FF0000"/>
                        </a:solidFill>
                        <a:latin typeface="Calibri"/>
                        <a:cs typeface="Calibri"/>
                      </a:endParaRPr>
                    </a:p>
                  </a:txBody>
                  <a:tcPr marL="0" marR="0" marT="22225" marB="0">
                    <a:lnL w="12700">
                      <a:solidFill>
                        <a:srgbClr val="008C9A"/>
                      </a:solidFill>
                      <a:prstDash val="solid"/>
                    </a:lnL>
                    <a:lnR w="12700">
                      <a:solidFill>
                        <a:srgbClr val="008C9A"/>
                      </a:solidFill>
                      <a:prstDash val="solid"/>
                    </a:lnR>
                    <a:lnT w="12700">
                      <a:solidFill>
                        <a:srgbClr val="008C9A"/>
                      </a:solidFill>
                      <a:prstDash val="solid"/>
                    </a:lnT>
                    <a:lnB w="12700">
                      <a:solidFill>
                        <a:srgbClr val="008C9A"/>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1209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1435">
                        <a:lnSpc>
                          <a:spcPct val="100000"/>
                        </a:lnSpc>
                        <a:spcBef>
                          <a:spcPts val="175"/>
                        </a:spcBef>
                      </a:pPr>
                      <a:r>
                        <a:rPr sz="1200" dirty="0">
                          <a:latin typeface="Calibri"/>
                          <a:cs typeface="Calibri"/>
                        </a:rPr>
                        <a:t>50-54</a:t>
                      </a:r>
                    </a:p>
                  </a:txBody>
                  <a:tcPr marL="0" marR="0" marT="22225" marB="0">
                    <a:lnL w="12700">
                      <a:solidFill>
                        <a:srgbClr val="008C9A"/>
                      </a:solidFill>
                      <a:prstDash val="solid"/>
                    </a:lnL>
                    <a:lnR w="12700">
                      <a:solidFill>
                        <a:srgbClr val="008C9A"/>
                      </a:solidFill>
                      <a:prstDash val="solid"/>
                    </a:lnR>
                    <a:lnT w="12700">
                      <a:solidFill>
                        <a:srgbClr val="008C9A"/>
                      </a:solidFill>
                      <a:prstDash val="solid"/>
                    </a:lnT>
                    <a:lnB w="12700">
                      <a:solidFill>
                        <a:srgbClr val="008C9A"/>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270" algn="ctr">
                        <a:lnSpc>
                          <a:spcPct val="100000"/>
                        </a:lnSpc>
                        <a:spcBef>
                          <a:spcPts val="175"/>
                        </a:spcBef>
                      </a:pPr>
                      <a:r>
                        <a:rPr sz="1200" spc="-5" dirty="0">
                          <a:solidFill>
                            <a:srgbClr val="FF0000"/>
                          </a:solidFill>
                          <a:latin typeface="Calibri"/>
                          <a:cs typeface="Calibri"/>
                        </a:rPr>
                        <a:t>$7.11</a:t>
                      </a:r>
                      <a:endParaRPr sz="1200" dirty="0">
                        <a:solidFill>
                          <a:srgbClr val="FF0000"/>
                        </a:solidFill>
                        <a:latin typeface="Calibri"/>
                        <a:cs typeface="Calibri"/>
                      </a:endParaRPr>
                    </a:p>
                  </a:txBody>
                  <a:tcPr marL="0" marR="0" marT="22225" marB="0">
                    <a:lnL w="12700">
                      <a:solidFill>
                        <a:srgbClr val="008C9A"/>
                      </a:solidFill>
                      <a:prstDash val="solid"/>
                    </a:lnL>
                    <a:lnR w="12700">
                      <a:solidFill>
                        <a:srgbClr val="008C9A"/>
                      </a:solidFill>
                      <a:prstDash val="solid"/>
                    </a:lnR>
                    <a:lnT w="12700">
                      <a:solidFill>
                        <a:srgbClr val="008C9A"/>
                      </a:solidFill>
                      <a:prstDash val="solid"/>
                    </a:lnT>
                    <a:lnB w="12700">
                      <a:solidFill>
                        <a:srgbClr val="008C9A"/>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270" algn="ctr">
                        <a:lnSpc>
                          <a:spcPct val="100000"/>
                        </a:lnSpc>
                        <a:spcBef>
                          <a:spcPts val="175"/>
                        </a:spcBef>
                      </a:pPr>
                      <a:r>
                        <a:rPr sz="1200" spc="-5" dirty="0">
                          <a:solidFill>
                            <a:srgbClr val="FF0000"/>
                          </a:solidFill>
                          <a:latin typeface="Calibri"/>
                          <a:cs typeface="Calibri"/>
                        </a:rPr>
                        <a:t>$11.07</a:t>
                      </a:r>
                      <a:endParaRPr sz="1200" dirty="0">
                        <a:solidFill>
                          <a:srgbClr val="FF0000"/>
                        </a:solidFill>
                        <a:latin typeface="Calibri"/>
                        <a:cs typeface="Calibri"/>
                      </a:endParaRPr>
                    </a:p>
                  </a:txBody>
                  <a:tcPr marL="0" marR="0" marT="22225" marB="0">
                    <a:lnL w="12700">
                      <a:solidFill>
                        <a:srgbClr val="008C9A"/>
                      </a:solidFill>
                      <a:prstDash val="solid"/>
                    </a:lnL>
                    <a:lnR w="12700">
                      <a:solidFill>
                        <a:srgbClr val="008C9A"/>
                      </a:solidFill>
                      <a:prstDash val="solid"/>
                    </a:lnR>
                    <a:lnT w="12700">
                      <a:solidFill>
                        <a:srgbClr val="008C9A"/>
                      </a:solidFill>
                      <a:prstDash val="solid"/>
                    </a:lnT>
                    <a:lnB w="12700">
                      <a:solidFill>
                        <a:srgbClr val="008C9A"/>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270" algn="ctr">
                        <a:lnSpc>
                          <a:spcPct val="100000"/>
                        </a:lnSpc>
                        <a:spcBef>
                          <a:spcPts val="175"/>
                        </a:spcBef>
                      </a:pPr>
                      <a:r>
                        <a:rPr sz="1200" spc="-5" dirty="0">
                          <a:solidFill>
                            <a:srgbClr val="FF0000"/>
                          </a:solidFill>
                          <a:latin typeface="Calibri"/>
                          <a:cs typeface="Calibri"/>
                        </a:rPr>
                        <a:t>$7.83</a:t>
                      </a:r>
                      <a:endParaRPr sz="1200" dirty="0">
                        <a:solidFill>
                          <a:srgbClr val="FF0000"/>
                        </a:solidFill>
                        <a:latin typeface="Calibri"/>
                        <a:cs typeface="Calibri"/>
                      </a:endParaRPr>
                    </a:p>
                  </a:txBody>
                  <a:tcPr marL="0" marR="0" marT="22225" marB="0">
                    <a:lnL w="12700">
                      <a:solidFill>
                        <a:srgbClr val="008C9A"/>
                      </a:solidFill>
                      <a:prstDash val="solid"/>
                    </a:lnL>
                    <a:lnR w="12700">
                      <a:solidFill>
                        <a:srgbClr val="008C9A"/>
                      </a:solidFill>
                      <a:prstDash val="solid"/>
                    </a:lnR>
                    <a:lnT w="12700">
                      <a:solidFill>
                        <a:srgbClr val="008C9A"/>
                      </a:solidFill>
                      <a:prstDash val="solid"/>
                    </a:lnT>
                    <a:lnB w="12700">
                      <a:solidFill>
                        <a:srgbClr val="008C9A"/>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488315">
                        <a:lnSpc>
                          <a:spcPct val="100000"/>
                        </a:lnSpc>
                        <a:spcBef>
                          <a:spcPts val="175"/>
                        </a:spcBef>
                      </a:pPr>
                      <a:r>
                        <a:rPr sz="1200" spc="-5" dirty="0">
                          <a:solidFill>
                            <a:srgbClr val="FF0000"/>
                          </a:solidFill>
                          <a:latin typeface="Calibri"/>
                          <a:cs typeface="Calibri"/>
                        </a:rPr>
                        <a:t>$11.91</a:t>
                      </a:r>
                      <a:endParaRPr sz="1200" dirty="0">
                        <a:solidFill>
                          <a:srgbClr val="FF0000"/>
                        </a:solidFill>
                        <a:latin typeface="Calibri"/>
                        <a:cs typeface="Calibri"/>
                      </a:endParaRPr>
                    </a:p>
                  </a:txBody>
                  <a:tcPr marL="0" marR="0" marT="22225" marB="0">
                    <a:lnL w="12700">
                      <a:solidFill>
                        <a:srgbClr val="008C9A"/>
                      </a:solidFill>
                      <a:prstDash val="solid"/>
                    </a:lnL>
                    <a:lnR w="12700">
                      <a:solidFill>
                        <a:srgbClr val="008C9A"/>
                      </a:solidFill>
                      <a:prstDash val="solid"/>
                    </a:lnR>
                    <a:lnT w="12700">
                      <a:solidFill>
                        <a:srgbClr val="008C9A"/>
                      </a:solidFill>
                      <a:prstDash val="solid"/>
                    </a:lnT>
                    <a:lnB w="12700">
                      <a:solidFill>
                        <a:srgbClr val="008C9A"/>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1209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1435">
                        <a:lnSpc>
                          <a:spcPct val="100000"/>
                        </a:lnSpc>
                        <a:spcBef>
                          <a:spcPts val="175"/>
                        </a:spcBef>
                      </a:pPr>
                      <a:r>
                        <a:rPr sz="1200" dirty="0">
                          <a:latin typeface="Calibri"/>
                          <a:cs typeface="Calibri"/>
                        </a:rPr>
                        <a:t>55-59</a:t>
                      </a:r>
                    </a:p>
                  </a:txBody>
                  <a:tcPr marL="0" marR="0" marT="22225" marB="0">
                    <a:lnL w="12700">
                      <a:solidFill>
                        <a:srgbClr val="008C9A"/>
                      </a:solidFill>
                      <a:prstDash val="solid"/>
                    </a:lnL>
                    <a:lnR w="12700">
                      <a:solidFill>
                        <a:srgbClr val="008C9A"/>
                      </a:solidFill>
                      <a:prstDash val="solid"/>
                    </a:lnR>
                    <a:lnT w="12700">
                      <a:solidFill>
                        <a:srgbClr val="008C9A"/>
                      </a:solidFill>
                      <a:prstDash val="solid"/>
                    </a:lnT>
                    <a:lnB w="12700">
                      <a:solidFill>
                        <a:srgbClr val="008C9A"/>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270" algn="ctr">
                        <a:lnSpc>
                          <a:spcPct val="100000"/>
                        </a:lnSpc>
                        <a:spcBef>
                          <a:spcPts val="175"/>
                        </a:spcBef>
                      </a:pPr>
                      <a:r>
                        <a:rPr sz="1200" spc="-5" dirty="0">
                          <a:solidFill>
                            <a:srgbClr val="FF0000"/>
                          </a:solidFill>
                          <a:latin typeface="Calibri"/>
                          <a:cs typeface="Calibri"/>
                        </a:rPr>
                        <a:t>$9.66</a:t>
                      </a:r>
                      <a:endParaRPr sz="1200" dirty="0">
                        <a:solidFill>
                          <a:srgbClr val="FF0000"/>
                        </a:solidFill>
                        <a:latin typeface="Calibri"/>
                        <a:cs typeface="Calibri"/>
                      </a:endParaRPr>
                    </a:p>
                  </a:txBody>
                  <a:tcPr marL="0" marR="0" marT="22225" marB="0">
                    <a:lnL w="12700">
                      <a:solidFill>
                        <a:srgbClr val="008C9A"/>
                      </a:solidFill>
                      <a:prstDash val="solid"/>
                    </a:lnL>
                    <a:lnR w="12700">
                      <a:solidFill>
                        <a:srgbClr val="008C9A"/>
                      </a:solidFill>
                      <a:prstDash val="solid"/>
                    </a:lnR>
                    <a:lnT w="12700">
                      <a:solidFill>
                        <a:srgbClr val="008C9A"/>
                      </a:solidFill>
                      <a:prstDash val="solid"/>
                    </a:lnT>
                    <a:lnB w="12700">
                      <a:solidFill>
                        <a:srgbClr val="008C9A"/>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270" algn="ctr">
                        <a:lnSpc>
                          <a:spcPct val="100000"/>
                        </a:lnSpc>
                        <a:spcBef>
                          <a:spcPts val="175"/>
                        </a:spcBef>
                      </a:pPr>
                      <a:r>
                        <a:rPr sz="1200" spc="-5" dirty="0">
                          <a:solidFill>
                            <a:srgbClr val="FF0000"/>
                          </a:solidFill>
                          <a:latin typeface="Calibri"/>
                          <a:cs typeface="Calibri"/>
                        </a:rPr>
                        <a:t>$15.04</a:t>
                      </a:r>
                      <a:endParaRPr sz="1200" dirty="0">
                        <a:solidFill>
                          <a:srgbClr val="FF0000"/>
                        </a:solidFill>
                        <a:latin typeface="Calibri"/>
                        <a:cs typeface="Calibri"/>
                      </a:endParaRPr>
                    </a:p>
                  </a:txBody>
                  <a:tcPr marL="0" marR="0" marT="22225" marB="0">
                    <a:lnL w="12700">
                      <a:solidFill>
                        <a:srgbClr val="008C9A"/>
                      </a:solidFill>
                      <a:prstDash val="solid"/>
                    </a:lnL>
                    <a:lnR w="12700">
                      <a:solidFill>
                        <a:srgbClr val="008C9A"/>
                      </a:solidFill>
                      <a:prstDash val="solid"/>
                    </a:lnR>
                    <a:lnT w="12700">
                      <a:solidFill>
                        <a:srgbClr val="008C9A"/>
                      </a:solidFill>
                      <a:prstDash val="solid"/>
                    </a:lnT>
                    <a:lnB w="12700">
                      <a:solidFill>
                        <a:srgbClr val="008C9A"/>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270" algn="ctr">
                        <a:lnSpc>
                          <a:spcPct val="100000"/>
                        </a:lnSpc>
                        <a:spcBef>
                          <a:spcPts val="175"/>
                        </a:spcBef>
                      </a:pPr>
                      <a:r>
                        <a:rPr sz="1200" spc="-5" dirty="0">
                          <a:solidFill>
                            <a:srgbClr val="FF0000"/>
                          </a:solidFill>
                          <a:latin typeface="Calibri"/>
                          <a:cs typeface="Calibri"/>
                        </a:rPr>
                        <a:t>$10.38</a:t>
                      </a:r>
                      <a:endParaRPr sz="1200" dirty="0">
                        <a:solidFill>
                          <a:srgbClr val="FF0000"/>
                        </a:solidFill>
                        <a:latin typeface="Calibri"/>
                        <a:cs typeface="Calibri"/>
                      </a:endParaRPr>
                    </a:p>
                  </a:txBody>
                  <a:tcPr marL="0" marR="0" marT="22225" marB="0">
                    <a:lnL w="12700">
                      <a:solidFill>
                        <a:srgbClr val="008C9A"/>
                      </a:solidFill>
                      <a:prstDash val="solid"/>
                    </a:lnL>
                    <a:lnR w="12700">
                      <a:solidFill>
                        <a:srgbClr val="008C9A"/>
                      </a:solidFill>
                      <a:prstDash val="solid"/>
                    </a:lnR>
                    <a:lnT w="12700">
                      <a:solidFill>
                        <a:srgbClr val="008C9A"/>
                      </a:solidFill>
                      <a:prstDash val="solid"/>
                    </a:lnT>
                    <a:lnB w="12700">
                      <a:solidFill>
                        <a:srgbClr val="008C9A"/>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488315">
                        <a:lnSpc>
                          <a:spcPct val="100000"/>
                        </a:lnSpc>
                        <a:spcBef>
                          <a:spcPts val="175"/>
                        </a:spcBef>
                      </a:pPr>
                      <a:r>
                        <a:rPr sz="1200" spc="-5" dirty="0">
                          <a:solidFill>
                            <a:srgbClr val="FF0000"/>
                          </a:solidFill>
                          <a:latin typeface="Calibri"/>
                          <a:cs typeface="Calibri"/>
                        </a:rPr>
                        <a:t>$15.88</a:t>
                      </a:r>
                      <a:endParaRPr sz="1200" dirty="0">
                        <a:solidFill>
                          <a:srgbClr val="FF0000"/>
                        </a:solidFill>
                        <a:latin typeface="Calibri"/>
                        <a:cs typeface="Calibri"/>
                      </a:endParaRPr>
                    </a:p>
                  </a:txBody>
                  <a:tcPr marL="0" marR="0" marT="22225" marB="0">
                    <a:lnL w="12700">
                      <a:solidFill>
                        <a:srgbClr val="008C9A"/>
                      </a:solidFill>
                      <a:prstDash val="solid"/>
                    </a:lnL>
                    <a:lnR w="12700">
                      <a:solidFill>
                        <a:srgbClr val="008C9A"/>
                      </a:solidFill>
                      <a:prstDash val="solid"/>
                    </a:lnR>
                    <a:lnT w="12700">
                      <a:solidFill>
                        <a:srgbClr val="008C9A"/>
                      </a:solidFill>
                      <a:prstDash val="solid"/>
                    </a:lnT>
                    <a:lnB w="12700">
                      <a:solidFill>
                        <a:srgbClr val="008C9A"/>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1209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1435">
                        <a:lnSpc>
                          <a:spcPct val="100000"/>
                        </a:lnSpc>
                        <a:spcBef>
                          <a:spcPts val="175"/>
                        </a:spcBef>
                      </a:pPr>
                      <a:r>
                        <a:rPr sz="1200" dirty="0">
                          <a:latin typeface="Calibri"/>
                          <a:cs typeface="Calibri"/>
                        </a:rPr>
                        <a:t>60-64</a:t>
                      </a:r>
                    </a:p>
                  </a:txBody>
                  <a:tcPr marL="0" marR="0" marT="22225" marB="0">
                    <a:lnL w="12700">
                      <a:solidFill>
                        <a:srgbClr val="008C9A"/>
                      </a:solidFill>
                      <a:prstDash val="solid"/>
                    </a:lnL>
                    <a:lnR w="12700">
                      <a:solidFill>
                        <a:srgbClr val="008C9A"/>
                      </a:solidFill>
                      <a:prstDash val="solid"/>
                    </a:lnR>
                    <a:lnT w="12700">
                      <a:solidFill>
                        <a:srgbClr val="008C9A"/>
                      </a:solidFill>
                      <a:prstDash val="solid"/>
                    </a:lnT>
                    <a:lnB w="12700">
                      <a:solidFill>
                        <a:srgbClr val="008C9A"/>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270" algn="ctr">
                        <a:lnSpc>
                          <a:spcPct val="100000"/>
                        </a:lnSpc>
                        <a:spcBef>
                          <a:spcPts val="175"/>
                        </a:spcBef>
                      </a:pPr>
                      <a:r>
                        <a:rPr sz="1200" spc="-5" dirty="0">
                          <a:solidFill>
                            <a:srgbClr val="FF0000"/>
                          </a:solidFill>
                          <a:latin typeface="Calibri"/>
                          <a:cs typeface="Calibri"/>
                        </a:rPr>
                        <a:t>$13.53</a:t>
                      </a:r>
                      <a:endParaRPr sz="1200" dirty="0">
                        <a:solidFill>
                          <a:srgbClr val="FF0000"/>
                        </a:solidFill>
                        <a:latin typeface="Calibri"/>
                        <a:cs typeface="Calibri"/>
                      </a:endParaRPr>
                    </a:p>
                  </a:txBody>
                  <a:tcPr marL="0" marR="0" marT="22225" marB="0">
                    <a:lnL w="12700">
                      <a:solidFill>
                        <a:srgbClr val="008C9A"/>
                      </a:solidFill>
                      <a:prstDash val="solid"/>
                    </a:lnL>
                    <a:lnR w="12700">
                      <a:solidFill>
                        <a:srgbClr val="008C9A"/>
                      </a:solidFill>
                      <a:prstDash val="solid"/>
                    </a:lnR>
                    <a:lnT w="12700">
                      <a:solidFill>
                        <a:srgbClr val="008C9A"/>
                      </a:solidFill>
                      <a:prstDash val="solid"/>
                    </a:lnT>
                    <a:lnB w="12700">
                      <a:solidFill>
                        <a:srgbClr val="008C9A"/>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270" algn="ctr">
                        <a:lnSpc>
                          <a:spcPct val="100000"/>
                        </a:lnSpc>
                        <a:spcBef>
                          <a:spcPts val="175"/>
                        </a:spcBef>
                      </a:pPr>
                      <a:r>
                        <a:rPr sz="1200" spc="-5" dirty="0">
                          <a:solidFill>
                            <a:srgbClr val="FF0000"/>
                          </a:solidFill>
                          <a:latin typeface="Calibri"/>
                          <a:cs typeface="Calibri"/>
                        </a:rPr>
                        <a:t>$21.02</a:t>
                      </a:r>
                      <a:endParaRPr sz="1200" dirty="0">
                        <a:solidFill>
                          <a:srgbClr val="FF0000"/>
                        </a:solidFill>
                        <a:latin typeface="Calibri"/>
                        <a:cs typeface="Calibri"/>
                      </a:endParaRPr>
                    </a:p>
                  </a:txBody>
                  <a:tcPr marL="0" marR="0" marT="22225" marB="0">
                    <a:lnL w="12700">
                      <a:solidFill>
                        <a:srgbClr val="008C9A"/>
                      </a:solidFill>
                      <a:prstDash val="solid"/>
                    </a:lnL>
                    <a:lnR w="12700">
                      <a:solidFill>
                        <a:srgbClr val="008C9A"/>
                      </a:solidFill>
                      <a:prstDash val="solid"/>
                    </a:lnR>
                    <a:lnT w="12700">
                      <a:solidFill>
                        <a:srgbClr val="008C9A"/>
                      </a:solidFill>
                      <a:prstDash val="solid"/>
                    </a:lnT>
                    <a:lnB w="12700">
                      <a:solidFill>
                        <a:srgbClr val="008C9A"/>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270" algn="ctr">
                        <a:lnSpc>
                          <a:spcPct val="100000"/>
                        </a:lnSpc>
                        <a:spcBef>
                          <a:spcPts val="175"/>
                        </a:spcBef>
                      </a:pPr>
                      <a:r>
                        <a:rPr sz="1200" spc="-5" dirty="0">
                          <a:solidFill>
                            <a:srgbClr val="FF0000"/>
                          </a:solidFill>
                          <a:latin typeface="Calibri"/>
                          <a:cs typeface="Calibri"/>
                        </a:rPr>
                        <a:t>$14.24</a:t>
                      </a:r>
                      <a:endParaRPr sz="1200" dirty="0">
                        <a:solidFill>
                          <a:srgbClr val="FF0000"/>
                        </a:solidFill>
                        <a:latin typeface="Calibri"/>
                        <a:cs typeface="Calibri"/>
                      </a:endParaRPr>
                    </a:p>
                  </a:txBody>
                  <a:tcPr marL="0" marR="0" marT="22225" marB="0">
                    <a:lnL w="12700">
                      <a:solidFill>
                        <a:srgbClr val="008C9A"/>
                      </a:solidFill>
                      <a:prstDash val="solid"/>
                    </a:lnL>
                    <a:lnR w="12700">
                      <a:solidFill>
                        <a:srgbClr val="008C9A"/>
                      </a:solidFill>
                      <a:prstDash val="solid"/>
                    </a:lnR>
                    <a:lnT w="12700">
                      <a:solidFill>
                        <a:srgbClr val="008C9A"/>
                      </a:solidFill>
                      <a:prstDash val="solid"/>
                    </a:lnT>
                    <a:lnB w="12700">
                      <a:solidFill>
                        <a:srgbClr val="008C9A"/>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488315">
                        <a:lnSpc>
                          <a:spcPct val="100000"/>
                        </a:lnSpc>
                        <a:spcBef>
                          <a:spcPts val="175"/>
                        </a:spcBef>
                      </a:pPr>
                      <a:r>
                        <a:rPr sz="1200" spc="-5" dirty="0">
                          <a:solidFill>
                            <a:srgbClr val="FF0000"/>
                          </a:solidFill>
                          <a:latin typeface="Calibri"/>
                          <a:cs typeface="Calibri"/>
                        </a:rPr>
                        <a:t>$21.85</a:t>
                      </a:r>
                      <a:endParaRPr sz="1200" dirty="0">
                        <a:solidFill>
                          <a:srgbClr val="FF0000"/>
                        </a:solidFill>
                        <a:latin typeface="Calibri"/>
                        <a:cs typeface="Calibri"/>
                      </a:endParaRPr>
                    </a:p>
                  </a:txBody>
                  <a:tcPr marL="0" marR="0" marT="22225" marB="0">
                    <a:lnL w="12700">
                      <a:solidFill>
                        <a:srgbClr val="008C9A"/>
                      </a:solidFill>
                      <a:prstDash val="solid"/>
                    </a:lnL>
                    <a:lnR w="12700">
                      <a:solidFill>
                        <a:srgbClr val="008C9A"/>
                      </a:solidFill>
                      <a:prstDash val="solid"/>
                    </a:lnR>
                    <a:lnT w="12700">
                      <a:solidFill>
                        <a:srgbClr val="008C9A"/>
                      </a:solidFill>
                      <a:prstDash val="solid"/>
                    </a:lnT>
                    <a:lnB w="12700">
                      <a:solidFill>
                        <a:srgbClr val="008C9A"/>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1209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1435">
                        <a:lnSpc>
                          <a:spcPct val="100000"/>
                        </a:lnSpc>
                        <a:spcBef>
                          <a:spcPts val="175"/>
                        </a:spcBef>
                      </a:pPr>
                      <a:r>
                        <a:rPr sz="1200" dirty="0">
                          <a:latin typeface="Calibri"/>
                          <a:cs typeface="Calibri"/>
                        </a:rPr>
                        <a:t>65-69</a:t>
                      </a:r>
                    </a:p>
                  </a:txBody>
                  <a:tcPr marL="0" marR="0" marT="22225" marB="0">
                    <a:lnL w="12700">
                      <a:solidFill>
                        <a:srgbClr val="008C9A"/>
                      </a:solidFill>
                      <a:prstDash val="solid"/>
                    </a:lnL>
                    <a:lnR w="12700">
                      <a:solidFill>
                        <a:srgbClr val="008C9A"/>
                      </a:solidFill>
                      <a:prstDash val="solid"/>
                    </a:lnR>
                    <a:lnT w="12700">
                      <a:solidFill>
                        <a:srgbClr val="008C9A"/>
                      </a:solidFill>
                      <a:prstDash val="solid"/>
                    </a:lnT>
                    <a:lnB w="12700">
                      <a:solidFill>
                        <a:srgbClr val="008C9A"/>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270" algn="ctr">
                        <a:lnSpc>
                          <a:spcPct val="100000"/>
                        </a:lnSpc>
                        <a:spcBef>
                          <a:spcPts val="175"/>
                        </a:spcBef>
                      </a:pPr>
                      <a:r>
                        <a:rPr sz="1200" spc="-5" dirty="0">
                          <a:solidFill>
                            <a:srgbClr val="FF0000"/>
                          </a:solidFill>
                          <a:latin typeface="Calibri"/>
                          <a:cs typeface="Calibri"/>
                        </a:rPr>
                        <a:t>$18.54</a:t>
                      </a:r>
                      <a:endParaRPr sz="1200" dirty="0">
                        <a:solidFill>
                          <a:srgbClr val="FF0000"/>
                        </a:solidFill>
                        <a:latin typeface="Calibri"/>
                        <a:cs typeface="Calibri"/>
                      </a:endParaRPr>
                    </a:p>
                  </a:txBody>
                  <a:tcPr marL="0" marR="0" marT="22225" marB="0">
                    <a:lnL w="12700">
                      <a:solidFill>
                        <a:srgbClr val="008C9A"/>
                      </a:solidFill>
                      <a:prstDash val="solid"/>
                    </a:lnL>
                    <a:lnR w="12700">
                      <a:solidFill>
                        <a:srgbClr val="008C9A"/>
                      </a:solidFill>
                      <a:prstDash val="solid"/>
                    </a:lnR>
                    <a:lnT w="12700">
                      <a:solidFill>
                        <a:srgbClr val="008C9A"/>
                      </a:solidFill>
                      <a:prstDash val="solid"/>
                    </a:lnT>
                    <a:lnB w="12700">
                      <a:solidFill>
                        <a:srgbClr val="008C9A"/>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270" algn="ctr">
                        <a:lnSpc>
                          <a:spcPct val="100000"/>
                        </a:lnSpc>
                        <a:spcBef>
                          <a:spcPts val="175"/>
                        </a:spcBef>
                      </a:pPr>
                      <a:r>
                        <a:rPr sz="1200" spc="-5" dirty="0">
                          <a:solidFill>
                            <a:srgbClr val="FF0000"/>
                          </a:solidFill>
                          <a:latin typeface="Calibri"/>
                          <a:cs typeface="Calibri"/>
                        </a:rPr>
                        <a:t>$28.68</a:t>
                      </a:r>
                      <a:endParaRPr sz="1200" dirty="0">
                        <a:solidFill>
                          <a:srgbClr val="FF0000"/>
                        </a:solidFill>
                        <a:latin typeface="Calibri"/>
                        <a:cs typeface="Calibri"/>
                      </a:endParaRPr>
                    </a:p>
                  </a:txBody>
                  <a:tcPr marL="0" marR="0" marT="22225" marB="0">
                    <a:lnL w="12700">
                      <a:solidFill>
                        <a:srgbClr val="008C9A"/>
                      </a:solidFill>
                      <a:prstDash val="solid"/>
                    </a:lnL>
                    <a:lnR w="12700">
                      <a:solidFill>
                        <a:srgbClr val="008C9A"/>
                      </a:solidFill>
                      <a:prstDash val="solid"/>
                    </a:lnR>
                    <a:lnT w="12700">
                      <a:solidFill>
                        <a:srgbClr val="008C9A"/>
                      </a:solidFill>
                      <a:prstDash val="solid"/>
                    </a:lnT>
                    <a:lnB w="12700">
                      <a:solidFill>
                        <a:srgbClr val="008C9A"/>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270" algn="ctr">
                        <a:lnSpc>
                          <a:spcPct val="100000"/>
                        </a:lnSpc>
                        <a:spcBef>
                          <a:spcPts val="175"/>
                        </a:spcBef>
                      </a:pPr>
                      <a:r>
                        <a:rPr sz="1200" spc="-5" dirty="0">
                          <a:solidFill>
                            <a:srgbClr val="FF0000"/>
                          </a:solidFill>
                          <a:latin typeface="Calibri"/>
                          <a:cs typeface="Calibri"/>
                        </a:rPr>
                        <a:t>$19.26</a:t>
                      </a:r>
                      <a:endParaRPr sz="1200" dirty="0">
                        <a:solidFill>
                          <a:srgbClr val="FF0000"/>
                        </a:solidFill>
                        <a:latin typeface="Calibri"/>
                        <a:cs typeface="Calibri"/>
                      </a:endParaRPr>
                    </a:p>
                  </a:txBody>
                  <a:tcPr marL="0" marR="0" marT="22225" marB="0">
                    <a:lnL w="12700">
                      <a:solidFill>
                        <a:srgbClr val="008C9A"/>
                      </a:solidFill>
                      <a:prstDash val="solid"/>
                    </a:lnL>
                    <a:lnR w="12700">
                      <a:solidFill>
                        <a:srgbClr val="008C9A"/>
                      </a:solidFill>
                      <a:prstDash val="solid"/>
                    </a:lnR>
                    <a:lnT w="12700">
                      <a:solidFill>
                        <a:srgbClr val="008C9A"/>
                      </a:solidFill>
                      <a:prstDash val="solid"/>
                    </a:lnT>
                    <a:lnB w="12700">
                      <a:solidFill>
                        <a:srgbClr val="008C9A"/>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488315">
                        <a:lnSpc>
                          <a:spcPct val="100000"/>
                        </a:lnSpc>
                        <a:spcBef>
                          <a:spcPts val="175"/>
                        </a:spcBef>
                      </a:pPr>
                      <a:r>
                        <a:rPr sz="1200" spc="-5" dirty="0">
                          <a:solidFill>
                            <a:srgbClr val="FF0000"/>
                          </a:solidFill>
                          <a:latin typeface="Calibri"/>
                          <a:cs typeface="Calibri"/>
                        </a:rPr>
                        <a:t>$29.51</a:t>
                      </a:r>
                      <a:endParaRPr sz="1200" dirty="0">
                        <a:solidFill>
                          <a:srgbClr val="FF0000"/>
                        </a:solidFill>
                        <a:latin typeface="Calibri"/>
                        <a:cs typeface="Calibri"/>
                      </a:endParaRPr>
                    </a:p>
                  </a:txBody>
                  <a:tcPr marL="0" marR="0" marT="22225" marB="0">
                    <a:lnL w="12700">
                      <a:solidFill>
                        <a:srgbClr val="008C9A"/>
                      </a:solidFill>
                      <a:prstDash val="solid"/>
                    </a:lnL>
                    <a:lnR w="12700">
                      <a:solidFill>
                        <a:srgbClr val="008C9A"/>
                      </a:solidFill>
                      <a:prstDash val="solid"/>
                    </a:lnR>
                    <a:lnT w="12700">
                      <a:solidFill>
                        <a:srgbClr val="008C9A"/>
                      </a:solidFill>
                      <a:prstDash val="solid"/>
                    </a:lnT>
                    <a:lnB w="12700">
                      <a:solidFill>
                        <a:srgbClr val="008C9A"/>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1209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1435">
                        <a:lnSpc>
                          <a:spcPct val="100000"/>
                        </a:lnSpc>
                        <a:spcBef>
                          <a:spcPts val="175"/>
                        </a:spcBef>
                      </a:pPr>
                      <a:r>
                        <a:rPr sz="1200" dirty="0">
                          <a:latin typeface="Calibri"/>
                          <a:cs typeface="Calibri"/>
                        </a:rPr>
                        <a:t>70-74</a:t>
                      </a:r>
                    </a:p>
                  </a:txBody>
                  <a:tcPr marL="0" marR="0" marT="22225" marB="0">
                    <a:lnL w="12700">
                      <a:solidFill>
                        <a:srgbClr val="008C9A"/>
                      </a:solidFill>
                      <a:prstDash val="solid"/>
                    </a:lnL>
                    <a:lnR w="12700">
                      <a:solidFill>
                        <a:srgbClr val="008C9A"/>
                      </a:solidFill>
                      <a:prstDash val="solid"/>
                    </a:lnR>
                    <a:lnT w="12700">
                      <a:solidFill>
                        <a:srgbClr val="008C9A"/>
                      </a:solidFill>
                      <a:prstDash val="solid"/>
                    </a:lnT>
                    <a:lnB w="12700">
                      <a:solidFill>
                        <a:srgbClr val="008C9A"/>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270" algn="ctr">
                        <a:lnSpc>
                          <a:spcPct val="100000"/>
                        </a:lnSpc>
                        <a:spcBef>
                          <a:spcPts val="175"/>
                        </a:spcBef>
                      </a:pPr>
                      <a:r>
                        <a:rPr sz="1200" spc="-5" dirty="0">
                          <a:solidFill>
                            <a:srgbClr val="FF0000"/>
                          </a:solidFill>
                          <a:latin typeface="Calibri"/>
                          <a:cs typeface="Calibri"/>
                        </a:rPr>
                        <a:t>$12.56</a:t>
                      </a:r>
                      <a:endParaRPr sz="1200" dirty="0">
                        <a:solidFill>
                          <a:srgbClr val="FF0000"/>
                        </a:solidFill>
                        <a:latin typeface="Calibri"/>
                        <a:cs typeface="Calibri"/>
                      </a:endParaRPr>
                    </a:p>
                  </a:txBody>
                  <a:tcPr marL="0" marR="0" marT="22225" marB="0">
                    <a:lnL w="12700">
                      <a:solidFill>
                        <a:srgbClr val="008C9A"/>
                      </a:solidFill>
                      <a:prstDash val="solid"/>
                    </a:lnL>
                    <a:lnR w="12700">
                      <a:solidFill>
                        <a:srgbClr val="008C9A"/>
                      </a:solidFill>
                      <a:prstDash val="solid"/>
                    </a:lnR>
                    <a:lnT w="12700">
                      <a:solidFill>
                        <a:srgbClr val="008C9A"/>
                      </a:solidFill>
                      <a:prstDash val="solid"/>
                    </a:lnT>
                    <a:lnB w="12700">
                      <a:solidFill>
                        <a:srgbClr val="008C9A"/>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270" algn="ctr">
                        <a:lnSpc>
                          <a:spcPct val="100000"/>
                        </a:lnSpc>
                        <a:spcBef>
                          <a:spcPts val="175"/>
                        </a:spcBef>
                      </a:pPr>
                      <a:r>
                        <a:rPr sz="1200" spc="-5" dirty="0">
                          <a:solidFill>
                            <a:srgbClr val="FF0000"/>
                          </a:solidFill>
                          <a:latin typeface="Calibri"/>
                          <a:cs typeface="Calibri"/>
                        </a:rPr>
                        <a:t>$19.49</a:t>
                      </a:r>
                      <a:endParaRPr sz="1200" dirty="0">
                        <a:solidFill>
                          <a:srgbClr val="FF0000"/>
                        </a:solidFill>
                        <a:latin typeface="Calibri"/>
                        <a:cs typeface="Calibri"/>
                      </a:endParaRPr>
                    </a:p>
                  </a:txBody>
                  <a:tcPr marL="0" marR="0" marT="22225" marB="0">
                    <a:lnL w="12700">
                      <a:solidFill>
                        <a:srgbClr val="008C9A"/>
                      </a:solidFill>
                      <a:prstDash val="solid"/>
                    </a:lnL>
                    <a:lnR w="12700">
                      <a:solidFill>
                        <a:srgbClr val="008C9A"/>
                      </a:solidFill>
                      <a:prstDash val="solid"/>
                    </a:lnR>
                    <a:lnT w="12700">
                      <a:solidFill>
                        <a:srgbClr val="008C9A"/>
                      </a:solidFill>
                      <a:prstDash val="solid"/>
                    </a:lnT>
                    <a:lnB w="12700">
                      <a:solidFill>
                        <a:srgbClr val="008C9A"/>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270" algn="ctr">
                        <a:lnSpc>
                          <a:spcPct val="100000"/>
                        </a:lnSpc>
                        <a:spcBef>
                          <a:spcPts val="175"/>
                        </a:spcBef>
                      </a:pPr>
                      <a:r>
                        <a:rPr sz="1200" spc="-5" dirty="0">
                          <a:solidFill>
                            <a:srgbClr val="FF0000"/>
                          </a:solidFill>
                          <a:latin typeface="Calibri"/>
                          <a:cs typeface="Calibri"/>
                        </a:rPr>
                        <a:t>$13.08</a:t>
                      </a:r>
                      <a:endParaRPr sz="1200" dirty="0">
                        <a:solidFill>
                          <a:srgbClr val="FF0000"/>
                        </a:solidFill>
                        <a:latin typeface="Calibri"/>
                        <a:cs typeface="Calibri"/>
                      </a:endParaRPr>
                    </a:p>
                  </a:txBody>
                  <a:tcPr marL="0" marR="0" marT="22225" marB="0">
                    <a:lnL w="12700">
                      <a:solidFill>
                        <a:srgbClr val="008C9A"/>
                      </a:solidFill>
                      <a:prstDash val="solid"/>
                    </a:lnL>
                    <a:lnR w="12700">
                      <a:solidFill>
                        <a:srgbClr val="008C9A"/>
                      </a:solidFill>
                      <a:prstDash val="solid"/>
                    </a:lnR>
                    <a:lnT w="12700">
                      <a:solidFill>
                        <a:srgbClr val="008C9A"/>
                      </a:solidFill>
                      <a:prstDash val="solid"/>
                    </a:lnT>
                    <a:lnB w="12700">
                      <a:solidFill>
                        <a:srgbClr val="008C9A"/>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488315">
                        <a:lnSpc>
                          <a:spcPct val="100000"/>
                        </a:lnSpc>
                        <a:spcBef>
                          <a:spcPts val="175"/>
                        </a:spcBef>
                      </a:pPr>
                      <a:r>
                        <a:rPr sz="1200" spc="-5" dirty="0">
                          <a:solidFill>
                            <a:srgbClr val="FF0000"/>
                          </a:solidFill>
                          <a:latin typeface="Calibri"/>
                          <a:cs typeface="Calibri"/>
                        </a:rPr>
                        <a:t>$20.10</a:t>
                      </a:r>
                      <a:endParaRPr sz="1200" dirty="0">
                        <a:solidFill>
                          <a:srgbClr val="FF0000"/>
                        </a:solidFill>
                        <a:latin typeface="Calibri"/>
                        <a:cs typeface="Calibri"/>
                      </a:endParaRPr>
                    </a:p>
                  </a:txBody>
                  <a:tcPr marL="0" marR="0" marT="22225" marB="0">
                    <a:lnL w="12700">
                      <a:solidFill>
                        <a:srgbClr val="008C9A"/>
                      </a:solidFill>
                      <a:prstDash val="solid"/>
                    </a:lnL>
                    <a:lnR w="12700">
                      <a:solidFill>
                        <a:srgbClr val="008C9A"/>
                      </a:solidFill>
                      <a:prstDash val="solid"/>
                    </a:lnR>
                    <a:lnT w="12700">
                      <a:solidFill>
                        <a:srgbClr val="008C9A"/>
                      </a:solidFill>
                      <a:prstDash val="solid"/>
                    </a:lnT>
                    <a:lnB w="12700">
                      <a:solidFill>
                        <a:srgbClr val="008C9A"/>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1209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1435">
                        <a:lnSpc>
                          <a:spcPct val="100000"/>
                        </a:lnSpc>
                        <a:spcBef>
                          <a:spcPts val="175"/>
                        </a:spcBef>
                      </a:pPr>
                      <a:r>
                        <a:rPr sz="1200" dirty="0">
                          <a:latin typeface="Calibri"/>
                          <a:cs typeface="Calibri"/>
                        </a:rPr>
                        <a:t>75-79</a:t>
                      </a:r>
                    </a:p>
                  </a:txBody>
                  <a:tcPr marL="0" marR="0" marT="22225" marB="0">
                    <a:lnL w="12700">
                      <a:solidFill>
                        <a:srgbClr val="008C9A"/>
                      </a:solidFill>
                      <a:prstDash val="solid"/>
                    </a:lnL>
                    <a:lnR w="12700">
                      <a:solidFill>
                        <a:srgbClr val="008C9A"/>
                      </a:solidFill>
                      <a:prstDash val="solid"/>
                    </a:lnR>
                    <a:lnT w="12700">
                      <a:solidFill>
                        <a:srgbClr val="008C9A"/>
                      </a:solidFill>
                      <a:prstDash val="solid"/>
                    </a:lnT>
                    <a:lnB w="12700">
                      <a:solidFill>
                        <a:srgbClr val="008C9A"/>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270" algn="ctr">
                        <a:lnSpc>
                          <a:spcPct val="100000"/>
                        </a:lnSpc>
                        <a:spcBef>
                          <a:spcPts val="175"/>
                        </a:spcBef>
                      </a:pPr>
                      <a:r>
                        <a:rPr sz="1200" spc="-5" dirty="0">
                          <a:solidFill>
                            <a:srgbClr val="FF0000"/>
                          </a:solidFill>
                          <a:latin typeface="Calibri"/>
                          <a:cs typeface="Calibri"/>
                        </a:rPr>
                        <a:t>$16.39</a:t>
                      </a:r>
                      <a:endParaRPr sz="1200" dirty="0">
                        <a:solidFill>
                          <a:srgbClr val="FF0000"/>
                        </a:solidFill>
                        <a:latin typeface="Calibri"/>
                        <a:cs typeface="Calibri"/>
                      </a:endParaRPr>
                    </a:p>
                  </a:txBody>
                  <a:tcPr marL="0" marR="0" marT="22225" marB="0">
                    <a:lnL w="12700">
                      <a:solidFill>
                        <a:srgbClr val="008C9A"/>
                      </a:solidFill>
                      <a:prstDash val="solid"/>
                    </a:lnL>
                    <a:lnR w="12700">
                      <a:solidFill>
                        <a:srgbClr val="008C9A"/>
                      </a:solidFill>
                      <a:prstDash val="solid"/>
                    </a:lnR>
                    <a:lnT w="12700">
                      <a:solidFill>
                        <a:srgbClr val="008C9A"/>
                      </a:solidFill>
                      <a:prstDash val="solid"/>
                    </a:lnT>
                    <a:lnB w="12700">
                      <a:solidFill>
                        <a:srgbClr val="008C9A"/>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270" algn="ctr">
                        <a:lnSpc>
                          <a:spcPct val="100000"/>
                        </a:lnSpc>
                        <a:spcBef>
                          <a:spcPts val="175"/>
                        </a:spcBef>
                      </a:pPr>
                      <a:r>
                        <a:rPr sz="1200" spc="-5" dirty="0">
                          <a:solidFill>
                            <a:srgbClr val="FF0000"/>
                          </a:solidFill>
                          <a:latin typeface="Calibri"/>
                          <a:cs typeface="Calibri"/>
                        </a:rPr>
                        <a:t>$25.31</a:t>
                      </a:r>
                      <a:endParaRPr sz="1200" dirty="0">
                        <a:solidFill>
                          <a:srgbClr val="FF0000"/>
                        </a:solidFill>
                        <a:latin typeface="Calibri"/>
                        <a:cs typeface="Calibri"/>
                      </a:endParaRPr>
                    </a:p>
                  </a:txBody>
                  <a:tcPr marL="0" marR="0" marT="22225" marB="0">
                    <a:lnL w="12700">
                      <a:solidFill>
                        <a:srgbClr val="008C9A"/>
                      </a:solidFill>
                      <a:prstDash val="solid"/>
                    </a:lnL>
                    <a:lnR w="12700">
                      <a:solidFill>
                        <a:srgbClr val="008C9A"/>
                      </a:solidFill>
                      <a:prstDash val="solid"/>
                    </a:lnR>
                    <a:lnT w="12700">
                      <a:solidFill>
                        <a:srgbClr val="008C9A"/>
                      </a:solidFill>
                      <a:prstDash val="solid"/>
                    </a:lnT>
                    <a:lnB w="12700">
                      <a:solidFill>
                        <a:srgbClr val="008C9A"/>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1270" algn="ctr">
                        <a:lnSpc>
                          <a:spcPct val="100000"/>
                        </a:lnSpc>
                        <a:spcBef>
                          <a:spcPts val="175"/>
                        </a:spcBef>
                      </a:pPr>
                      <a:r>
                        <a:rPr sz="1200" spc="-5" dirty="0">
                          <a:solidFill>
                            <a:srgbClr val="FF0000"/>
                          </a:solidFill>
                          <a:latin typeface="Calibri"/>
                          <a:cs typeface="Calibri"/>
                        </a:rPr>
                        <a:t>$16.91</a:t>
                      </a:r>
                      <a:endParaRPr sz="1200" dirty="0">
                        <a:solidFill>
                          <a:srgbClr val="FF0000"/>
                        </a:solidFill>
                        <a:latin typeface="Calibri"/>
                        <a:cs typeface="Calibri"/>
                      </a:endParaRPr>
                    </a:p>
                  </a:txBody>
                  <a:tcPr marL="0" marR="0" marT="22225" marB="0">
                    <a:lnL w="12700">
                      <a:solidFill>
                        <a:srgbClr val="008C9A"/>
                      </a:solidFill>
                      <a:prstDash val="solid"/>
                    </a:lnL>
                    <a:lnR w="12700">
                      <a:solidFill>
                        <a:srgbClr val="008C9A"/>
                      </a:solidFill>
                      <a:prstDash val="solid"/>
                    </a:lnR>
                    <a:lnT w="12700">
                      <a:solidFill>
                        <a:srgbClr val="008C9A"/>
                      </a:solidFill>
                      <a:prstDash val="solid"/>
                    </a:lnT>
                    <a:lnB w="12700">
                      <a:solidFill>
                        <a:srgbClr val="008C9A"/>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488315">
                        <a:lnSpc>
                          <a:spcPct val="100000"/>
                        </a:lnSpc>
                        <a:spcBef>
                          <a:spcPts val="175"/>
                        </a:spcBef>
                      </a:pPr>
                      <a:r>
                        <a:rPr sz="1200" spc="-5" dirty="0">
                          <a:solidFill>
                            <a:srgbClr val="FF0000"/>
                          </a:solidFill>
                          <a:latin typeface="Calibri"/>
                          <a:cs typeface="Calibri"/>
                        </a:rPr>
                        <a:t>$25.91</a:t>
                      </a:r>
                      <a:endParaRPr sz="1200" dirty="0">
                        <a:solidFill>
                          <a:srgbClr val="FF0000"/>
                        </a:solidFill>
                        <a:latin typeface="Calibri"/>
                        <a:cs typeface="Calibri"/>
                      </a:endParaRPr>
                    </a:p>
                  </a:txBody>
                  <a:tcPr marL="0" marR="0" marT="22225" marB="0">
                    <a:lnL w="12700">
                      <a:solidFill>
                        <a:srgbClr val="008C9A"/>
                      </a:solidFill>
                      <a:prstDash val="solid"/>
                    </a:lnL>
                    <a:lnR w="12700">
                      <a:solidFill>
                        <a:srgbClr val="008C9A"/>
                      </a:solidFill>
                      <a:prstDash val="solid"/>
                    </a:lnR>
                    <a:lnT w="12700">
                      <a:solidFill>
                        <a:srgbClr val="008C9A"/>
                      </a:solidFill>
                      <a:prstDash val="solid"/>
                    </a:lnT>
                    <a:lnB w="12700">
                      <a:solidFill>
                        <a:srgbClr val="008C9A"/>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bl>
          </a:graphicData>
        </a:graphic>
      </p:graphicFrame>
      <p:graphicFrame>
        <p:nvGraphicFramePr>
          <p:cNvPr id="4" name="Table 3">
            <a:extLst>
              <a:ext uri="{FF2B5EF4-FFF2-40B4-BE49-F238E27FC236}">
                <a16:creationId xmlns:a16="http://schemas.microsoft.com/office/drawing/2014/main" id="{6ACE692F-F8DE-4879-893A-FAC1F6E2BB07}"/>
              </a:ext>
            </a:extLst>
          </p:cNvPr>
          <p:cNvGraphicFramePr>
            <a:graphicFrameLocks noGrp="1"/>
          </p:cNvGraphicFramePr>
          <p:nvPr>
            <p:extLst>
              <p:ext uri="{D42A27DB-BD31-4B8C-83A1-F6EECF244321}">
                <p14:modId xmlns:p14="http://schemas.microsoft.com/office/powerpoint/2010/main" val="507196057"/>
              </p:ext>
            </p:extLst>
          </p:nvPr>
        </p:nvGraphicFramePr>
        <p:xfrm>
          <a:off x="544730" y="1494193"/>
          <a:ext cx="7016276" cy="5742861"/>
        </p:xfrm>
        <a:graphic>
          <a:graphicData uri="http://schemas.openxmlformats.org/drawingml/2006/table">
            <a:tbl>
              <a:tblPr firstRow="1" firstCol="1" lastRow="1" lastCol="1" bandRow="1" bandCol="1"/>
              <a:tblGrid>
                <a:gridCol w="4862587">
                  <a:extLst>
                    <a:ext uri="{9D8B030D-6E8A-4147-A177-3AD203B41FA5}">
                      <a16:colId xmlns:a16="http://schemas.microsoft.com/office/drawing/2014/main" val="440755226"/>
                    </a:ext>
                  </a:extLst>
                </a:gridCol>
                <a:gridCol w="2153689">
                  <a:extLst>
                    <a:ext uri="{9D8B030D-6E8A-4147-A177-3AD203B41FA5}">
                      <a16:colId xmlns:a16="http://schemas.microsoft.com/office/drawing/2014/main" val="3785525579"/>
                    </a:ext>
                  </a:extLst>
                </a:gridCol>
              </a:tblGrid>
              <a:tr h="395884">
                <a:tc gridSpan="2">
                  <a:txBody>
                    <a:bodyPr/>
                    <a:lstStyle/>
                    <a:p>
                      <a:pPr marL="90805" marR="0">
                        <a:lnSpc>
                          <a:spcPts val="790"/>
                        </a:lnSpc>
                        <a:spcBef>
                          <a:spcPts val="150"/>
                        </a:spcBef>
                        <a:spcAft>
                          <a:spcPts val="0"/>
                        </a:spcAft>
                      </a:pPr>
                      <a:r>
                        <a:rPr lang="en-US" sz="1200" b="1" dirty="0">
                          <a:solidFill>
                            <a:schemeClr val="bg1"/>
                          </a:solidFill>
                          <a:effectLst/>
                          <a:latin typeface="Calibri" panose="020F0502020204030204" pitchFamily="34" charset="0"/>
                          <a:ea typeface="Arial Narrow" panose="020B0606020202030204" pitchFamily="34" charset="0"/>
                          <a:cs typeface="Calibri" panose="020F0502020204030204" pitchFamily="34" charset="0"/>
                        </a:rPr>
                        <a:t>COVERAGE AMOUNTS</a:t>
                      </a:r>
                      <a:endParaRPr lang="en-US" sz="1200" dirty="0">
                        <a:solidFill>
                          <a:schemeClr val="bg1"/>
                        </a:solidFill>
                        <a:effectLst/>
                        <a:latin typeface="Calibri" panose="020F0502020204030204" pitchFamily="34" charset="0"/>
                        <a:ea typeface="Arial Narrow" panose="020B0606020202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C99"/>
                    </a:solidFill>
                  </a:tcPr>
                </a:tc>
                <a:tc hMerge="1">
                  <a:txBody>
                    <a:bodyPr/>
                    <a:lstStyle/>
                    <a:p>
                      <a:endParaRPr lang="en-US"/>
                    </a:p>
                  </a:txBody>
                  <a:tcPr/>
                </a:tc>
                <a:extLst>
                  <a:ext uri="{0D108BD9-81ED-4DB2-BD59-A6C34878D82A}">
                    <a16:rowId xmlns:a16="http://schemas.microsoft.com/office/drawing/2014/main" val="2764334981"/>
                  </a:ext>
                </a:extLst>
              </a:tr>
              <a:tr h="217613">
                <a:tc>
                  <a:txBody>
                    <a:bodyPr/>
                    <a:lstStyle/>
                    <a:p>
                      <a:pPr marL="90805" marR="0">
                        <a:lnSpc>
                          <a:spcPts val="790"/>
                        </a:lnSpc>
                        <a:spcBef>
                          <a:spcPts val="0"/>
                        </a:spcBef>
                        <a:spcAft>
                          <a:spcPts val="0"/>
                        </a:spcAft>
                      </a:pPr>
                      <a:r>
                        <a:rPr lang="en-US" sz="1100" dirty="0">
                          <a:solidFill>
                            <a:srgbClr val="231F20"/>
                          </a:solidFill>
                          <a:effectLst/>
                          <a:latin typeface="Calibri" panose="020F0502020204030204" pitchFamily="34" charset="0"/>
                          <a:ea typeface="Arial Narrow" panose="020B0606020202030204" pitchFamily="34" charset="0"/>
                          <a:cs typeface="Calibri" panose="020F0502020204030204" pitchFamily="34" charset="0"/>
                        </a:rPr>
                        <a:t>Employee Coverage Amount </a:t>
                      </a:r>
                      <a:endParaRPr lang="en-US" sz="1100" dirty="0">
                        <a:effectLst/>
                        <a:latin typeface="Calibri" panose="020F0502020204030204" pitchFamily="34" charset="0"/>
                        <a:ea typeface="Arial Narrow" panose="020B0606020202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0805" marR="0">
                        <a:lnSpc>
                          <a:spcPts val="790"/>
                        </a:lnSpc>
                        <a:spcBef>
                          <a:spcPts val="0"/>
                        </a:spcBef>
                        <a:spcAft>
                          <a:spcPts val="0"/>
                        </a:spcAft>
                      </a:pPr>
                      <a:r>
                        <a:rPr lang="en-US" sz="1100" dirty="0">
                          <a:solidFill>
                            <a:srgbClr val="231F20"/>
                          </a:solidFill>
                          <a:effectLst/>
                          <a:latin typeface="Calibri" panose="020F0502020204030204" pitchFamily="34" charset="0"/>
                          <a:ea typeface="Arial Narrow" panose="020B0606020202030204" pitchFamily="34" charset="0"/>
                          <a:cs typeface="Calibri" panose="020F0502020204030204" pitchFamily="34" charset="0"/>
                        </a:rPr>
                        <a:t>$10,000</a:t>
                      </a:r>
                      <a:endParaRPr lang="en-US" sz="1100" dirty="0">
                        <a:effectLst/>
                        <a:latin typeface="Calibri" panose="020F0502020204030204" pitchFamily="34" charset="0"/>
                        <a:ea typeface="Arial Narrow" panose="020B0606020202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8559699"/>
                  </a:ext>
                </a:extLst>
              </a:tr>
              <a:tr h="217613">
                <a:tc>
                  <a:txBody>
                    <a:bodyPr/>
                    <a:lstStyle/>
                    <a:p>
                      <a:pPr marL="90805" marR="0">
                        <a:lnSpc>
                          <a:spcPts val="790"/>
                        </a:lnSpc>
                        <a:spcBef>
                          <a:spcPts val="0"/>
                        </a:spcBef>
                        <a:spcAft>
                          <a:spcPts val="0"/>
                        </a:spcAft>
                      </a:pPr>
                      <a:r>
                        <a:rPr lang="en-US" sz="1100" dirty="0">
                          <a:solidFill>
                            <a:srgbClr val="231F20"/>
                          </a:solidFill>
                          <a:effectLst/>
                          <a:latin typeface="Calibri" panose="020F0502020204030204" pitchFamily="34" charset="0"/>
                          <a:ea typeface="Arial Narrow" panose="020B0606020202030204" pitchFamily="34" charset="0"/>
                          <a:cs typeface="Calibri" panose="020F0502020204030204" pitchFamily="34" charset="0"/>
                        </a:rPr>
                        <a:t>Spouse Coverage Amount</a:t>
                      </a:r>
                      <a:endParaRPr lang="en-US" sz="1100" dirty="0">
                        <a:effectLst/>
                        <a:latin typeface="Calibri" panose="020F0502020204030204" pitchFamily="34" charset="0"/>
                        <a:ea typeface="Arial Narrow" panose="020B0606020202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0805" marR="0">
                        <a:lnSpc>
                          <a:spcPts val="790"/>
                        </a:lnSpc>
                        <a:spcBef>
                          <a:spcPts val="0"/>
                        </a:spcBef>
                        <a:spcAft>
                          <a:spcPts val="0"/>
                        </a:spcAft>
                      </a:pPr>
                      <a:r>
                        <a:rPr lang="en-US" sz="1100" dirty="0">
                          <a:solidFill>
                            <a:srgbClr val="231F20"/>
                          </a:solidFill>
                          <a:effectLst/>
                          <a:latin typeface="Calibri" panose="020F0502020204030204" pitchFamily="34" charset="0"/>
                          <a:ea typeface="Arial Narrow" panose="020B0606020202030204" pitchFamily="34" charset="0"/>
                          <a:cs typeface="Calibri" panose="020F0502020204030204" pitchFamily="34" charset="0"/>
                        </a:rPr>
                        <a:t>50% of your coverage amount</a:t>
                      </a:r>
                      <a:endParaRPr lang="en-US" sz="1100" dirty="0">
                        <a:effectLst/>
                        <a:latin typeface="Calibri" panose="020F0502020204030204" pitchFamily="34" charset="0"/>
                        <a:ea typeface="Arial Narrow" panose="020B0606020202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6781163"/>
                  </a:ext>
                </a:extLst>
              </a:tr>
              <a:tr h="217613">
                <a:tc>
                  <a:txBody>
                    <a:bodyPr/>
                    <a:lstStyle/>
                    <a:p>
                      <a:pPr marL="90805" marR="0">
                        <a:lnSpc>
                          <a:spcPts val="790"/>
                        </a:lnSpc>
                        <a:spcBef>
                          <a:spcPts val="0"/>
                        </a:spcBef>
                        <a:spcAft>
                          <a:spcPts val="0"/>
                        </a:spcAft>
                      </a:pPr>
                      <a:r>
                        <a:rPr lang="en-US" sz="1100" dirty="0">
                          <a:solidFill>
                            <a:srgbClr val="231F20"/>
                          </a:solidFill>
                          <a:effectLst/>
                          <a:latin typeface="Calibri" panose="020F0502020204030204" pitchFamily="34" charset="0"/>
                          <a:ea typeface="Arial Narrow" panose="020B0606020202030204" pitchFamily="34" charset="0"/>
                          <a:cs typeface="Calibri" panose="020F0502020204030204" pitchFamily="34" charset="0"/>
                        </a:rPr>
                        <a:t>Child(ren) Coverage Amount</a:t>
                      </a:r>
                      <a:endParaRPr lang="en-US" sz="1100" dirty="0">
                        <a:effectLst/>
                        <a:latin typeface="Calibri" panose="020F0502020204030204" pitchFamily="34" charset="0"/>
                        <a:ea typeface="Arial Narrow" panose="020B0606020202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0805" marR="0">
                        <a:lnSpc>
                          <a:spcPts val="790"/>
                        </a:lnSpc>
                        <a:spcBef>
                          <a:spcPts val="0"/>
                        </a:spcBef>
                        <a:spcAft>
                          <a:spcPts val="0"/>
                        </a:spcAft>
                      </a:pPr>
                      <a:r>
                        <a:rPr lang="en-US" sz="1100" dirty="0">
                          <a:solidFill>
                            <a:srgbClr val="231F20"/>
                          </a:solidFill>
                          <a:effectLst/>
                          <a:latin typeface="Calibri" panose="020F0502020204030204" pitchFamily="34" charset="0"/>
                          <a:ea typeface="Arial Narrow" panose="020B0606020202030204" pitchFamily="34" charset="0"/>
                          <a:cs typeface="Calibri" panose="020F0502020204030204" pitchFamily="34" charset="0"/>
                        </a:rPr>
                        <a:t>$5,000</a:t>
                      </a:r>
                      <a:endParaRPr lang="en-US" sz="1100" dirty="0">
                        <a:effectLst/>
                        <a:latin typeface="Calibri" panose="020F0502020204030204" pitchFamily="34" charset="0"/>
                        <a:ea typeface="Arial Narrow" panose="020B0606020202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3705938"/>
                  </a:ext>
                </a:extLst>
              </a:tr>
              <a:tr h="303617">
                <a:tc>
                  <a:txBody>
                    <a:bodyPr/>
                    <a:lstStyle/>
                    <a:p>
                      <a:pPr marL="90805" marR="0">
                        <a:lnSpc>
                          <a:spcPts val="790"/>
                        </a:lnSpc>
                        <a:spcBef>
                          <a:spcPts val="40"/>
                        </a:spcBef>
                        <a:spcAft>
                          <a:spcPts val="0"/>
                        </a:spcAft>
                      </a:pPr>
                      <a:r>
                        <a:rPr lang="en-US" sz="1200" b="1" dirty="0">
                          <a:solidFill>
                            <a:schemeClr val="bg1"/>
                          </a:solidFill>
                          <a:effectLst/>
                          <a:latin typeface="Calibri" panose="020F0502020204030204" pitchFamily="34" charset="0"/>
                          <a:ea typeface="Arial Narrow" panose="020B0606020202030204" pitchFamily="34" charset="0"/>
                          <a:cs typeface="Calibri" panose="020F0502020204030204" pitchFamily="34" charset="0"/>
                        </a:rPr>
                        <a:t>COVERED ILLNESSES</a:t>
                      </a:r>
                      <a:endParaRPr lang="en-US" sz="1200" dirty="0">
                        <a:solidFill>
                          <a:schemeClr val="bg1"/>
                        </a:solidFill>
                        <a:effectLst/>
                        <a:latin typeface="Calibri" panose="020F0502020204030204" pitchFamily="34" charset="0"/>
                        <a:ea typeface="Arial Narrow" panose="020B0606020202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C99"/>
                    </a:solidFill>
                  </a:tcPr>
                </a:tc>
                <a:tc>
                  <a:txBody>
                    <a:bodyPr/>
                    <a:lstStyle/>
                    <a:p>
                      <a:pPr marL="0" marR="322580" algn="r">
                        <a:lnSpc>
                          <a:spcPts val="790"/>
                        </a:lnSpc>
                        <a:spcBef>
                          <a:spcPts val="190"/>
                        </a:spcBef>
                        <a:spcAft>
                          <a:spcPts val="0"/>
                        </a:spcAft>
                      </a:pPr>
                      <a:r>
                        <a:rPr lang="en-US" sz="1200" b="1" dirty="0">
                          <a:solidFill>
                            <a:srgbClr val="FFFFFF"/>
                          </a:solidFill>
                          <a:effectLst/>
                          <a:latin typeface="Calibri" panose="020F0502020204030204" pitchFamily="34" charset="0"/>
                          <a:ea typeface="Arial Narrow" panose="020B0606020202030204" pitchFamily="34" charset="0"/>
                          <a:cs typeface="Calibri" panose="020F0502020204030204" pitchFamily="34" charset="0"/>
                        </a:rPr>
                        <a:t>BENEFIT AMOUNTS</a:t>
                      </a:r>
                      <a:endParaRPr lang="en-US" sz="1200" dirty="0">
                        <a:effectLst/>
                        <a:latin typeface="Calibri" panose="020F0502020204030204" pitchFamily="34" charset="0"/>
                        <a:ea typeface="Arial Narrow" panose="020B0606020202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C99"/>
                    </a:solidFill>
                  </a:tcPr>
                </a:tc>
                <a:extLst>
                  <a:ext uri="{0D108BD9-81ED-4DB2-BD59-A6C34878D82A}">
                    <a16:rowId xmlns:a16="http://schemas.microsoft.com/office/drawing/2014/main" val="889363450"/>
                  </a:ext>
                </a:extLst>
              </a:tr>
              <a:tr h="250808">
                <a:tc gridSpan="2">
                  <a:txBody>
                    <a:bodyPr/>
                    <a:lstStyle/>
                    <a:p>
                      <a:pPr marL="90805" marR="0">
                        <a:lnSpc>
                          <a:spcPts val="790"/>
                        </a:lnSpc>
                        <a:spcBef>
                          <a:spcPts val="40"/>
                        </a:spcBef>
                        <a:spcAft>
                          <a:spcPts val="0"/>
                        </a:spcAft>
                      </a:pPr>
                      <a:r>
                        <a:rPr lang="en-US" sz="1200" b="1" dirty="0">
                          <a:solidFill>
                            <a:schemeClr val="bg1"/>
                          </a:solidFill>
                          <a:effectLst/>
                          <a:latin typeface="Calibri" panose="020F0502020204030204" pitchFamily="34" charset="0"/>
                          <a:ea typeface="Arial Narrow" panose="020B0606020202030204" pitchFamily="34" charset="0"/>
                          <a:cs typeface="Calibri" panose="020F0502020204030204" pitchFamily="34" charset="0"/>
                        </a:rPr>
                        <a:t>CANCER CONDITIONS</a:t>
                      </a:r>
                      <a:endParaRPr lang="en-US" sz="1200" dirty="0">
                        <a:solidFill>
                          <a:schemeClr val="bg1"/>
                        </a:solidFill>
                        <a:effectLst/>
                        <a:latin typeface="Calibri" panose="020F0502020204030204" pitchFamily="34" charset="0"/>
                        <a:ea typeface="Arial Narrow" panose="020B0606020202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C99"/>
                    </a:solidFill>
                  </a:tcPr>
                </a:tc>
                <a:tc hMerge="1">
                  <a:txBody>
                    <a:bodyPr/>
                    <a:lstStyle/>
                    <a:p>
                      <a:endParaRPr lang="en-US"/>
                    </a:p>
                  </a:txBody>
                  <a:tcPr/>
                </a:tc>
                <a:extLst>
                  <a:ext uri="{0D108BD9-81ED-4DB2-BD59-A6C34878D82A}">
                    <a16:rowId xmlns:a16="http://schemas.microsoft.com/office/drawing/2014/main" val="577999535"/>
                  </a:ext>
                </a:extLst>
              </a:tr>
              <a:tr h="217613">
                <a:tc>
                  <a:txBody>
                    <a:bodyPr/>
                    <a:lstStyle/>
                    <a:p>
                      <a:pPr marL="90805" marR="0">
                        <a:lnSpc>
                          <a:spcPts val="790"/>
                        </a:lnSpc>
                        <a:spcBef>
                          <a:spcPts val="0"/>
                        </a:spcBef>
                        <a:spcAft>
                          <a:spcPts val="0"/>
                        </a:spcAft>
                      </a:pPr>
                      <a:r>
                        <a:rPr lang="en-US" sz="1100" dirty="0">
                          <a:solidFill>
                            <a:srgbClr val="231F20"/>
                          </a:solidFill>
                          <a:effectLst/>
                          <a:latin typeface="Calibri" panose="020F0502020204030204" pitchFamily="34" charset="0"/>
                          <a:ea typeface="Arial Narrow" panose="020B0606020202030204" pitchFamily="34" charset="0"/>
                          <a:cs typeface="Calibri" panose="020F0502020204030204" pitchFamily="34" charset="0"/>
                        </a:rPr>
                        <a:t>Benign Brain Tumor*; Invasive Cancer*</a:t>
                      </a:r>
                      <a:endParaRPr lang="en-US" sz="1100" dirty="0">
                        <a:effectLst/>
                        <a:latin typeface="Calibri" panose="020F0502020204030204" pitchFamily="34" charset="0"/>
                        <a:ea typeface="Arial Narrow" panose="020B0606020202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90805" marR="0">
                        <a:lnSpc>
                          <a:spcPts val="790"/>
                        </a:lnSpc>
                        <a:spcBef>
                          <a:spcPts val="0"/>
                        </a:spcBef>
                        <a:spcAft>
                          <a:spcPts val="0"/>
                        </a:spcAft>
                      </a:pPr>
                      <a:r>
                        <a:rPr lang="en-US" sz="1100" dirty="0">
                          <a:solidFill>
                            <a:srgbClr val="231F20"/>
                          </a:solidFill>
                          <a:effectLst/>
                          <a:latin typeface="Calibri" panose="020F0502020204030204" pitchFamily="34" charset="0"/>
                          <a:ea typeface="Arial Narrow" panose="020B0606020202030204" pitchFamily="34" charset="0"/>
                          <a:cs typeface="Calibri" panose="020F0502020204030204" pitchFamily="34" charset="0"/>
                        </a:rPr>
                        <a:t>100% of coverage amount</a:t>
                      </a:r>
                      <a:endParaRPr lang="en-US" sz="1100" dirty="0">
                        <a:effectLst/>
                        <a:latin typeface="Calibri" panose="020F0502020204030204" pitchFamily="34" charset="0"/>
                        <a:ea typeface="Arial Narrow" panose="020B0606020202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0691509"/>
                  </a:ext>
                </a:extLst>
              </a:tr>
              <a:tr h="217613">
                <a:tc>
                  <a:txBody>
                    <a:bodyPr/>
                    <a:lstStyle/>
                    <a:p>
                      <a:pPr marL="90805" marR="0">
                        <a:lnSpc>
                          <a:spcPts val="790"/>
                        </a:lnSpc>
                        <a:spcBef>
                          <a:spcPts val="0"/>
                        </a:spcBef>
                        <a:spcAft>
                          <a:spcPts val="0"/>
                        </a:spcAft>
                      </a:pPr>
                      <a:r>
                        <a:rPr lang="en-US" sz="1100" dirty="0">
                          <a:solidFill>
                            <a:srgbClr val="231F20"/>
                          </a:solidFill>
                          <a:effectLst/>
                          <a:latin typeface="Calibri" panose="020F0502020204030204" pitchFamily="34" charset="0"/>
                          <a:ea typeface="Arial Narrow" panose="020B0606020202030204" pitchFamily="34" charset="0"/>
                          <a:cs typeface="Calibri" panose="020F0502020204030204" pitchFamily="34" charset="0"/>
                        </a:rPr>
                        <a:t>Non-invasive Cancer</a:t>
                      </a:r>
                      <a:endParaRPr lang="en-US" sz="1100" dirty="0">
                        <a:effectLst/>
                        <a:latin typeface="Calibri" panose="020F0502020204030204" pitchFamily="34" charset="0"/>
                        <a:ea typeface="Arial Narrow" panose="020B0606020202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0805" marR="0">
                        <a:lnSpc>
                          <a:spcPts val="790"/>
                        </a:lnSpc>
                        <a:spcBef>
                          <a:spcPts val="0"/>
                        </a:spcBef>
                        <a:spcAft>
                          <a:spcPts val="0"/>
                        </a:spcAft>
                      </a:pPr>
                      <a:r>
                        <a:rPr lang="en-US" sz="1100" dirty="0">
                          <a:solidFill>
                            <a:srgbClr val="231F20"/>
                          </a:solidFill>
                          <a:effectLst/>
                          <a:latin typeface="Calibri" panose="020F0502020204030204" pitchFamily="34" charset="0"/>
                          <a:ea typeface="Arial Narrow" panose="020B0606020202030204" pitchFamily="34" charset="0"/>
                          <a:cs typeface="Calibri" panose="020F0502020204030204" pitchFamily="34" charset="0"/>
                        </a:rPr>
                        <a:t>25% of coverage amount</a:t>
                      </a:r>
                      <a:endParaRPr lang="en-US" sz="1100" dirty="0">
                        <a:effectLst/>
                        <a:latin typeface="Calibri" panose="020F0502020204030204" pitchFamily="34" charset="0"/>
                        <a:ea typeface="Arial Narrow" panose="020B0606020202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8602499"/>
                  </a:ext>
                </a:extLst>
              </a:tr>
              <a:tr h="270423">
                <a:tc gridSpan="2">
                  <a:txBody>
                    <a:bodyPr/>
                    <a:lstStyle/>
                    <a:p>
                      <a:pPr marL="90805" marR="0">
                        <a:lnSpc>
                          <a:spcPts val="790"/>
                        </a:lnSpc>
                        <a:spcBef>
                          <a:spcPts val="40"/>
                        </a:spcBef>
                        <a:spcAft>
                          <a:spcPts val="0"/>
                        </a:spcAft>
                      </a:pPr>
                      <a:r>
                        <a:rPr lang="en-US" sz="1200" b="1" dirty="0">
                          <a:solidFill>
                            <a:schemeClr val="bg1"/>
                          </a:solidFill>
                          <a:effectLst/>
                          <a:latin typeface="Calibri" panose="020F0502020204030204" pitchFamily="34" charset="0"/>
                          <a:ea typeface="Arial Narrow" panose="020B0606020202030204" pitchFamily="34" charset="0"/>
                          <a:cs typeface="Calibri" panose="020F0502020204030204" pitchFamily="34" charset="0"/>
                        </a:rPr>
                        <a:t>VASCULAR CONDITIONS</a:t>
                      </a:r>
                      <a:endParaRPr lang="en-US" sz="1200" dirty="0">
                        <a:solidFill>
                          <a:schemeClr val="bg1"/>
                        </a:solidFill>
                        <a:effectLst/>
                        <a:latin typeface="Calibri" panose="020F0502020204030204" pitchFamily="34" charset="0"/>
                        <a:ea typeface="Arial Narrow" panose="020B0606020202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C99"/>
                    </a:solidFill>
                  </a:tcPr>
                </a:tc>
                <a:tc hMerge="1">
                  <a:txBody>
                    <a:bodyPr/>
                    <a:lstStyle/>
                    <a:p>
                      <a:endParaRPr lang="en-US"/>
                    </a:p>
                  </a:txBody>
                  <a:tcPr/>
                </a:tc>
                <a:extLst>
                  <a:ext uri="{0D108BD9-81ED-4DB2-BD59-A6C34878D82A}">
                    <a16:rowId xmlns:a16="http://schemas.microsoft.com/office/drawing/2014/main" val="4008872473"/>
                  </a:ext>
                </a:extLst>
              </a:tr>
              <a:tr h="217613">
                <a:tc>
                  <a:txBody>
                    <a:bodyPr/>
                    <a:lstStyle/>
                    <a:p>
                      <a:pPr marL="90805" marR="0">
                        <a:lnSpc>
                          <a:spcPts val="790"/>
                        </a:lnSpc>
                        <a:spcBef>
                          <a:spcPts val="0"/>
                        </a:spcBef>
                        <a:spcAft>
                          <a:spcPts val="0"/>
                        </a:spcAft>
                      </a:pPr>
                      <a:r>
                        <a:rPr lang="en-US" sz="1100" dirty="0">
                          <a:solidFill>
                            <a:srgbClr val="231F20"/>
                          </a:solidFill>
                          <a:effectLst/>
                          <a:latin typeface="Calibri" panose="020F0502020204030204" pitchFamily="34" charset="0"/>
                          <a:ea typeface="Arial Narrow" panose="020B0606020202030204" pitchFamily="34" charset="0"/>
                          <a:cs typeface="Calibri" panose="020F0502020204030204" pitchFamily="34" charset="0"/>
                        </a:rPr>
                        <a:t>Heart Attack*; Heart Transplant*; Stroke*</a:t>
                      </a:r>
                      <a:endParaRPr lang="en-US" sz="1100" dirty="0">
                        <a:effectLst/>
                        <a:latin typeface="Calibri" panose="020F0502020204030204" pitchFamily="34" charset="0"/>
                        <a:ea typeface="Arial Narrow" panose="020B0606020202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0805" marR="0">
                        <a:lnSpc>
                          <a:spcPts val="790"/>
                        </a:lnSpc>
                        <a:spcBef>
                          <a:spcPts val="0"/>
                        </a:spcBef>
                        <a:spcAft>
                          <a:spcPts val="0"/>
                        </a:spcAft>
                      </a:pPr>
                      <a:r>
                        <a:rPr lang="en-US" sz="1100" dirty="0">
                          <a:solidFill>
                            <a:srgbClr val="231F20"/>
                          </a:solidFill>
                          <a:effectLst/>
                          <a:latin typeface="Calibri" panose="020F0502020204030204" pitchFamily="34" charset="0"/>
                          <a:ea typeface="Arial Narrow" panose="020B0606020202030204" pitchFamily="34" charset="0"/>
                          <a:cs typeface="Calibri" panose="020F0502020204030204" pitchFamily="34" charset="0"/>
                        </a:rPr>
                        <a:t>100% of coverage amount</a:t>
                      </a:r>
                      <a:endParaRPr lang="en-US" sz="1100" dirty="0">
                        <a:effectLst/>
                        <a:latin typeface="Calibri" panose="020F0502020204030204" pitchFamily="34" charset="0"/>
                        <a:ea typeface="Arial Narrow" panose="020B0606020202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5115214"/>
                  </a:ext>
                </a:extLst>
              </a:tr>
              <a:tr h="217613">
                <a:tc>
                  <a:txBody>
                    <a:bodyPr/>
                    <a:lstStyle/>
                    <a:p>
                      <a:pPr marL="90805" marR="0">
                        <a:lnSpc>
                          <a:spcPts val="790"/>
                        </a:lnSpc>
                        <a:spcBef>
                          <a:spcPts val="0"/>
                        </a:spcBef>
                        <a:spcAft>
                          <a:spcPts val="0"/>
                        </a:spcAft>
                      </a:pPr>
                      <a:r>
                        <a:rPr lang="en-US" sz="1100" dirty="0">
                          <a:solidFill>
                            <a:srgbClr val="231F20"/>
                          </a:solidFill>
                          <a:effectLst/>
                          <a:latin typeface="Calibri" panose="020F0502020204030204" pitchFamily="34" charset="0"/>
                          <a:ea typeface="Arial Narrow" panose="020B0606020202030204" pitchFamily="34" charset="0"/>
                          <a:cs typeface="Calibri" panose="020F0502020204030204" pitchFamily="34" charset="0"/>
                        </a:rPr>
                        <a:t>Aneurysm; Angioplasty/Stent; Coronary Artery Bypass Graft</a:t>
                      </a:r>
                      <a:endParaRPr lang="en-US" sz="1100" dirty="0">
                        <a:effectLst/>
                        <a:latin typeface="Calibri" panose="020F0502020204030204" pitchFamily="34" charset="0"/>
                        <a:ea typeface="Arial Narrow" panose="020B0606020202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0805" marR="0">
                        <a:lnSpc>
                          <a:spcPts val="790"/>
                        </a:lnSpc>
                        <a:spcBef>
                          <a:spcPts val="0"/>
                        </a:spcBef>
                        <a:spcAft>
                          <a:spcPts val="0"/>
                        </a:spcAft>
                      </a:pPr>
                      <a:r>
                        <a:rPr lang="en-US" sz="1100" dirty="0">
                          <a:solidFill>
                            <a:srgbClr val="231F20"/>
                          </a:solidFill>
                          <a:effectLst/>
                          <a:latin typeface="Calibri" panose="020F0502020204030204" pitchFamily="34" charset="0"/>
                          <a:ea typeface="Arial Narrow" panose="020B0606020202030204" pitchFamily="34" charset="0"/>
                          <a:cs typeface="Calibri" panose="020F0502020204030204" pitchFamily="34" charset="0"/>
                        </a:rPr>
                        <a:t>25% of coverage amount</a:t>
                      </a:r>
                      <a:endParaRPr lang="en-US" sz="1100" dirty="0">
                        <a:effectLst/>
                        <a:latin typeface="Calibri" panose="020F0502020204030204" pitchFamily="34" charset="0"/>
                        <a:ea typeface="Arial Narrow" panose="020B0606020202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600742"/>
                  </a:ext>
                </a:extLst>
              </a:tr>
              <a:tr h="286159">
                <a:tc gridSpan="2">
                  <a:txBody>
                    <a:bodyPr/>
                    <a:lstStyle/>
                    <a:p>
                      <a:pPr marL="90805" marR="0">
                        <a:lnSpc>
                          <a:spcPts val="790"/>
                        </a:lnSpc>
                        <a:spcBef>
                          <a:spcPts val="40"/>
                        </a:spcBef>
                        <a:spcAft>
                          <a:spcPts val="0"/>
                        </a:spcAft>
                      </a:pPr>
                      <a:r>
                        <a:rPr lang="en-US" sz="1200" b="1" dirty="0">
                          <a:solidFill>
                            <a:schemeClr val="bg1"/>
                          </a:solidFill>
                          <a:effectLst/>
                          <a:latin typeface="Calibri" panose="020F0502020204030204" pitchFamily="34" charset="0"/>
                          <a:ea typeface="Arial Narrow" panose="020B0606020202030204" pitchFamily="34" charset="0"/>
                          <a:cs typeface="Calibri" panose="020F0502020204030204" pitchFamily="34" charset="0"/>
                        </a:rPr>
                        <a:t>OTHER SPECIFIED CONDITIONS</a:t>
                      </a:r>
                      <a:endParaRPr lang="en-US" sz="1200" dirty="0">
                        <a:solidFill>
                          <a:schemeClr val="bg1"/>
                        </a:solidFill>
                        <a:effectLst/>
                        <a:latin typeface="Calibri" panose="020F0502020204030204" pitchFamily="34" charset="0"/>
                        <a:ea typeface="Arial Narrow" panose="020B0606020202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C99"/>
                    </a:solidFill>
                  </a:tcPr>
                </a:tc>
                <a:tc hMerge="1">
                  <a:txBody>
                    <a:bodyPr/>
                    <a:lstStyle/>
                    <a:p>
                      <a:endParaRPr lang="en-US"/>
                    </a:p>
                  </a:txBody>
                  <a:tcPr/>
                </a:tc>
                <a:extLst>
                  <a:ext uri="{0D108BD9-81ED-4DB2-BD59-A6C34878D82A}">
                    <a16:rowId xmlns:a16="http://schemas.microsoft.com/office/drawing/2014/main" val="286049311"/>
                  </a:ext>
                </a:extLst>
              </a:tr>
              <a:tr h="333199">
                <a:tc>
                  <a:txBody>
                    <a:bodyPr/>
                    <a:lstStyle/>
                    <a:p>
                      <a:pPr marL="90805" marR="0">
                        <a:lnSpc>
                          <a:spcPct val="100000"/>
                        </a:lnSpc>
                        <a:spcBef>
                          <a:spcPts val="0"/>
                        </a:spcBef>
                        <a:spcAft>
                          <a:spcPts val="0"/>
                        </a:spcAft>
                      </a:pPr>
                      <a:r>
                        <a:rPr lang="en-US" sz="1100" dirty="0">
                          <a:solidFill>
                            <a:srgbClr val="231F20"/>
                          </a:solidFill>
                          <a:effectLst/>
                          <a:latin typeface="Calibri" panose="020F0502020204030204" pitchFamily="34" charset="0"/>
                          <a:ea typeface="Arial Narrow" panose="020B0606020202030204" pitchFamily="34" charset="0"/>
                          <a:cs typeface="Calibri" panose="020F0502020204030204" pitchFamily="34" charset="0"/>
                        </a:rPr>
                        <a:t>Coma*; End Stage Renal Failure; Loss of Hearing; Loss of Speech; Loss of Vision; Major Organ Transplant*; Paralysis</a:t>
                      </a:r>
                      <a:endParaRPr lang="en-US" sz="1100" dirty="0">
                        <a:effectLst/>
                        <a:latin typeface="Calibri" panose="020F0502020204030204" pitchFamily="34" charset="0"/>
                        <a:ea typeface="Arial Narrow" panose="020B0606020202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0805" marR="0">
                        <a:lnSpc>
                          <a:spcPts val="790"/>
                        </a:lnSpc>
                        <a:spcBef>
                          <a:spcPts val="0"/>
                        </a:spcBef>
                        <a:spcAft>
                          <a:spcPts val="0"/>
                        </a:spcAft>
                      </a:pPr>
                      <a:r>
                        <a:rPr lang="en-US" sz="1100" dirty="0">
                          <a:solidFill>
                            <a:srgbClr val="231F20"/>
                          </a:solidFill>
                          <a:effectLst/>
                          <a:latin typeface="Calibri" panose="020F0502020204030204" pitchFamily="34" charset="0"/>
                          <a:ea typeface="Arial Narrow" panose="020B0606020202030204" pitchFamily="34" charset="0"/>
                          <a:cs typeface="Calibri" panose="020F0502020204030204" pitchFamily="34" charset="0"/>
                        </a:rPr>
                        <a:t>100% of coverage amount</a:t>
                      </a:r>
                      <a:endParaRPr lang="en-US" sz="1100" dirty="0">
                        <a:effectLst/>
                        <a:latin typeface="Calibri" panose="020F0502020204030204" pitchFamily="34" charset="0"/>
                        <a:ea typeface="Arial Narrow" panose="020B0606020202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220673"/>
                  </a:ext>
                </a:extLst>
              </a:tr>
              <a:tr h="217613">
                <a:tc>
                  <a:txBody>
                    <a:bodyPr/>
                    <a:lstStyle/>
                    <a:p>
                      <a:pPr marL="90805" marR="0">
                        <a:lnSpc>
                          <a:spcPts val="790"/>
                        </a:lnSpc>
                        <a:spcBef>
                          <a:spcPts val="0"/>
                        </a:spcBef>
                        <a:spcAft>
                          <a:spcPts val="0"/>
                        </a:spcAft>
                      </a:pPr>
                      <a:r>
                        <a:rPr lang="en-US" sz="1100" dirty="0">
                          <a:solidFill>
                            <a:srgbClr val="231F20"/>
                          </a:solidFill>
                          <a:effectLst/>
                          <a:latin typeface="Calibri" panose="020F0502020204030204" pitchFamily="34" charset="0"/>
                          <a:ea typeface="Arial Narrow" panose="020B0606020202030204" pitchFamily="34" charset="0"/>
                          <a:cs typeface="Calibri" panose="020F0502020204030204" pitchFamily="34" charset="0"/>
                        </a:rPr>
                        <a:t>Bone Marrow Transplant</a:t>
                      </a:r>
                      <a:endParaRPr lang="en-US" sz="1100" dirty="0">
                        <a:effectLst/>
                        <a:latin typeface="Calibri" panose="020F0502020204030204" pitchFamily="34" charset="0"/>
                        <a:ea typeface="Arial Narrow" panose="020B0606020202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0805" marR="0">
                        <a:lnSpc>
                          <a:spcPts val="790"/>
                        </a:lnSpc>
                        <a:spcBef>
                          <a:spcPts val="0"/>
                        </a:spcBef>
                        <a:spcAft>
                          <a:spcPts val="0"/>
                        </a:spcAft>
                      </a:pPr>
                      <a:r>
                        <a:rPr lang="en-US" sz="1100" dirty="0">
                          <a:solidFill>
                            <a:srgbClr val="231F20"/>
                          </a:solidFill>
                          <a:effectLst/>
                          <a:latin typeface="Calibri" panose="020F0502020204030204" pitchFamily="34" charset="0"/>
                          <a:ea typeface="Arial Narrow" panose="020B0606020202030204" pitchFamily="34" charset="0"/>
                          <a:cs typeface="Calibri" panose="020F0502020204030204" pitchFamily="34" charset="0"/>
                        </a:rPr>
                        <a:t>25% of coverage amount</a:t>
                      </a:r>
                      <a:endParaRPr lang="en-US" sz="1100" dirty="0">
                        <a:effectLst/>
                        <a:latin typeface="Calibri" panose="020F0502020204030204" pitchFamily="34" charset="0"/>
                        <a:ea typeface="Arial Narrow" panose="020B0606020202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220216"/>
                  </a:ext>
                </a:extLst>
              </a:tr>
              <a:tr h="367606">
                <a:tc>
                  <a:txBody>
                    <a:bodyPr/>
                    <a:lstStyle/>
                    <a:p>
                      <a:pPr marL="90805" marR="0">
                        <a:lnSpc>
                          <a:spcPts val="790"/>
                        </a:lnSpc>
                        <a:spcBef>
                          <a:spcPts val="40"/>
                        </a:spcBef>
                        <a:spcAft>
                          <a:spcPts val="0"/>
                        </a:spcAft>
                      </a:pPr>
                      <a:r>
                        <a:rPr lang="en-US" sz="1200" b="1" dirty="0">
                          <a:solidFill>
                            <a:srgbClr val="FFFFFF"/>
                          </a:solidFill>
                          <a:effectLst/>
                          <a:latin typeface="Calibri" panose="020F0502020204030204" pitchFamily="34" charset="0"/>
                          <a:ea typeface="Arial Narrow" panose="020B0606020202030204" pitchFamily="34" charset="0"/>
                          <a:cs typeface="Calibri" panose="020F0502020204030204" pitchFamily="34" charset="0"/>
                        </a:rPr>
                        <a:t>ADDITIONAL BENEFITS</a:t>
                      </a:r>
                      <a:endParaRPr lang="en-US" sz="1200" dirty="0">
                        <a:effectLst/>
                        <a:latin typeface="Calibri" panose="020F0502020204030204" pitchFamily="34" charset="0"/>
                        <a:ea typeface="Arial Narrow" panose="020B0606020202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C99"/>
                    </a:solidFill>
                  </a:tcPr>
                </a:tc>
                <a:tc>
                  <a:txBody>
                    <a:bodyPr/>
                    <a:lstStyle/>
                    <a:p>
                      <a:pPr marL="0" marR="322580" algn="r">
                        <a:lnSpc>
                          <a:spcPts val="790"/>
                        </a:lnSpc>
                        <a:spcBef>
                          <a:spcPts val="190"/>
                        </a:spcBef>
                        <a:spcAft>
                          <a:spcPts val="0"/>
                        </a:spcAft>
                      </a:pPr>
                      <a:r>
                        <a:rPr lang="en-US" sz="1200" b="1" dirty="0">
                          <a:solidFill>
                            <a:srgbClr val="FFFFFF"/>
                          </a:solidFill>
                          <a:effectLst/>
                          <a:latin typeface="Calibri" panose="020F0502020204030204" pitchFamily="34" charset="0"/>
                          <a:ea typeface="Arial Narrow" panose="020B0606020202030204" pitchFamily="34" charset="0"/>
                          <a:cs typeface="Calibri" panose="020F0502020204030204" pitchFamily="34" charset="0"/>
                        </a:rPr>
                        <a:t>BENEFIT AMOUNTS</a:t>
                      </a:r>
                      <a:endParaRPr lang="en-US" sz="1200" dirty="0">
                        <a:effectLst/>
                        <a:latin typeface="Calibri" panose="020F0502020204030204" pitchFamily="34" charset="0"/>
                        <a:ea typeface="Arial Narrow" panose="020B0606020202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C99"/>
                    </a:solidFill>
                  </a:tcPr>
                </a:tc>
                <a:extLst>
                  <a:ext uri="{0D108BD9-81ED-4DB2-BD59-A6C34878D82A}">
                    <a16:rowId xmlns:a16="http://schemas.microsoft.com/office/drawing/2014/main" val="1664637676"/>
                  </a:ext>
                </a:extLst>
              </a:tr>
              <a:tr h="270540">
                <a:tc>
                  <a:txBody>
                    <a:bodyPr/>
                    <a:lstStyle/>
                    <a:p>
                      <a:pPr marL="90805" marR="0">
                        <a:lnSpc>
                          <a:spcPct val="100000"/>
                        </a:lnSpc>
                        <a:spcBef>
                          <a:spcPts val="0"/>
                        </a:spcBef>
                        <a:spcAft>
                          <a:spcPts val="0"/>
                        </a:spcAft>
                      </a:pPr>
                      <a:r>
                        <a:rPr lang="en-US" sz="1100" dirty="0">
                          <a:solidFill>
                            <a:srgbClr val="231F20"/>
                          </a:solidFill>
                          <a:effectLst/>
                          <a:latin typeface="Calibri" panose="020F0502020204030204" pitchFamily="34" charset="0"/>
                          <a:ea typeface="Arial Narrow" panose="020B0606020202030204" pitchFamily="34" charset="0"/>
                          <a:cs typeface="Calibri" panose="020F0502020204030204" pitchFamily="34" charset="0"/>
                        </a:rPr>
                        <a:t>Recurrence – Pays a beneﬁt for a subsequent diagnosis of conditions marked with an asterisk (*)</a:t>
                      </a:r>
                      <a:endParaRPr lang="en-US" sz="1100" dirty="0">
                        <a:effectLst/>
                        <a:latin typeface="Calibri" panose="020F0502020204030204" pitchFamily="34" charset="0"/>
                        <a:ea typeface="Arial Narrow" panose="020B0606020202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0805" marR="0">
                        <a:lnSpc>
                          <a:spcPts val="790"/>
                        </a:lnSpc>
                        <a:spcBef>
                          <a:spcPts val="0"/>
                        </a:spcBef>
                        <a:spcAft>
                          <a:spcPts val="0"/>
                        </a:spcAft>
                      </a:pPr>
                      <a:r>
                        <a:rPr lang="en-US" sz="1100" dirty="0">
                          <a:solidFill>
                            <a:srgbClr val="231F20"/>
                          </a:solidFill>
                          <a:effectLst/>
                          <a:latin typeface="Calibri" panose="020F0502020204030204" pitchFamily="34" charset="0"/>
                          <a:ea typeface="Arial Narrow" panose="020B0606020202030204" pitchFamily="34" charset="0"/>
                          <a:cs typeface="Calibri" panose="020F0502020204030204" pitchFamily="34" charset="0"/>
                        </a:rPr>
                        <a:t>50% of your coverage amount</a:t>
                      </a:r>
                      <a:endParaRPr lang="en-US" sz="1100" dirty="0">
                        <a:effectLst/>
                        <a:latin typeface="Calibri" panose="020F0502020204030204" pitchFamily="34" charset="0"/>
                        <a:ea typeface="Arial Narrow" panose="020B0606020202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61841"/>
                  </a:ext>
                </a:extLst>
              </a:tr>
              <a:tr h="217613">
                <a:tc>
                  <a:txBody>
                    <a:bodyPr/>
                    <a:lstStyle/>
                    <a:p>
                      <a:pPr marL="90805" marR="0">
                        <a:lnSpc>
                          <a:spcPts val="790"/>
                        </a:lnSpc>
                        <a:spcBef>
                          <a:spcPts val="0"/>
                        </a:spcBef>
                        <a:spcAft>
                          <a:spcPts val="0"/>
                        </a:spcAft>
                      </a:pPr>
                      <a:r>
                        <a:rPr lang="en-US" sz="1100" dirty="0">
                          <a:solidFill>
                            <a:srgbClr val="231F20"/>
                          </a:solidFill>
                          <a:effectLst/>
                          <a:latin typeface="Calibri" panose="020F0502020204030204" pitchFamily="34" charset="0"/>
                          <a:ea typeface="Arial Narrow" panose="020B0606020202030204" pitchFamily="34" charset="0"/>
                          <a:cs typeface="Calibri" panose="020F0502020204030204" pitchFamily="34" charset="0"/>
                        </a:rPr>
                        <a:t>Health Screening Beneﬁt</a:t>
                      </a:r>
                      <a:endParaRPr lang="en-US" sz="1100" dirty="0">
                        <a:effectLst/>
                        <a:latin typeface="Calibri" panose="020F0502020204030204" pitchFamily="34" charset="0"/>
                        <a:ea typeface="Arial Narrow" panose="020B0606020202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1915" marR="0">
                        <a:lnSpc>
                          <a:spcPts val="790"/>
                        </a:lnSpc>
                        <a:spcBef>
                          <a:spcPts val="0"/>
                        </a:spcBef>
                        <a:spcAft>
                          <a:spcPts val="0"/>
                        </a:spcAft>
                      </a:pPr>
                      <a:r>
                        <a:rPr lang="en-US" sz="1100" dirty="0">
                          <a:solidFill>
                            <a:srgbClr val="222222"/>
                          </a:solidFill>
                          <a:effectLst/>
                          <a:latin typeface="Calibri" panose="020F0502020204030204" pitchFamily="34" charset="0"/>
                          <a:ea typeface="Arial Narrow" panose="020B0606020202030204" pitchFamily="34" charset="0"/>
                          <a:cs typeface="Calibri" panose="020F0502020204030204" pitchFamily="34" charset="0"/>
                        </a:rPr>
                        <a:t>$50 per person per year</a:t>
                      </a:r>
                      <a:endParaRPr lang="en-US" sz="1100" dirty="0">
                        <a:effectLst/>
                        <a:latin typeface="Calibri" panose="020F0502020204030204" pitchFamily="34" charset="0"/>
                        <a:ea typeface="Arial Narrow" panose="020B0606020202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825394"/>
                  </a:ext>
                </a:extLst>
              </a:tr>
              <a:tr h="367606">
                <a:tc>
                  <a:txBody>
                    <a:bodyPr/>
                    <a:lstStyle/>
                    <a:p>
                      <a:pPr marL="90805" marR="0">
                        <a:lnSpc>
                          <a:spcPts val="790"/>
                        </a:lnSpc>
                        <a:spcBef>
                          <a:spcPts val="40"/>
                        </a:spcBef>
                        <a:spcAft>
                          <a:spcPts val="0"/>
                        </a:spcAft>
                      </a:pPr>
                      <a:r>
                        <a:rPr lang="en-US" sz="1200" b="1" dirty="0">
                          <a:solidFill>
                            <a:srgbClr val="FFFFFF"/>
                          </a:solidFill>
                          <a:effectLst/>
                          <a:latin typeface="Calibri" panose="020F0502020204030204" pitchFamily="34" charset="0"/>
                          <a:ea typeface="Arial Narrow" panose="020B0606020202030204" pitchFamily="34" charset="0"/>
                          <a:cs typeface="Calibri" panose="020F0502020204030204" pitchFamily="34" charset="0"/>
                        </a:rPr>
                        <a:t>FEATURES</a:t>
                      </a:r>
                      <a:endParaRPr lang="en-US" sz="1200" dirty="0">
                        <a:effectLst/>
                        <a:latin typeface="Calibri" panose="020F0502020204030204" pitchFamily="34" charset="0"/>
                        <a:ea typeface="Arial Narrow" panose="020B0606020202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C99"/>
                    </a:solidFill>
                  </a:tcPr>
                </a:tc>
                <a:tc>
                  <a:txBody>
                    <a:bodyPr/>
                    <a:lstStyle/>
                    <a:p>
                      <a:pPr marL="0" marR="322580" algn="r">
                        <a:lnSpc>
                          <a:spcPts val="790"/>
                        </a:lnSpc>
                        <a:spcBef>
                          <a:spcPts val="190"/>
                        </a:spcBef>
                        <a:spcAft>
                          <a:spcPts val="0"/>
                        </a:spcAft>
                      </a:pPr>
                      <a:r>
                        <a:rPr lang="en-US" sz="1200" b="1" dirty="0">
                          <a:solidFill>
                            <a:srgbClr val="FFFFFF"/>
                          </a:solidFill>
                          <a:effectLst/>
                          <a:latin typeface="Calibri" panose="020F0502020204030204" pitchFamily="34" charset="0"/>
                          <a:ea typeface="Arial Narrow" panose="020B0606020202030204" pitchFamily="34" charset="0"/>
                          <a:cs typeface="Calibri" panose="020F0502020204030204" pitchFamily="34" charset="0"/>
                        </a:rPr>
                        <a:t>BENEFIT AMOUNTS</a:t>
                      </a:r>
                      <a:endParaRPr lang="en-US" sz="1200" dirty="0">
                        <a:effectLst/>
                        <a:latin typeface="Calibri" panose="020F0502020204030204" pitchFamily="34" charset="0"/>
                        <a:ea typeface="Arial Narrow" panose="020B0606020202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8C99"/>
                    </a:solidFill>
                  </a:tcPr>
                </a:tc>
                <a:extLst>
                  <a:ext uri="{0D108BD9-81ED-4DB2-BD59-A6C34878D82A}">
                    <a16:rowId xmlns:a16="http://schemas.microsoft.com/office/drawing/2014/main" val="3742718137"/>
                  </a:ext>
                </a:extLst>
              </a:tr>
              <a:tr h="217613">
                <a:tc>
                  <a:txBody>
                    <a:bodyPr/>
                    <a:lstStyle/>
                    <a:p>
                      <a:pPr marL="90805" marR="0">
                        <a:lnSpc>
                          <a:spcPts val="790"/>
                        </a:lnSpc>
                        <a:spcBef>
                          <a:spcPts val="0"/>
                        </a:spcBef>
                        <a:spcAft>
                          <a:spcPts val="0"/>
                        </a:spcAft>
                      </a:pPr>
                      <a:r>
                        <a:rPr lang="en-US" sz="1100" dirty="0">
                          <a:solidFill>
                            <a:srgbClr val="231F20"/>
                          </a:solidFill>
                          <a:effectLst/>
                          <a:latin typeface="Calibri" panose="020F0502020204030204" pitchFamily="34" charset="0"/>
                          <a:ea typeface="Arial Narrow" panose="020B0606020202030204" pitchFamily="34" charset="0"/>
                          <a:cs typeface="Calibri" panose="020F0502020204030204" pitchFamily="34" charset="0"/>
                        </a:rPr>
                        <a:t>Coverage Maximum – Primary Insured &amp; Spouse</a:t>
                      </a:r>
                      <a:endParaRPr lang="en-US" sz="1100" dirty="0">
                        <a:effectLst/>
                        <a:latin typeface="Calibri" panose="020F0502020204030204" pitchFamily="34" charset="0"/>
                        <a:ea typeface="Arial Narrow" panose="020B0606020202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0805" marR="0">
                        <a:lnSpc>
                          <a:spcPts val="790"/>
                        </a:lnSpc>
                        <a:spcBef>
                          <a:spcPts val="0"/>
                        </a:spcBef>
                        <a:spcAft>
                          <a:spcPts val="0"/>
                        </a:spcAft>
                      </a:pPr>
                      <a:r>
                        <a:rPr lang="en-US" sz="1100" dirty="0">
                          <a:solidFill>
                            <a:srgbClr val="231F20"/>
                          </a:solidFill>
                          <a:effectLst/>
                          <a:latin typeface="Calibri" panose="020F0502020204030204" pitchFamily="34" charset="0"/>
                          <a:ea typeface="Arial Narrow" panose="020B0606020202030204" pitchFamily="34" charset="0"/>
                          <a:cs typeface="Calibri" panose="020F0502020204030204" pitchFamily="34" charset="0"/>
                        </a:rPr>
                        <a:t>500% of coverage amount</a:t>
                      </a:r>
                      <a:endParaRPr lang="en-US" sz="1100" dirty="0">
                        <a:effectLst/>
                        <a:latin typeface="Calibri" panose="020F0502020204030204" pitchFamily="34" charset="0"/>
                        <a:ea typeface="Arial Narrow" panose="020B0606020202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5534436"/>
                  </a:ext>
                </a:extLst>
              </a:tr>
              <a:tr h="217613">
                <a:tc>
                  <a:txBody>
                    <a:bodyPr/>
                    <a:lstStyle/>
                    <a:p>
                      <a:pPr marL="90805" marR="0">
                        <a:lnSpc>
                          <a:spcPts val="790"/>
                        </a:lnSpc>
                        <a:spcBef>
                          <a:spcPts val="0"/>
                        </a:spcBef>
                        <a:spcAft>
                          <a:spcPts val="0"/>
                        </a:spcAft>
                      </a:pPr>
                      <a:r>
                        <a:rPr lang="en-US" sz="1100" dirty="0">
                          <a:solidFill>
                            <a:srgbClr val="231F20"/>
                          </a:solidFill>
                          <a:effectLst/>
                          <a:latin typeface="Calibri" panose="020F0502020204030204" pitchFamily="34" charset="0"/>
                          <a:ea typeface="Arial Narrow" panose="020B0606020202030204" pitchFamily="34" charset="0"/>
                          <a:cs typeface="Calibri" panose="020F0502020204030204" pitchFamily="34" charset="0"/>
                        </a:rPr>
                        <a:t>Coverage Maximum – Child(ren)</a:t>
                      </a:r>
                      <a:endParaRPr lang="en-US" sz="1100" dirty="0">
                        <a:effectLst/>
                        <a:latin typeface="Calibri" panose="020F0502020204030204" pitchFamily="34" charset="0"/>
                        <a:ea typeface="Arial Narrow" panose="020B0606020202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0805" marR="0">
                        <a:lnSpc>
                          <a:spcPts val="790"/>
                        </a:lnSpc>
                        <a:spcBef>
                          <a:spcPts val="0"/>
                        </a:spcBef>
                        <a:spcAft>
                          <a:spcPts val="0"/>
                        </a:spcAft>
                      </a:pPr>
                      <a:r>
                        <a:rPr lang="en-US" sz="1100" dirty="0">
                          <a:solidFill>
                            <a:srgbClr val="231F20"/>
                          </a:solidFill>
                          <a:effectLst/>
                          <a:latin typeface="Calibri" panose="020F0502020204030204" pitchFamily="34" charset="0"/>
                          <a:ea typeface="Arial Narrow" panose="020B0606020202030204" pitchFamily="34" charset="0"/>
                          <a:cs typeface="Calibri" panose="020F0502020204030204" pitchFamily="34" charset="0"/>
                        </a:rPr>
                        <a:t>300% of coverage amount</a:t>
                      </a:r>
                      <a:endParaRPr lang="en-US" sz="1100" dirty="0">
                        <a:effectLst/>
                        <a:latin typeface="Calibri" panose="020F0502020204030204" pitchFamily="34" charset="0"/>
                        <a:ea typeface="Arial Narrow" panose="020B0606020202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6585712"/>
                  </a:ext>
                </a:extLst>
              </a:tr>
              <a:tr h="217613">
                <a:tc gridSpan="2">
                  <a:txBody>
                    <a:bodyPr/>
                    <a:lstStyle/>
                    <a:p>
                      <a:pPr marL="90805" marR="0">
                        <a:lnSpc>
                          <a:spcPts val="790"/>
                        </a:lnSpc>
                        <a:spcBef>
                          <a:spcPts val="0"/>
                        </a:spcBef>
                        <a:spcAft>
                          <a:spcPts val="0"/>
                        </a:spcAft>
                      </a:pPr>
                      <a:r>
                        <a:rPr lang="en-US" sz="1100" dirty="0">
                          <a:solidFill>
                            <a:srgbClr val="231F20"/>
                          </a:solidFill>
                          <a:effectLst/>
                          <a:latin typeface="Calibri" panose="020F0502020204030204" pitchFamily="34" charset="0"/>
                          <a:ea typeface="Arial Narrow" panose="020B0606020202030204" pitchFamily="34" charset="0"/>
                          <a:cs typeface="Calibri" panose="020F0502020204030204" pitchFamily="34" charset="0"/>
                        </a:rPr>
                        <a:t>Ability Assist® EAP2– 24/7/365 access to help for ﬁnancial, legal or emotional issues</a:t>
                      </a:r>
                      <a:endParaRPr lang="en-US" sz="1100" dirty="0">
                        <a:effectLst/>
                        <a:latin typeface="Calibri" panose="020F0502020204030204" pitchFamily="34" charset="0"/>
                        <a:ea typeface="Arial Narrow" panose="020B0606020202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211218308"/>
                  </a:ext>
                </a:extLst>
              </a:tr>
              <a:tr h="218842">
                <a:tc gridSpan="2">
                  <a:txBody>
                    <a:bodyPr/>
                    <a:lstStyle/>
                    <a:p>
                      <a:pPr marL="90805" marR="0">
                        <a:lnSpc>
                          <a:spcPts val="785"/>
                        </a:lnSpc>
                        <a:spcBef>
                          <a:spcPts val="0"/>
                        </a:spcBef>
                        <a:spcAft>
                          <a:spcPts val="0"/>
                        </a:spcAft>
                      </a:pPr>
                      <a:r>
                        <a:rPr lang="en-US" sz="1100" dirty="0">
                          <a:solidFill>
                            <a:srgbClr val="231F20"/>
                          </a:solidFill>
                          <a:effectLst/>
                          <a:latin typeface="Calibri" panose="020F0502020204030204" pitchFamily="34" charset="0"/>
                          <a:ea typeface="Arial Narrow" panose="020B0606020202030204" pitchFamily="34" charset="0"/>
                          <a:cs typeface="Calibri" panose="020F0502020204030204" pitchFamily="34" charset="0"/>
                        </a:rPr>
                        <a:t>HealthChampionSM2 – Administrative and clinical support following serious illness or injury</a:t>
                      </a:r>
                      <a:endParaRPr lang="en-US" sz="1100" dirty="0">
                        <a:effectLst/>
                        <a:latin typeface="Calibri" panose="020F0502020204030204" pitchFamily="34" charset="0"/>
                        <a:ea typeface="Arial Narrow" panose="020B0606020202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934540008"/>
                  </a:ext>
                </a:extLst>
              </a:tr>
            </a:tbl>
          </a:graphicData>
        </a:graphic>
      </p:graphicFrame>
      <p:pic>
        <p:nvPicPr>
          <p:cNvPr id="2" name="Picture 1">
            <a:extLst>
              <a:ext uri="{FF2B5EF4-FFF2-40B4-BE49-F238E27FC236}">
                <a16:creationId xmlns:a16="http://schemas.microsoft.com/office/drawing/2014/main" id="{1D2D64BF-A224-4798-A714-E06C00824E8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00127" y="1494194"/>
            <a:ext cx="4234326" cy="2629270"/>
          </a:xfrm>
          <a:prstGeom prst="rect">
            <a:avLst/>
          </a:prstGeom>
        </p:spPr>
      </p:pic>
    </p:spTree>
    <p:extLst>
      <p:ext uri="{BB962C8B-B14F-4D97-AF65-F5344CB8AC3E}">
        <p14:creationId xmlns:p14="http://schemas.microsoft.com/office/powerpoint/2010/main" val="30425136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19"/>
          <p:cNvSpPr/>
          <p:nvPr/>
        </p:nvSpPr>
        <p:spPr>
          <a:xfrm>
            <a:off x="-1" y="7326642"/>
            <a:ext cx="13715999" cy="457200"/>
          </a:xfrm>
          <a:prstGeom prst="rect">
            <a:avLst/>
          </a:prstGeom>
          <a:solidFill>
            <a:srgbClr val="008189">
              <a:alpha val="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sp>
        <p:nvSpPr>
          <p:cNvPr id="518" name="Google Shape;518;p19"/>
          <p:cNvSpPr/>
          <p:nvPr/>
        </p:nvSpPr>
        <p:spPr>
          <a:xfrm>
            <a:off x="-2" y="-32356"/>
            <a:ext cx="13716000" cy="662940"/>
          </a:xfrm>
          <a:prstGeom prst="rect">
            <a:avLst/>
          </a:prstGeom>
          <a:gradFill>
            <a:gsLst>
              <a:gs pos="0">
                <a:srgbClr val="F5F7FC"/>
              </a:gs>
              <a:gs pos="100000">
                <a:srgbClr val="008189"/>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pic>
        <p:nvPicPr>
          <p:cNvPr id="519" name="Google Shape;519;p1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5160" y="179070"/>
            <a:ext cx="1206500" cy="295107"/>
          </a:xfrm>
          <a:prstGeom prst="rect">
            <a:avLst/>
          </a:prstGeom>
          <a:noFill/>
          <a:ln>
            <a:noFill/>
          </a:ln>
        </p:spPr>
      </p:pic>
      <p:sp>
        <p:nvSpPr>
          <p:cNvPr id="520" name="Google Shape;520;p19"/>
          <p:cNvSpPr txBox="1"/>
          <p:nvPr/>
        </p:nvSpPr>
        <p:spPr>
          <a:xfrm>
            <a:off x="12136437" y="8458333"/>
            <a:ext cx="1917851"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Open Enrollment 2023</a:t>
            </a:r>
            <a:endParaRPr sz="1200" b="1"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p:txBody>
      </p:sp>
      <p:sp>
        <p:nvSpPr>
          <p:cNvPr id="521" name="Google Shape;521;p19"/>
          <p:cNvSpPr txBox="1">
            <a:spLocks noGrp="1"/>
          </p:cNvSpPr>
          <p:nvPr>
            <p:ph type="title"/>
          </p:nvPr>
        </p:nvSpPr>
        <p:spPr>
          <a:xfrm>
            <a:off x="536021" y="555100"/>
            <a:ext cx="11491277" cy="105463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4000"/>
              <a:buFont typeface="Helvetica Neue"/>
              <a:buNone/>
            </a:pPr>
            <a:r>
              <a:rPr lang="en-US" sz="3500" b="1" dirty="0">
                <a:solidFill>
                  <a:srgbClr val="3F3F3F"/>
                </a:solidFill>
                <a:latin typeface="Arial" panose="020B0604020202020204" pitchFamily="34" charset="0"/>
                <a:ea typeface="Helvetica Neue"/>
                <a:cs typeface="Arial" panose="020B0604020202020204" pitchFamily="34" charset="0"/>
                <a:sym typeface="Helvetica Neue"/>
              </a:rPr>
              <a:t>Hospital Indemnity Insurance</a:t>
            </a:r>
            <a:endParaRPr sz="3500" dirty="0"/>
          </a:p>
        </p:txBody>
      </p:sp>
      <p:sp>
        <p:nvSpPr>
          <p:cNvPr id="522" name="Google Shape;522;p19"/>
          <p:cNvSpPr txBox="1">
            <a:spLocks noGrp="1"/>
          </p:cNvSpPr>
          <p:nvPr>
            <p:ph type="sldNum" idx="12"/>
          </p:nvPr>
        </p:nvSpPr>
        <p:spPr>
          <a:xfrm>
            <a:off x="13095363" y="7370034"/>
            <a:ext cx="461295" cy="413808"/>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rgbClr val="3F3F3F"/>
                </a:solidFill>
                <a:latin typeface="Arial" panose="020B0604020202020204" pitchFamily="34" charset="0"/>
                <a:ea typeface="Helvetica Neue"/>
                <a:cs typeface="Arial" panose="020B0604020202020204" pitchFamily="34" charset="0"/>
                <a:sym typeface="Helvetica Neue"/>
              </a:rPr>
              <a:t>41</a:t>
            </a:fld>
            <a:endParaRPr sz="1200" dirty="0">
              <a:solidFill>
                <a:srgbClr val="3F3F3F"/>
              </a:solidFill>
              <a:latin typeface="Arial" panose="020B0604020202020204" pitchFamily="34" charset="0"/>
              <a:ea typeface="Helvetica Neue"/>
              <a:cs typeface="Arial" panose="020B0604020202020204" pitchFamily="34" charset="0"/>
              <a:sym typeface="Helvetica Neue"/>
            </a:endParaRPr>
          </a:p>
        </p:txBody>
      </p:sp>
      <p:sp>
        <p:nvSpPr>
          <p:cNvPr id="523" name="Google Shape;523;p19"/>
          <p:cNvSpPr/>
          <p:nvPr/>
        </p:nvSpPr>
        <p:spPr>
          <a:xfrm>
            <a:off x="3734026" y="3464504"/>
            <a:ext cx="3549325" cy="4078594"/>
          </a:xfrm>
          <a:prstGeom prst="roundRect">
            <a:avLst>
              <a:gd name="adj" fmla="val 3682"/>
            </a:avLst>
          </a:prstGeom>
          <a:noFill/>
          <a:ln>
            <a:noFill/>
          </a:ln>
        </p:spPr>
        <p:txBody>
          <a:bodyPr spcFirstLastPara="1" wrap="square" lIns="91425" tIns="45700" rIns="91425" bIns="45700" anchor="t" anchorCtr="0">
            <a:spAutoFit/>
          </a:bodyPr>
          <a:lstStyle/>
          <a:p>
            <a:pPr marL="239713" marR="0" lvl="0" indent="-125413" algn="l" rtl="0">
              <a:lnSpc>
                <a:spcPct val="131250"/>
              </a:lnSpc>
              <a:spcBef>
                <a:spcPts val="300"/>
              </a:spcBef>
              <a:spcAft>
                <a:spcPts val="0"/>
              </a:spcAft>
              <a:buClr>
                <a:srgbClr val="3F3F3F"/>
              </a:buClr>
              <a:buSzPts val="1600"/>
              <a:buFont typeface="Arial"/>
              <a:buNone/>
            </a:pPr>
            <a:endParaRPr sz="1600" b="1" i="0" u="none" strike="noStrike" cap="none" dirty="0">
              <a:solidFill>
                <a:srgbClr val="309DA2"/>
              </a:solidFill>
              <a:latin typeface="Arial"/>
              <a:ea typeface="Arial"/>
              <a:cs typeface="Arial"/>
              <a:sym typeface="Arial"/>
            </a:endParaRPr>
          </a:p>
        </p:txBody>
      </p:sp>
      <p:graphicFrame>
        <p:nvGraphicFramePr>
          <p:cNvPr id="3" name="Table 2">
            <a:extLst>
              <a:ext uri="{FF2B5EF4-FFF2-40B4-BE49-F238E27FC236}">
                <a16:creationId xmlns:a16="http://schemas.microsoft.com/office/drawing/2014/main" id="{E16950CF-B116-4F5F-A2EC-D801322F7327}"/>
              </a:ext>
            </a:extLst>
          </p:cNvPr>
          <p:cNvGraphicFramePr>
            <a:graphicFrameLocks noGrp="1"/>
          </p:cNvGraphicFramePr>
          <p:nvPr>
            <p:extLst>
              <p:ext uri="{D42A27DB-BD31-4B8C-83A1-F6EECF244321}">
                <p14:modId xmlns:p14="http://schemas.microsoft.com/office/powerpoint/2010/main" val="513186874"/>
              </p:ext>
            </p:extLst>
          </p:nvPr>
        </p:nvGraphicFramePr>
        <p:xfrm>
          <a:off x="645160" y="1859323"/>
          <a:ext cx="6746013" cy="3453109"/>
        </p:xfrm>
        <a:graphic>
          <a:graphicData uri="http://schemas.openxmlformats.org/drawingml/2006/table">
            <a:tbl>
              <a:tblPr firstRow="1" firstCol="1" lastRow="1" lastCol="1" bandRow="1" bandCol="1"/>
              <a:tblGrid>
                <a:gridCol w="2819853">
                  <a:extLst>
                    <a:ext uri="{9D8B030D-6E8A-4147-A177-3AD203B41FA5}">
                      <a16:colId xmlns:a16="http://schemas.microsoft.com/office/drawing/2014/main" val="618465532"/>
                    </a:ext>
                  </a:extLst>
                </a:gridCol>
                <a:gridCol w="2819853">
                  <a:extLst>
                    <a:ext uri="{9D8B030D-6E8A-4147-A177-3AD203B41FA5}">
                      <a16:colId xmlns:a16="http://schemas.microsoft.com/office/drawing/2014/main" val="986744632"/>
                    </a:ext>
                  </a:extLst>
                </a:gridCol>
                <a:gridCol w="1106307">
                  <a:extLst>
                    <a:ext uri="{9D8B030D-6E8A-4147-A177-3AD203B41FA5}">
                      <a16:colId xmlns:a16="http://schemas.microsoft.com/office/drawing/2014/main" val="752483440"/>
                    </a:ext>
                  </a:extLst>
                </a:gridCol>
              </a:tblGrid>
              <a:tr h="321261">
                <a:tc gridSpan="2">
                  <a:txBody>
                    <a:bodyPr/>
                    <a:lstStyle/>
                    <a:p>
                      <a:pPr marL="91440" marR="0">
                        <a:spcBef>
                          <a:spcPts val="150"/>
                        </a:spcBef>
                        <a:spcAft>
                          <a:spcPts val="0"/>
                        </a:spcAft>
                      </a:pPr>
                      <a:r>
                        <a:rPr lang="en-US" sz="1200" b="1" dirty="0">
                          <a:solidFill>
                            <a:srgbClr val="FFFFFF"/>
                          </a:solidFill>
                          <a:effectLst/>
                          <a:latin typeface="Calibri" panose="020F0502020204030204" pitchFamily="34" charset="0"/>
                          <a:ea typeface="Arial Narrow" panose="020B0606020202030204" pitchFamily="34" charset="0"/>
                          <a:cs typeface="Calibri" panose="020F0502020204030204" pitchFamily="34" charset="0"/>
                        </a:rPr>
                        <a:t>PLAN INFORMATION</a:t>
                      </a:r>
                      <a:endParaRPr lang="en-US" sz="1200" dirty="0">
                        <a:effectLst/>
                        <a:latin typeface="Calibri" panose="020F0502020204030204" pitchFamily="34" charset="0"/>
                        <a:ea typeface="Arial Narrow" panose="020B0606020202030204" pitchFamily="34" charset="0"/>
                        <a:cs typeface="Calibri" panose="020F0502020204030204" pitchFamily="34"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28575" cap="flat" cmpd="sng" algn="ctr">
                      <a:solidFill>
                        <a:srgbClr val="231F20"/>
                      </a:solidFill>
                      <a:prstDash val="solid"/>
                      <a:round/>
                      <a:headEnd type="none" w="med" len="med"/>
                      <a:tailEnd type="none" w="med" len="med"/>
                    </a:lnB>
                    <a:solidFill>
                      <a:srgbClr val="008C99"/>
                    </a:solidFill>
                  </a:tcPr>
                </a:tc>
                <a:tc hMerge="1">
                  <a:txBody>
                    <a:bodyPr/>
                    <a:lstStyle/>
                    <a:p>
                      <a:endParaRPr lang="en-US"/>
                    </a:p>
                  </a:txBody>
                  <a:tcPr/>
                </a:tc>
                <a:tc>
                  <a:txBody>
                    <a:bodyPr/>
                    <a:lstStyle/>
                    <a:p>
                      <a:pPr marL="87630" marR="19685" algn="ctr">
                        <a:spcBef>
                          <a:spcPts val="300"/>
                        </a:spcBef>
                        <a:spcAft>
                          <a:spcPts val="0"/>
                        </a:spcAft>
                      </a:pPr>
                      <a:r>
                        <a:rPr lang="en-US" sz="1100" b="1" dirty="0">
                          <a:solidFill>
                            <a:srgbClr val="FFFFFF"/>
                          </a:solidFill>
                          <a:effectLst/>
                          <a:latin typeface="Calibri" panose="020F0502020204030204" pitchFamily="34" charset="0"/>
                          <a:ea typeface="Arial Narrow" panose="020B0606020202030204" pitchFamily="34" charset="0"/>
                          <a:cs typeface="Calibri" panose="020F0502020204030204" pitchFamily="34" charset="0"/>
                        </a:rPr>
                        <a:t>PLAN</a:t>
                      </a:r>
                      <a:endParaRPr lang="en-US" sz="1100" dirty="0">
                        <a:effectLst/>
                        <a:latin typeface="Calibri" panose="020F0502020204030204" pitchFamily="34" charset="0"/>
                        <a:ea typeface="Arial Narrow" panose="020B0606020202030204" pitchFamily="34" charset="0"/>
                        <a:cs typeface="Calibri" panose="020F0502020204030204" pitchFamily="34"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28575" cap="flat" cmpd="sng" algn="ctr">
                      <a:solidFill>
                        <a:srgbClr val="231F20"/>
                      </a:solidFill>
                      <a:prstDash val="solid"/>
                      <a:round/>
                      <a:headEnd type="none" w="med" len="med"/>
                      <a:tailEnd type="none" w="med" len="med"/>
                    </a:lnB>
                    <a:solidFill>
                      <a:srgbClr val="008C99"/>
                    </a:solidFill>
                  </a:tcPr>
                </a:tc>
                <a:extLst>
                  <a:ext uri="{0D108BD9-81ED-4DB2-BD59-A6C34878D82A}">
                    <a16:rowId xmlns:a16="http://schemas.microsoft.com/office/drawing/2014/main" val="1227298071"/>
                  </a:ext>
                </a:extLst>
              </a:tr>
              <a:tr h="306296">
                <a:tc gridSpan="2">
                  <a:txBody>
                    <a:bodyPr/>
                    <a:lstStyle/>
                    <a:p>
                      <a:pPr marL="91440" marR="0">
                        <a:spcBef>
                          <a:spcPts val="110"/>
                        </a:spcBef>
                        <a:spcAft>
                          <a:spcPts val="0"/>
                        </a:spcAft>
                      </a:pPr>
                      <a:r>
                        <a:rPr lang="en-US" sz="1100" dirty="0">
                          <a:solidFill>
                            <a:srgbClr val="231F20"/>
                          </a:solidFill>
                          <a:effectLst/>
                          <a:latin typeface="Calibri" panose="020F0502020204030204" pitchFamily="34" charset="0"/>
                          <a:ea typeface="Arial Narrow" panose="020B0606020202030204" pitchFamily="34" charset="0"/>
                          <a:cs typeface="Calibri" panose="020F0502020204030204" pitchFamily="34" charset="0"/>
                        </a:rPr>
                        <a:t>Coverage Type</a:t>
                      </a:r>
                      <a:endParaRPr lang="en-US" sz="1100" dirty="0">
                        <a:effectLst/>
                        <a:latin typeface="Calibri" panose="020F0502020204030204" pitchFamily="34" charset="0"/>
                        <a:ea typeface="Arial Narrow" panose="020B0606020202030204" pitchFamily="34" charset="0"/>
                        <a:cs typeface="Calibri" panose="020F0502020204030204" pitchFamily="34"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28575" cap="flat" cmpd="sng" algn="ctr">
                      <a:solidFill>
                        <a:srgbClr val="231F20"/>
                      </a:solidFill>
                      <a:prstDash val="solid"/>
                      <a:round/>
                      <a:headEnd type="none" w="med" len="med"/>
                      <a:tailEnd type="none" w="med" len="med"/>
                    </a:lnT>
                    <a:lnB w="19050" cap="flat" cmpd="sng" algn="ctr">
                      <a:solidFill>
                        <a:srgbClr val="231F20"/>
                      </a:solidFill>
                      <a:prstDash val="solid"/>
                      <a:round/>
                      <a:headEnd type="none" w="med" len="med"/>
                      <a:tailEnd type="none" w="med" len="med"/>
                    </a:lnB>
                    <a:noFill/>
                  </a:tcPr>
                </a:tc>
                <a:tc hMerge="1">
                  <a:txBody>
                    <a:bodyPr/>
                    <a:lstStyle/>
                    <a:p>
                      <a:endParaRPr lang="en-US"/>
                    </a:p>
                  </a:txBody>
                  <a:tcPr/>
                </a:tc>
                <a:tc>
                  <a:txBody>
                    <a:bodyPr/>
                    <a:lstStyle/>
                    <a:p>
                      <a:pPr marL="87630" marR="19685" algn="ctr">
                        <a:spcBef>
                          <a:spcPts val="260"/>
                        </a:spcBef>
                        <a:spcAft>
                          <a:spcPts val="0"/>
                        </a:spcAft>
                      </a:pPr>
                      <a:r>
                        <a:rPr lang="en-US" sz="1100" dirty="0">
                          <a:solidFill>
                            <a:srgbClr val="231F20"/>
                          </a:solidFill>
                          <a:effectLst/>
                          <a:latin typeface="Calibri" panose="020F0502020204030204" pitchFamily="34" charset="0"/>
                          <a:ea typeface="Arial Narrow" panose="020B0606020202030204" pitchFamily="34" charset="0"/>
                          <a:cs typeface="Calibri" panose="020F0502020204030204" pitchFamily="34" charset="0"/>
                        </a:rPr>
                        <a:t>On and off-job (24 hour)</a:t>
                      </a:r>
                      <a:endParaRPr lang="en-US" sz="1100" dirty="0">
                        <a:effectLst/>
                        <a:latin typeface="Calibri" panose="020F0502020204030204" pitchFamily="34" charset="0"/>
                        <a:ea typeface="Arial Narrow" panose="020B0606020202030204" pitchFamily="34" charset="0"/>
                        <a:cs typeface="Calibri" panose="020F0502020204030204" pitchFamily="34"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28575" cap="flat" cmpd="sng" algn="ctr">
                      <a:solidFill>
                        <a:srgbClr val="231F20"/>
                      </a:solidFill>
                      <a:prstDash val="solid"/>
                      <a:round/>
                      <a:headEnd type="none" w="med" len="med"/>
                      <a:tailEnd type="none" w="med" len="med"/>
                    </a:lnT>
                    <a:lnB w="1905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04345699"/>
                  </a:ext>
                </a:extLst>
              </a:tr>
              <a:tr h="314277">
                <a:tc gridSpan="2">
                  <a:txBody>
                    <a:bodyPr/>
                    <a:lstStyle/>
                    <a:p>
                      <a:pPr marL="91440" marR="0">
                        <a:spcBef>
                          <a:spcPts val="150"/>
                        </a:spcBef>
                        <a:spcAft>
                          <a:spcPts val="0"/>
                        </a:spcAft>
                      </a:pPr>
                      <a:r>
                        <a:rPr lang="en-US" sz="1100" dirty="0">
                          <a:solidFill>
                            <a:srgbClr val="231F20"/>
                          </a:solidFill>
                          <a:effectLst/>
                          <a:latin typeface="Calibri" panose="020F0502020204030204" pitchFamily="34" charset="0"/>
                          <a:ea typeface="Arial Narrow" panose="020B0606020202030204" pitchFamily="34" charset="0"/>
                          <a:cs typeface="Calibri" panose="020F0502020204030204" pitchFamily="34" charset="0"/>
                        </a:rPr>
                        <a:t>Covered Events</a:t>
                      </a:r>
                      <a:endParaRPr lang="en-US" sz="1100" dirty="0">
                        <a:effectLst/>
                        <a:latin typeface="Calibri" panose="020F0502020204030204" pitchFamily="34" charset="0"/>
                        <a:ea typeface="Arial Narrow" panose="020B0606020202030204" pitchFamily="34" charset="0"/>
                        <a:cs typeface="Calibri" panose="020F0502020204030204" pitchFamily="34"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9050" cap="flat" cmpd="sng" algn="ctr">
                      <a:solidFill>
                        <a:srgbClr val="231F20"/>
                      </a:solidFill>
                      <a:prstDash val="solid"/>
                      <a:round/>
                      <a:headEnd type="none" w="med" len="med"/>
                      <a:tailEnd type="none" w="med" len="med"/>
                    </a:lnT>
                    <a:lnB w="19050" cap="flat" cmpd="sng" algn="ctr">
                      <a:solidFill>
                        <a:srgbClr val="231F20"/>
                      </a:solidFill>
                      <a:prstDash val="solid"/>
                      <a:round/>
                      <a:headEnd type="none" w="med" len="med"/>
                      <a:tailEnd type="none" w="med" len="med"/>
                    </a:lnB>
                    <a:noFill/>
                  </a:tcPr>
                </a:tc>
                <a:tc hMerge="1">
                  <a:txBody>
                    <a:bodyPr/>
                    <a:lstStyle/>
                    <a:p>
                      <a:endParaRPr lang="en-US"/>
                    </a:p>
                  </a:txBody>
                  <a:tcPr/>
                </a:tc>
                <a:tc>
                  <a:txBody>
                    <a:bodyPr/>
                    <a:lstStyle/>
                    <a:p>
                      <a:pPr marL="86360" marR="19685" algn="ctr">
                        <a:spcBef>
                          <a:spcPts val="300"/>
                        </a:spcBef>
                        <a:spcAft>
                          <a:spcPts val="0"/>
                        </a:spcAft>
                      </a:pPr>
                      <a:r>
                        <a:rPr lang="en-US" sz="1100" dirty="0">
                          <a:solidFill>
                            <a:srgbClr val="231F20"/>
                          </a:solidFill>
                          <a:effectLst/>
                          <a:latin typeface="Calibri" panose="020F0502020204030204" pitchFamily="34" charset="0"/>
                          <a:ea typeface="Arial Narrow" panose="020B0606020202030204" pitchFamily="34" charset="0"/>
                          <a:cs typeface="Calibri" panose="020F0502020204030204" pitchFamily="34" charset="0"/>
                        </a:rPr>
                        <a:t>Illness and injury</a:t>
                      </a:r>
                      <a:endParaRPr lang="en-US" sz="1100" dirty="0">
                        <a:effectLst/>
                        <a:latin typeface="Calibri" panose="020F0502020204030204" pitchFamily="34" charset="0"/>
                        <a:ea typeface="Arial Narrow" panose="020B0606020202030204" pitchFamily="34" charset="0"/>
                        <a:cs typeface="Calibri" panose="020F0502020204030204" pitchFamily="34"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9050" cap="flat" cmpd="sng" algn="ctr">
                      <a:solidFill>
                        <a:srgbClr val="231F20"/>
                      </a:solidFill>
                      <a:prstDash val="solid"/>
                      <a:round/>
                      <a:headEnd type="none" w="med" len="med"/>
                      <a:tailEnd type="none" w="med" len="med"/>
                    </a:lnT>
                    <a:lnB w="1905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3922207399"/>
                  </a:ext>
                </a:extLst>
              </a:tr>
              <a:tr h="314277">
                <a:tc gridSpan="2">
                  <a:txBody>
                    <a:bodyPr/>
                    <a:lstStyle/>
                    <a:p>
                      <a:pPr marL="91440" marR="0">
                        <a:spcBef>
                          <a:spcPts val="145"/>
                        </a:spcBef>
                        <a:spcAft>
                          <a:spcPts val="0"/>
                        </a:spcAft>
                      </a:pPr>
                      <a:r>
                        <a:rPr lang="en-US" sz="1100" dirty="0">
                          <a:solidFill>
                            <a:srgbClr val="231F20"/>
                          </a:solidFill>
                          <a:effectLst/>
                          <a:latin typeface="Calibri" panose="020F0502020204030204" pitchFamily="34" charset="0"/>
                          <a:ea typeface="Arial Narrow" panose="020B0606020202030204" pitchFamily="34" charset="0"/>
                          <a:cs typeface="Calibri" panose="020F0502020204030204" pitchFamily="34" charset="0"/>
                        </a:rPr>
                        <a:t>HSA Compatible?</a:t>
                      </a:r>
                      <a:endParaRPr lang="en-US" sz="1100" dirty="0">
                        <a:effectLst/>
                        <a:latin typeface="Calibri" panose="020F0502020204030204" pitchFamily="34" charset="0"/>
                        <a:ea typeface="Arial Narrow" panose="020B0606020202030204" pitchFamily="34" charset="0"/>
                        <a:cs typeface="Calibri" panose="020F0502020204030204" pitchFamily="34"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9050" cap="flat" cmpd="sng" algn="ctr">
                      <a:solidFill>
                        <a:srgbClr val="231F20"/>
                      </a:solidFill>
                      <a:prstDash val="solid"/>
                      <a:round/>
                      <a:headEnd type="none" w="med" len="med"/>
                      <a:tailEnd type="none" w="med" len="med"/>
                    </a:lnT>
                    <a:lnB w="19050" cap="flat" cmpd="sng" algn="ctr">
                      <a:solidFill>
                        <a:srgbClr val="231F20"/>
                      </a:solidFill>
                      <a:prstDash val="solid"/>
                      <a:round/>
                      <a:headEnd type="none" w="med" len="med"/>
                      <a:tailEnd type="none" w="med" len="med"/>
                    </a:lnB>
                    <a:noFill/>
                  </a:tcPr>
                </a:tc>
                <a:tc hMerge="1">
                  <a:txBody>
                    <a:bodyPr/>
                    <a:lstStyle/>
                    <a:p>
                      <a:endParaRPr lang="en-US"/>
                    </a:p>
                  </a:txBody>
                  <a:tcPr/>
                </a:tc>
                <a:tc>
                  <a:txBody>
                    <a:bodyPr/>
                    <a:lstStyle/>
                    <a:p>
                      <a:pPr marL="87630" marR="19685" algn="ctr">
                        <a:spcBef>
                          <a:spcPts val="295"/>
                        </a:spcBef>
                        <a:spcAft>
                          <a:spcPts val="0"/>
                        </a:spcAft>
                      </a:pPr>
                      <a:r>
                        <a:rPr lang="en-US" sz="1100" dirty="0">
                          <a:solidFill>
                            <a:srgbClr val="231F20"/>
                          </a:solidFill>
                          <a:effectLst/>
                          <a:latin typeface="Calibri" panose="020F0502020204030204" pitchFamily="34" charset="0"/>
                          <a:ea typeface="Arial Narrow" panose="020B0606020202030204" pitchFamily="34" charset="0"/>
                          <a:cs typeface="Calibri" panose="020F0502020204030204" pitchFamily="34" charset="0"/>
                        </a:rPr>
                        <a:t>Yes</a:t>
                      </a:r>
                      <a:endParaRPr lang="en-US" sz="1100" dirty="0">
                        <a:effectLst/>
                        <a:latin typeface="Calibri" panose="020F0502020204030204" pitchFamily="34" charset="0"/>
                        <a:ea typeface="Arial Narrow" panose="020B0606020202030204" pitchFamily="34" charset="0"/>
                        <a:cs typeface="Calibri" panose="020F0502020204030204" pitchFamily="34"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9050" cap="flat" cmpd="sng" algn="ctr">
                      <a:solidFill>
                        <a:srgbClr val="231F20"/>
                      </a:solidFill>
                      <a:prstDash val="solid"/>
                      <a:round/>
                      <a:headEnd type="none" w="med" len="med"/>
                      <a:tailEnd type="none" w="med" len="med"/>
                    </a:lnT>
                    <a:lnB w="1905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188426150"/>
                  </a:ext>
                </a:extLst>
              </a:tr>
              <a:tr h="314277">
                <a:tc gridSpan="2">
                  <a:txBody>
                    <a:bodyPr/>
                    <a:lstStyle/>
                    <a:p>
                      <a:pPr marL="91440" marR="0">
                        <a:spcBef>
                          <a:spcPts val="75"/>
                        </a:spcBef>
                        <a:spcAft>
                          <a:spcPts val="0"/>
                        </a:spcAft>
                      </a:pPr>
                      <a:r>
                        <a:rPr lang="en-US" sz="1200" b="1" dirty="0">
                          <a:solidFill>
                            <a:srgbClr val="FFFFFF"/>
                          </a:solidFill>
                          <a:effectLst/>
                          <a:latin typeface="Calibri" panose="020F0502020204030204" pitchFamily="34" charset="0"/>
                          <a:ea typeface="Arial Narrow" panose="020B0606020202030204" pitchFamily="34" charset="0"/>
                          <a:cs typeface="Calibri" panose="020F0502020204030204" pitchFamily="34" charset="0"/>
                        </a:rPr>
                        <a:t>BENEFITS</a:t>
                      </a:r>
                      <a:endParaRPr lang="en-US" sz="1200" dirty="0">
                        <a:effectLst/>
                        <a:latin typeface="Calibri" panose="020F0502020204030204" pitchFamily="34" charset="0"/>
                        <a:ea typeface="Arial Narrow" panose="020B0606020202030204" pitchFamily="34" charset="0"/>
                        <a:cs typeface="Calibri" panose="020F0502020204030204" pitchFamily="34"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9050" cap="flat" cmpd="sng" algn="ctr">
                      <a:solidFill>
                        <a:srgbClr val="231F20"/>
                      </a:solidFill>
                      <a:prstDash val="solid"/>
                      <a:round/>
                      <a:headEnd type="none" w="med" len="med"/>
                      <a:tailEnd type="none" w="med" len="med"/>
                    </a:lnT>
                    <a:lnB w="19050" cap="flat" cmpd="sng" algn="ctr">
                      <a:solidFill>
                        <a:srgbClr val="231F20"/>
                      </a:solidFill>
                      <a:prstDash val="solid"/>
                      <a:round/>
                      <a:headEnd type="none" w="med" len="med"/>
                      <a:tailEnd type="none" w="med" len="med"/>
                    </a:lnB>
                    <a:solidFill>
                      <a:srgbClr val="008C99"/>
                    </a:solidFill>
                  </a:tcPr>
                </a:tc>
                <a:tc hMerge="1">
                  <a:txBody>
                    <a:bodyPr/>
                    <a:lstStyle/>
                    <a:p>
                      <a:endParaRPr lang="en-US"/>
                    </a:p>
                  </a:txBody>
                  <a:tcPr/>
                </a:tc>
                <a:tc>
                  <a:txBody>
                    <a:bodyPr/>
                    <a:lstStyle/>
                    <a:p>
                      <a:pPr marL="0" marR="0">
                        <a:spcBef>
                          <a:spcPts val="0"/>
                        </a:spcBef>
                        <a:spcAft>
                          <a:spcPts val="0"/>
                        </a:spcAft>
                      </a:pPr>
                      <a:r>
                        <a:rPr lang="en-US" sz="1100" dirty="0">
                          <a:effectLst/>
                          <a:latin typeface="Calibri" panose="020F0502020204030204" pitchFamily="34" charset="0"/>
                          <a:ea typeface="Arial Narrow" panose="020B0606020202030204" pitchFamily="34" charset="0"/>
                          <a:cs typeface="Calibri" panose="020F0502020204030204" pitchFamily="34" charset="0"/>
                        </a:rPr>
                        <a:t> </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9050" cap="flat" cmpd="sng" algn="ctr">
                      <a:solidFill>
                        <a:srgbClr val="231F20"/>
                      </a:solidFill>
                      <a:prstDash val="solid"/>
                      <a:round/>
                      <a:headEnd type="none" w="med" len="med"/>
                      <a:tailEnd type="none" w="med" len="med"/>
                    </a:lnT>
                    <a:lnB w="19050" cap="flat" cmpd="sng" algn="ctr">
                      <a:solidFill>
                        <a:srgbClr val="231F20"/>
                      </a:solidFill>
                      <a:prstDash val="solid"/>
                      <a:round/>
                      <a:headEnd type="none" w="med" len="med"/>
                      <a:tailEnd type="none" w="med" len="med"/>
                    </a:lnB>
                    <a:solidFill>
                      <a:srgbClr val="008C99"/>
                    </a:solidFill>
                  </a:tcPr>
                </a:tc>
                <a:extLst>
                  <a:ext uri="{0D108BD9-81ED-4DB2-BD59-A6C34878D82A}">
                    <a16:rowId xmlns:a16="http://schemas.microsoft.com/office/drawing/2014/main" val="2941748206"/>
                  </a:ext>
                </a:extLst>
              </a:tr>
              <a:tr h="314277">
                <a:tc gridSpan="2">
                  <a:txBody>
                    <a:bodyPr/>
                    <a:lstStyle/>
                    <a:p>
                      <a:pPr marL="91440" marR="0">
                        <a:spcBef>
                          <a:spcPts val="55"/>
                        </a:spcBef>
                        <a:spcAft>
                          <a:spcPts val="0"/>
                        </a:spcAft>
                      </a:pPr>
                      <a:r>
                        <a:rPr lang="en-US" sz="1100" b="1" dirty="0">
                          <a:solidFill>
                            <a:schemeClr val="bg1"/>
                          </a:solidFill>
                          <a:effectLst/>
                          <a:latin typeface="Calibri" panose="020F0502020204030204" pitchFamily="34" charset="0"/>
                          <a:ea typeface="Arial Narrow" panose="020B0606020202030204" pitchFamily="34" charset="0"/>
                          <a:cs typeface="Calibri" panose="020F0502020204030204" pitchFamily="34" charset="0"/>
                        </a:rPr>
                        <a:t>HOSPITAL CARE2</a:t>
                      </a:r>
                      <a:endParaRPr lang="en-US" sz="1100" dirty="0">
                        <a:solidFill>
                          <a:schemeClr val="bg1"/>
                        </a:solidFill>
                        <a:effectLst/>
                        <a:latin typeface="Calibri" panose="020F0502020204030204" pitchFamily="34" charset="0"/>
                        <a:ea typeface="Arial Narrow" panose="020B0606020202030204" pitchFamily="34" charset="0"/>
                        <a:cs typeface="Calibri" panose="020F0502020204030204" pitchFamily="34"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9050" cap="flat" cmpd="sng" algn="ctr">
                      <a:solidFill>
                        <a:srgbClr val="231F20"/>
                      </a:solidFill>
                      <a:prstDash val="solid"/>
                      <a:round/>
                      <a:headEnd type="none" w="med" len="med"/>
                      <a:tailEnd type="none" w="med" len="med"/>
                    </a:lnT>
                    <a:lnB w="19050" cap="flat" cmpd="sng" algn="ctr">
                      <a:solidFill>
                        <a:srgbClr val="231F20"/>
                      </a:solidFill>
                      <a:prstDash val="solid"/>
                      <a:round/>
                      <a:headEnd type="none" w="med" len="med"/>
                      <a:tailEnd type="none" w="med" len="med"/>
                    </a:lnB>
                    <a:solidFill>
                      <a:srgbClr val="008C99"/>
                    </a:solidFill>
                  </a:tcPr>
                </a:tc>
                <a:tc hMerge="1">
                  <a:txBody>
                    <a:bodyPr/>
                    <a:lstStyle/>
                    <a:p>
                      <a:endParaRPr lang="en-US"/>
                    </a:p>
                  </a:txBody>
                  <a:tcPr/>
                </a:tc>
                <a:tc>
                  <a:txBody>
                    <a:bodyPr/>
                    <a:lstStyle/>
                    <a:p>
                      <a:pPr marL="87630" marR="19050" algn="ctr">
                        <a:spcBef>
                          <a:spcPts val="225"/>
                        </a:spcBef>
                        <a:spcAft>
                          <a:spcPts val="0"/>
                        </a:spcAft>
                      </a:pPr>
                      <a:r>
                        <a:rPr lang="en-US" sz="1100" b="1" dirty="0">
                          <a:solidFill>
                            <a:srgbClr val="FFFFFF"/>
                          </a:solidFill>
                          <a:effectLst/>
                          <a:latin typeface="Calibri" panose="020F0502020204030204" pitchFamily="34" charset="0"/>
                          <a:ea typeface="Arial Narrow" panose="020B0606020202030204" pitchFamily="34" charset="0"/>
                          <a:cs typeface="Calibri" panose="020F0502020204030204" pitchFamily="34" charset="0"/>
                        </a:rPr>
                        <a:t>PLAN</a:t>
                      </a:r>
                      <a:endParaRPr lang="en-US" sz="1100" dirty="0">
                        <a:effectLst/>
                        <a:latin typeface="Calibri" panose="020F0502020204030204" pitchFamily="34" charset="0"/>
                        <a:ea typeface="Arial Narrow" panose="020B0606020202030204" pitchFamily="34" charset="0"/>
                        <a:cs typeface="Calibri" panose="020F0502020204030204" pitchFamily="34"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9050" cap="flat" cmpd="sng" algn="ctr">
                      <a:solidFill>
                        <a:srgbClr val="231F20"/>
                      </a:solidFill>
                      <a:prstDash val="solid"/>
                      <a:round/>
                      <a:headEnd type="none" w="med" len="med"/>
                      <a:tailEnd type="none" w="med" len="med"/>
                    </a:lnT>
                    <a:lnB w="19050" cap="flat" cmpd="sng" algn="ctr">
                      <a:solidFill>
                        <a:srgbClr val="231F20"/>
                      </a:solidFill>
                      <a:prstDash val="solid"/>
                      <a:round/>
                      <a:headEnd type="none" w="med" len="med"/>
                      <a:tailEnd type="none" w="med" len="med"/>
                    </a:lnB>
                    <a:solidFill>
                      <a:srgbClr val="008C99"/>
                    </a:solidFill>
                  </a:tcPr>
                </a:tc>
                <a:extLst>
                  <a:ext uri="{0D108BD9-81ED-4DB2-BD59-A6C34878D82A}">
                    <a16:rowId xmlns:a16="http://schemas.microsoft.com/office/drawing/2014/main" val="2495502982"/>
                  </a:ext>
                </a:extLst>
              </a:tr>
              <a:tr h="193555">
                <a:tc>
                  <a:txBody>
                    <a:bodyPr/>
                    <a:lstStyle/>
                    <a:p>
                      <a:pPr marL="91440" marR="0">
                        <a:lnSpc>
                          <a:spcPts val="875"/>
                        </a:lnSpc>
                        <a:spcBef>
                          <a:spcPts val="0"/>
                        </a:spcBef>
                        <a:spcAft>
                          <a:spcPts val="0"/>
                        </a:spcAft>
                      </a:pPr>
                      <a:r>
                        <a:rPr lang="en-US" sz="1100" dirty="0">
                          <a:solidFill>
                            <a:srgbClr val="231F20"/>
                          </a:solidFill>
                          <a:effectLst/>
                          <a:latin typeface="Calibri" panose="020F0502020204030204" pitchFamily="34" charset="0"/>
                          <a:ea typeface="Arial Narrow" panose="020B0606020202030204" pitchFamily="34" charset="0"/>
                          <a:cs typeface="Calibri" panose="020F0502020204030204" pitchFamily="34" charset="0"/>
                        </a:rPr>
                        <a:t>First Day Hospital Conﬁnement</a:t>
                      </a:r>
                      <a:endParaRPr lang="en-US" sz="1100" dirty="0">
                        <a:effectLst/>
                        <a:latin typeface="Calibri" panose="020F0502020204030204" pitchFamily="34" charset="0"/>
                        <a:ea typeface="Arial Narrow" panose="020B0606020202030204" pitchFamily="34" charset="0"/>
                        <a:cs typeface="Calibri" panose="020F0502020204030204" pitchFamily="34"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9050" cap="flat" cmpd="sng" algn="ctr">
                      <a:solidFill>
                        <a:srgbClr val="231F20"/>
                      </a:solidFill>
                      <a:prstDash val="solid"/>
                      <a:round/>
                      <a:headEnd type="none" w="med" len="med"/>
                      <a:tailEnd type="none" w="med" len="med"/>
                    </a:lnT>
                    <a:lnB w="19050" cap="flat" cmpd="sng" algn="ctr">
                      <a:solidFill>
                        <a:srgbClr val="231F20"/>
                      </a:solidFill>
                      <a:prstDash val="solid"/>
                      <a:round/>
                      <a:headEnd type="none" w="med" len="med"/>
                      <a:tailEnd type="none" w="med" len="med"/>
                    </a:lnB>
                    <a:noFill/>
                  </a:tcPr>
                </a:tc>
                <a:tc>
                  <a:txBody>
                    <a:bodyPr/>
                    <a:lstStyle/>
                    <a:p>
                      <a:pPr marL="45720" marR="0">
                        <a:lnSpc>
                          <a:spcPts val="875"/>
                        </a:lnSpc>
                        <a:spcBef>
                          <a:spcPts val="0"/>
                        </a:spcBef>
                        <a:spcAft>
                          <a:spcPts val="0"/>
                        </a:spcAft>
                      </a:pPr>
                      <a:r>
                        <a:rPr lang="en-US" sz="1100" dirty="0">
                          <a:solidFill>
                            <a:srgbClr val="231F20"/>
                          </a:solidFill>
                          <a:effectLst/>
                          <a:latin typeface="Calibri" panose="020F0502020204030204" pitchFamily="34" charset="0"/>
                          <a:ea typeface="Arial Narrow" panose="020B0606020202030204" pitchFamily="34" charset="0"/>
                          <a:cs typeface="Calibri" panose="020F0502020204030204" pitchFamily="34" charset="0"/>
                        </a:rPr>
                        <a:t>Up to 1 day per year</a:t>
                      </a:r>
                      <a:endParaRPr lang="en-US" sz="1100" dirty="0">
                        <a:effectLst/>
                        <a:latin typeface="Calibri" panose="020F0502020204030204" pitchFamily="34" charset="0"/>
                        <a:ea typeface="Arial Narrow" panose="020B0606020202030204" pitchFamily="34" charset="0"/>
                        <a:cs typeface="Calibri" panose="020F0502020204030204" pitchFamily="34"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9050" cap="flat" cmpd="sng" algn="ctr">
                      <a:solidFill>
                        <a:srgbClr val="231F20"/>
                      </a:solidFill>
                      <a:prstDash val="solid"/>
                      <a:round/>
                      <a:headEnd type="none" w="med" len="med"/>
                      <a:tailEnd type="none" w="med" len="med"/>
                    </a:lnT>
                    <a:lnB w="19050" cap="flat" cmpd="sng" algn="ctr">
                      <a:solidFill>
                        <a:srgbClr val="231F20"/>
                      </a:solidFill>
                      <a:prstDash val="solid"/>
                      <a:round/>
                      <a:headEnd type="none" w="med" len="med"/>
                      <a:tailEnd type="none" w="med" len="med"/>
                    </a:lnB>
                    <a:noFill/>
                  </a:tcPr>
                </a:tc>
                <a:tc>
                  <a:txBody>
                    <a:bodyPr/>
                    <a:lstStyle/>
                    <a:p>
                      <a:pPr marL="86995" marR="19685" algn="ctr">
                        <a:lnSpc>
                          <a:spcPts val="875"/>
                        </a:lnSpc>
                        <a:spcBef>
                          <a:spcPts val="0"/>
                        </a:spcBef>
                        <a:spcAft>
                          <a:spcPts val="0"/>
                        </a:spcAft>
                      </a:pPr>
                      <a:r>
                        <a:rPr lang="en-US" sz="1100" dirty="0">
                          <a:solidFill>
                            <a:srgbClr val="231F20"/>
                          </a:solidFill>
                          <a:effectLst/>
                          <a:latin typeface="Calibri" panose="020F0502020204030204" pitchFamily="34" charset="0"/>
                          <a:ea typeface="Arial Narrow" panose="020B0606020202030204" pitchFamily="34" charset="0"/>
                          <a:cs typeface="Calibri" panose="020F0502020204030204" pitchFamily="34" charset="0"/>
                        </a:rPr>
                        <a:t>$1,000</a:t>
                      </a:r>
                      <a:endParaRPr lang="en-US" sz="1100" dirty="0">
                        <a:effectLst/>
                        <a:latin typeface="Calibri" panose="020F0502020204030204" pitchFamily="34" charset="0"/>
                        <a:ea typeface="Arial Narrow" panose="020B0606020202030204" pitchFamily="34" charset="0"/>
                        <a:cs typeface="Calibri" panose="020F0502020204030204" pitchFamily="34"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9050" cap="flat" cmpd="sng" algn="ctr">
                      <a:solidFill>
                        <a:srgbClr val="231F20"/>
                      </a:solidFill>
                      <a:prstDash val="solid"/>
                      <a:round/>
                      <a:headEnd type="none" w="med" len="med"/>
                      <a:tailEnd type="none" w="med" len="med"/>
                    </a:lnT>
                    <a:lnB w="1905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786736798"/>
                  </a:ext>
                </a:extLst>
              </a:tr>
              <a:tr h="194553">
                <a:tc>
                  <a:txBody>
                    <a:bodyPr/>
                    <a:lstStyle/>
                    <a:p>
                      <a:pPr marL="91440" marR="0">
                        <a:lnSpc>
                          <a:spcPts val="875"/>
                        </a:lnSpc>
                        <a:spcBef>
                          <a:spcPts val="0"/>
                        </a:spcBef>
                        <a:spcAft>
                          <a:spcPts val="0"/>
                        </a:spcAft>
                      </a:pPr>
                      <a:r>
                        <a:rPr lang="en-US" sz="1100" dirty="0">
                          <a:solidFill>
                            <a:srgbClr val="231F20"/>
                          </a:solidFill>
                          <a:effectLst/>
                          <a:latin typeface="Calibri" panose="020F0502020204030204" pitchFamily="34" charset="0"/>
                          <a:ea typeface="Arial Narrow" panose="020B0606020202030204" pitchFamily="34" charset="0"/>
                          <a:cs typeface="Calibri" panose="020F0502020204030204" pitchFamily="34" charset="0"/>
                        </a:rPr>
                        <a:t>Daily Hospital Conﬁnement (Day 2+)</a:t>
                      </a:r>
                      <a:endParaRPr lang="en-US" sz="1100" dirty="0">
                        <a:effectLst/>
                        <a:latin typeface="Calibri" panose="020F0502020204030204" pitchFamily="34" charset="0"/>
                        <a:ea typeface="Arial Narrow" panose="020B0606020202030204" pitchFamily="34" charset="0"/>
                        <a:cs typeface="Calibri" panose="020F0502020204030204" pitchFamily="34"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9050" cap="flat" cmpd="sng" algn="ctr">
                      <a:solidFill>
                        <a:srgbClr val="231F20"/>
                      </a:solidFill>
                      <a:prstDash val="solid"/>
                      <a:round/>
                      <a:headEnd type="none" w="med" len="med"/>
                      <a:tailEnd type="none" w="med" len="med"/>
                    </a:lnT>
                    <a:lnB w="19050" cap="flat" cmpd="sng" algn="ctr">
                      <a:solidFill>
                        <a:srgbClr val="231F20"/>
                      </a:solidFill>
                      <a:prstDash val="solid"/>
                      <a:round/>
                      <a:headEnd type="none" w="med" len="med"/>
                      <a:tailEnd type="none" w="med" len="med"/>
                    </a:lnB>
                    <a:noFill/>
                  </a:tcPr>
                </a:tc>
                <a:tc>
                  <a:txBody>
                    <a:bodyPr/>
                    <a:lstStyle/>
                    <a:p>
                      <a:pPr marL="45720" marR="0">
                        <a:lnSpc>
                          <a:spcPts val="875"/>
                        </a:lnSpc>
                        <a:spcBef>
                          <a:spcPts val="0"/>
                        </a:spcBef>
                        <a:spcAft>
                          <a:spcPts val="0"/>
                        </a:spcAft>
                      </a:pPr>
                      <a:r>
                        <a:rPr lang="en-US" sz="1100" dirty="0">
                          <a:solidFill>
                            <a:srgbClr val="231F20"/>
                          </a:solidFill>
                          <a:effectLst/>
                          <a:latin typeface="Calibri" panose="020F0502020204030204" pitchFamily="34" charset="0"/>
                          <a:ea typeface="Arial Narrow" panose="020B0606020202030204" pitchFamily="34" charset="0"/>
                          <a:cs typeface="Calibri" panose="020F0502020204030204" pitchFamily="34" charset="0"/>
                        </a:rPr>
                        <a:t>Up to 30 days per year</a:t>
                      </a:r>
                      <a:endParaRPr lang="en-US" sz="1100" dirty="0">
                        <a:effectLst/>
                        <a:latin typeface="Calibri" panose="020F0502020204030204" pitchFamily="34" charset="0"/>
                        <a:ea typeface="Arial Narrow" panose="020B0606020202030204" pitchFamily="34" charset="0"/>
                        <a:cs typeface="Calibri" panose="020F0502020204030204" pitchFamily="34"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9050" cap="flat" cmpd="sng" algn="ctr">
                      <a:solidFill>
                        <a:srgbClr val="231F20"/>
                      </a:solidFill>
                      <a:prstDash val="solid"/>
                      <a:round/>
                      <a:headEnd type="none" w="med" len="med"/>
                      <a:tailEnd type="none" w="med" len="med"/>
                    </a:lnT>
                    <a:lnB w="19050" cap="flat" cmpd="sng" algn="ctr">
                      <a:solidFill>
                        <a:srgbClr val="231F20"/>
                      </a:solidFill>
                      <a:prstDash val="solid"/>
                      <a:round/>
                      <a:headEnd type="none" w="med" len="med"/>
                      <a:tailEnd type="none" w="med" len="med"/>
                    </a:lnB>
                    <a:noFill/>
                  </a:tcPr>
                </a:tc>
                <a:tc>
                  <a:txBody>
                    <a:bodyPr/>
                    <a:lstStyle/>
                    <a:p>
                      <a:pPr marL="86995" marR="19685" algn="ctr">
                        <a:lnSpc>
                          <a:spcPts val="875"/>
                        </a:lnSpc>
                        <a:spcBef>
                          <a:spcPts val="0"/>
                        </a:spcBef>
                        <a:spcAft>
                          <a:spcPts val="0"/>
                        </a:spcAft>
                      </a:pPr>
                      <a:r>
                        <a:rPr lang="en-US" sz="1100" dirty="0">
                          <a:solidFill>
                            <a:srgbClr val="231F20"/>
                          </a:solidFill>
                          <a:effectLst/>
                          <a:latin typeface="Calibri" panose="020F0502020204030204" pitchFamily="34" charset="0"/>
                          <a:ea typeface="Arial Narrow" panose="020B0606020202030204" pitchFamily="34" charset="0"/>
                          <a:cs typeface="Calibri" panose="020F0502020204030204" pitchFamily="34" charset="0"/>
                        </a:rPr>
                        <a:t>$150</a:t>
                      </a:r>
                      <a:endParaRPr lang="en-US" sz="1100" dirty="0">
                        <a:effectLst/>
                        <a:latin typeface="Calibri" panose="020F0502020204030204" pitchFamily="34" charset="0"/>
                        <a:ea typeface="Arial Narrow" panose="020B0606020202030204" pitchFamily="34" charset="0"/>
                        <a:cs typeface="Calibri" panose="020F0502020204030204" pitchFamily="34"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9050" cap="flat" cmpd="sng" algn="ctr">
                      <a:solidFill>
                        <a:srgbClr val="231F20"/>
                      </a:solidFill>
                      <a:prstDash val="solid"/>
                      <a:round/>
                      <a:headEnd type="none" w="med" len="med"/>
                      <a:tailEnd type="none" w="med" len="med"/>
                    </a:lnT>
                    <a:lnB w="1905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945042841"/>
                  </a:ext>
                </a:extLst>
              </a:tr>
              <a:tr h="186571">
                <a:tc>
                  <a:txBody>
                    <a:bodyPr/>
                    <a:lstStyle/>
                    <a:p>
                      <a:pPr marL="91440" marR="0">
                        <a:lnSpc>
                          <a:spcPts val="835"/>
                        </a:lnSpc>
                        <a:spcBef>
                          <a:spcPts val="0"/>
                        </a:spcBef>
                        <a:spcAft>
                          <a:spcPts val="0"/>
                        </a:spcAft>
                      </a:pPr>
                      <a:r>
                        <a:rPr lang="en-US" sz="1100" dirty="0">
                          <a:solidFill>
                            <a:srgbClr val="231F20"/>
                          </a:solidFill>
                          <a:effectLst/>
                          <a:latin typeface="Calibri" panose="020F0502020204030204" pitchFamily="34" charset="0"/>
                          <a:ea typeface="Arial Narrow" panose="020B0606020202030204" pitchFamily="34" charset="0"/>
                          <a:cs typeface="Calibri" panose="020F0502020204030204" pitchFamily="34" charset="0"/>
                        </a:rPr>
                        <a:t>Daily ICU Conﬁnement (Day 1+)</a:t>
                      </a:r>
                      <a:endParaRPr lang="en-US" sz="1100" dirty="0">
                        <a:effectLst/>
                        <a:latin typeface="Calibri" panose="020F0502020204030204" pitchFamily="34" charset="0"/>
                        <a:ea typeface="Arial Narrow" panose="020B0606020202030204" pitchFamily="34" charset="0"/>
                        <a:cs typeface="Calibri" panose="020F0502020204030204" pitchFamily="34"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9050" cap="flat" cmpd="sng" algn="ctr">
                      <a:solidFill>
                        <a:srgbClr val="231F20"/>
                      </a:solidFill>
                      <a:prstDash val="solid"/>
                      <a:round/>
                      <a:headEnd type="none" w="med" len="med"/>
                      <a:tailEnd type="none" w="med" len="med"/>
                    </a:lnT>
                    <a:lnB w="19050" cap="flat" cmpd="sng" algn="ctr">
                      <a:solidFill>
                        <a:srgbClr val="231F20"/>
                      </a:solidFill>
                      <a:prstDash val="solid"/>
                      <a:round/>
                      <a:headEnd type="none" w="med" len="med"/>
                      <a:tailEnd type="none" w="med" len="med"/>
                    </a:lnB>
                    <a:noFill/>
                  </a:tcPr>
                </a:tc>
                <a:tc>
                  <a:txBody>
                    <a:bodyPr/>
                    <a:lstStyle/>
                    <a:p>
                      <a:pPr marL="45720" marR="0">
                        <a:lnSpc>
                          <a:spcPts val="835"/>
                        </a:lnSpc>
                        <a:spcBef>
                          <a:spcPts val="0"/>
                        </a:spcBef>
                        <a:spcAft>
                          <a:spcPts val="0"/>
                        </a:spcAft>
                      </a:pPr>
                      <a:r>
                        <a:rPr lang="en-US" sz="1100" dirty="0">
                          <a:solidFill>
                            <a:srgbClr val="231F20"/>
                          </a:solidFill>
                          <a:effectLst/>
                          <a:latin typeface="Calibri" panose="020F0502020204030204" pitchFamily="34" charset="0"/>
                          <a:ea typeface="Arial Narrow" panose="020B0606020202030204" pitchFamily="34" charset="0"/>
                          <a:cs typeface="Calibri" panose="020F0502020204030204" pitchFamily="34" charset="0"/>
                        </a:rPr>
                        <a:t>Up to 30 days per year</a:t>
                      </a:r>
                      <a:endParaRPr lang="en-US" sz="1100" dirty="0">
                        <a:effectLst/>
                        <a:latin typeface="Calibri" panose="020F0502020204030204" pitchFamily="34" charset="0"/>
                        <a:ea typeface="Arial Narrow" panose="020B0606020202030204" pitchFamily="34" charset="0"/>
                        <a:cs typeface="Calibri" panose="020F0502020204030204" pitchFamily="34"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9050" cap="flat" cmpd="sng" algn="ctr">
                      <a:solidFill>
                        <a:srgbClr val="231F20"/>
                      </a:solidFill>
                      <a:prstDash val="solid"/>
                      <a:round/>
                      <a:headEnd type="none" w="med" len="med"/>
                      <a:tailEnd type="none" w="med" len="med"/>
                    </a:lnT>
                    <a:lnB w="19050" cap="flat" cmpd="sng" algn="ctr">
                      <a:solidFill>
                        <a:srgbClr val="231F20"/>
                      </a:solidFill>
                      <a:prstDash val="solid"/>
                      <a:round/>
                      <a:headEnd type="none" w="med" len="med"/>
                      <a:tailEnd type="none" w="med" len="med"/>
                    </a:lnB>
                    <a:noFill/>
                  </a:tcPr>
                </a:tc>
                <a:tc>
                  <a:txBody>
                    <a:bodyPr/>
                    <a:lstStyle/>
                    <a:p>
                      <a:pPr marL="86995" marR="19685" algn="ctr">
                        <a:lnSpc>
                          <a:spcPts val="835"/>
                        </a:lnSpc>
                        <a:spcBef>
                          <a:spcPts val="0"/>
                        </a:spcBef>
                        <a:spcAft>
                          <a:spcPts val="0"/>
                        </a:spcAft>
                      </a:pPr>
                      <a:r>
                        <a:rPr lang="en-US" sz="1100" dirty="0">
                          <a:solidFill>
                            <a:srgbClr val="231F20"/>
                          </a:solidFill>
                          <a:effectLst/>
                          <a:latin typeface="Calibri" panose="020F0502020204030204" pitchFamily="34" charset="0"/>
                          <a:ea typeface="Arial Narrow" panose="020B0606020202030204" pitchFamily="34" charset="0"/>
                          <a:cs typeface="Calibri" panose="020F0502020204030204" pitchFamily="34" charset="0"/>
                        </a:rPr>
                        <a:t>$300</a:t>
                      </a:r>
                      <a:endParaRPr lang="en-US" sz="1100" dirty="0">
                        <a:effectLst/>
                        <a:latin typeface="Calibri" panose="020F0502020204030204" pitchFamily="34" charset="0"/>
                        <a:ea typeface="Arial Narrow" panose="020B0606020202030204" pitchFamily="34" charset="0"/>
                        <a:cs typeface="Calibri" panose="020F0502020204030204" pitchFamily="34"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9050" cap="flat" cmpd="sng" algn="ctr">
                      <a:solidFill>
                        <a:srgbClr val="231F20"/>
                      </a:solidFill>
                      <a:prstDash val="solid"/>
                      <a:round/>
                      <a:headEnd type="none" w="med" len="med"/>
                      <a:tailEnd type="none" w="med" len="med"/>
                    </a:lnT>
                    <a:lnB w="1905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193298267"/>
                  </a:ext>
                </a:extLst>
              </a:tr>
              <a:tr h="321261">
                <a:tc gridSpan="2">
                  <a:txBody>
                    <a:bodyPr/>
                    <a:lstStyle/>
                    <a:p>
                      <a:pPr marL="91440" marR="0">
                        <a:spcBef>
                          <a:spcPts val="115"/>
                        </a:spcBef>
                        <a:spcAft>
                          <a:spcPts val="0"/>
                        </a:spcAft>
                      </a:pPr>
                      <a:r>
                        <a:rPr lang="en-US" sz="1100" b="1" dirty="0">
                          <a:solidFill>
                            <a:schemeClr val="bg1"/>
                          </a:solidFill>
                          <a:effectLst/>
                          <a:latin typeface="Calibri" panose="020F0502020204030204" pitchFamily="34" charset="0"/>
                          <a:ea typeface="Arial Narrow" panose="020B0606020202030204" pitchFamily="34" charset="0"/>
                          <a:cs typeface="Calibri" panose="020F0502020204030204" pitchFamily="34" charset="0"/>
                        </a:rPr>
                        <a:t>FEATURES</a:t>
                      </a:r>
                      <a:endParaRPr lang="en-US" sz="1100" dirty="0">
                        <a:solidFill>
                          <a:schemeClr val="bg1"/>
                        </a:solidFill>
                        <a:effectLst/>
                        <a:latin typeface="Calibri" panose="020F0502020204030204" pitchFamily="34" charset="0"/>
                        <a:ea typeface="Arial Narrow" panose="020B0606020202030204" pitchFamily="34" charset="0"/>
                        <a:cs typeface="Calibri" panose="020F0502020204030204" pitchFamily="34"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9050" cap="flat" cmpd="sng" algn="ctr">
                      <a:solidFill>
                        <a:srgbClr val="231F20"/>
                      </a:solidFill>
                      <a:prstDash val="solid"/>
                      <a:round/>
                      <a:headEnd type="none" w="med" len="med"/>
                      <a:tailEnd type="none" w="med" len="med"/>
                    </a:lnT>
                    <a:lnB w="19050" cap="flat" cmpd="sng" algn="ctr">
                      <a:solidFill>
                        <a:srgbClr val="231F20"/>
                      </a:solidFill>
                      <a:prstDash val="solid"/>
                      <a:round/>
                      <a:headEnd type="none" w="med" len="med"/>
                      <a:tailEnd type="none" w="med" len="med"/>
                    </a:lnB>
                    <a:solidFill>
                      <a:srgbClr val="008C99"/>
                    </a:solidFill>
                  </a:tcPr>
                </a:tc>
                <a:tc hMerge="1">
                  <a:txBody>
                    <a:bodyPr/>
                    <a:lstStyle/>
                    <a:p>
                      <a:endParaRPr lang="en-US"/>
                    </a:p>
                  </a:txBody>
                  <a:tcPr/>
                </a:tc>
                <a:tc>
                  <a:txBody>
                    <a:bodyPr/>
                    <a:lstStyle/>
                    <a:p>
                      <a:pPr marL="0" marR="0">
                        <a:spcBef>
                          <a:spcPts val="0"/>
                        </a:spcBef>
                        <a:spcAft>
                          <a:spcPts val="0"/>
                        </a:spcAft>
                      </a:pPr>
                      <a:r>
                        <a:rPr lang="en-US" sz="1100" dirty="0">
                          <a:solidFill>
                            <a:schemeClr val="bg1"/>
                          </a:solidFill>
                          <a:effectLst/>
                          <a:latin typeface="Calibri" panose="020F0502020204030204" pitchFamily="34" charset="0"/>
                          <a:ea typeface="Arial Narrow" panose="020B0606020202030204" pitchFamily="34" charset="0"/>
                          <a:cs typeface="Calibri" panose="020F0502020204030204" pitchFamily="34" charset="0"/>
                        </a:rPr>
                        <a:t> </a:t>
                      </a: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9050" cap="flat" cmpd="sng" algn="ctr">
                      <a:solidFill>
                        <a:srgbClr val="231F20"/>
                      </a:solidFill>
                      <a:prstDash val="solid"/>
                      <a:round/>
                      <a:headEnd type="none" w="med" len="med"/>
                      <a:tailEnd type="none" w="med" len="med"/>
                    </a:lnT>
                    <a:lnB w="19050" cap="flat" cmpd="sng" algn="ctr">
                      <a:solidFill>
                        <a:srgbClr val="231F20"/>
                      </a:solidFill>
                      <a:prstDash val="solid"/>
                      <a:round/>
                      <a:headEnd type="none" w="med" len="med"/>
                      <a:tailEnd type="none" w="med" len="med"/>
                    </a:lnB>
                    <a:solidFill>
                      <a:srgbClr val="008C99"/>
                    </a:solidFill>
                  </a:tcPr>
                </a:tc>
                <a:extLst>
                  <a:ext uri="{0D108BD9-81ED-4DB2-BD59-A6C34878D82A}">
                    <a16:rowId xmlns:a16="http://schemas.microsoft.com/office/drawing/2014/main" val="2378857083"/>
                  </a:ext>
                </a:extLst>
              </a:tr>
              <a:tr h="314277">
                <a:tc gridSpan="2">
                  <a:txBody>
                    <a:bodyPr/>
                    <a:lstStyle/>
                    <a:p>
                      <a:pPr marL="91440" marR="0">
                        <a:spcBef>
                          <a:spcPts val="145"/>
                        </a:spcBef>
                        <a:spcAft>
                          <a:spcPts val="0"/>
                        </a:spcAft>
                      </a:pPr>
                      <a:r>
                        <a:rPr lang="en-US" sz="1100" dirty="0">
                          <a:solidFill>
                            <a:srgbClr val="231F20"/>
                          </a:solidFill>
                          <a:effectLst/>
                          <a:latin typeface="Calibri" panose="020F0502020204030204" pitchFamily="34" charset="0"/>
                          <a:ea typeface="Arial Narrow" panose="020B0606020202030204" pitchFamily="34" charset="0"/>
                          <a:cs typeface="Calibri" panose="020F0502020204030204" pitchFamily="34" charset="0"/>
                        </a:rPr>
                        <a:t>Ability Assist® EAP2 – 24/7/365 access to help for ﬁnancial, legal or emotional issues</a:t>
                      </a:r>
                      <a:endParaRPr lang="en-US" sz="1100" dirty="0">
                        <a:effectLst/>
                        <a:latin typeface="Calibri" panose="020F0502020204030204" pitchFamily="34" charset="0"/>
                        <a:ea typeface="Arial Narrow" panose="020B0606020202030204" pitchFamily="34" charset="0"/>
                        <a:cs typeface="Calibri" panose="020F0502020204030204" pitchFamily="34"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9050" cap="flat" cmpd="sng" algn="ctr">
                      <a:solidFill>
                        <a:srgbClr val="231F20"/>
                      </a:solidFill>
                      <a:prstDash val="solid"/>
                      <a:round/>
                      <a:headEnd type="none" w="med" len="med"/>
                      <a:tailEnd type="none" w="med" len="med"/>
                    </a:lnT>
                    <a:lnB w="19050" cap="flat" cmpd="sng" algn="ctr">
                      <a:solidFill>
                        <a:srgbClr val="231F20"/>
                      </a:solidFill>
                      <a:prstDash val="solid"/>
                      <a:round/>
                      <a:headEnd type="none" w="med" len="med"/>
                      <a:tailEnd type="none" w="med" len="med"/>
                    </a:lnB>
                    <a:noFill/>
                  </a:tcPr>
                </a:tc>
                <a:tc hMerge="1">
                  <a:txBody>
                    <a:bodyPr/>
                    <a:lstStyle/>
                    <a:p>
                      <a:endParaRPr lang="en-US"/>
                    </a:p>
                  </a:txBody>
                  <a:tcPr/>
                </a:tc>
                <a:tc>
                  <a:txBody>
                    <a:bodyPr/>
                    <a:lstStyle/>
                    <a:p>
                      <a:pPr marL="86360" marR="19685" algn="ctr">
                        <a:spcBef>
                          <a:spcPts val="295"/>
                        </a:spcBef>
                        <a:spcAft>
                          <a:spcPts val="0"/>
                        </a:spcAft>
                      </a:pPr>
                      <a:r>
                        <a:rPr lang="en-US" sz="1100" dirty="0">
                          <a:solidFill>
                            <a:srgbClr val="231F20"/>
                          </a:solidFill>
                          <a:effectLst/>
                          <a:latin typeface="Calibri" panose="020F0502020204030204" pitchFamily="34" charset="0"/>
                          <a:ea typeface="Arial Narrow" panose="020B0606020202030204" pitchFamily="34" charset="0"/>
                          <a:cs typeface="Calibri" panose="020F0502020204030204" pitchFamily="34" charset="0"/>
                        </a:rPr>
                        <a:t>Included</a:t>
                      </a:r>
                      <a:endParaRPr lang="en-US" sz="1100" dirty="0">
                        <a:effectLst/>
                        <a:latin typeface="Calibri" panose="020F0502020204030204" pitchFamily="34" charset="0"/>
                        <a:ea typeface="Arial Narrow" panose="020B0606020202030204" pitchFamily="34" charset="0"/>
                        <a:cs typeface="Calibri" panose="020F0502020204030204" pitchFamily="34"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9050" cap="flat" cmpd="sng" algn="ctr">
                      <a:solidFill>
                        <a:srgbClr val="231F20"/>
                      </a:solidFill>
                      <a:prstDash val="solid"/>
                      <a:round/>
                      <a:headEnd type="none" w="med" len="med"/>
                      <a:tailEnd type="none" w="med" len="med"/>
                    </a:lnT>
                    <a:lnB w="19050" cap="flat" cmpd="sng" algn="ctr">
                      <a:solidFill>
                        <a:srgbClr val="231F20"/>
                      </a:solidFill>
                      <a:prstDash val="solid"/>
                      <a:round/>
                      <a:headEnd type="none" w="med" len="med"/>
                      <a:tailEnd type="none" w="med" len="med"/>
                    </a:lnB>
                    <a:noFill/>
                  </a:tcPr>
                </a:tc>
                <a:extLst>
                  <a:ext uri="{0D108BD9-81ED-4DB2-BD59-A6C34878D82A}">
                    <a16:rowId xmlns:a16="http://schemas.microsoft.com/office/drawing/2014/main" val="2683757787"/>
                  </a:ext>
                </a:extLst>
              </a:tr>
              <a:tr h="329243">
                <a:tc gridSpan="2">
                  <a:txBody>
                    <a:bodyPr/>
                    <a:lstStyle/>
                    <a:p>
                      <a:pPr marL="91440" marR="0">
                        <a:spcBef>
                          <a:spcPts val="145"/>
                        </a:spcBef>
                        <a:spcAft>
                          <a:spcPts val="0"/>
                        </a:spcAft>
                      </a:pPr>
                      <a:r>
                        <a:rPr lang="en-US" sz="1100" dirty="0">
                          <a:solidFill>
                            <a:srgbClr val="231F20"/>
                          </a:solidFill>
                          <a:effectLst/>
                          <a:latin typeface="Calibri" panose="020F0502020204030204" pitchFamily="34" charset="0"/>
                          <a:ea typeface="Arial Narrow" panose="020B0606020202030204" pitchFamily="34" charset="0"/>
                          <a:cs typeface="Calibri" panose="020F0502020204030204" pitchFamily="34" charset="0"/>
                        </a:rPr>
                        <a:t>HealthChampionSM2 – Administrative &amp; clinical support following serious illness or injury</a:t>
                      </a:r>
                      <a:endParaRPr lang="en-US" sz="1100" dirty="0">
                        <a:effectLst/>
                        <a:latin typeface="Calibri" panose="020F0502020204030204" pitchFamily="34" charset="0"/>
                        <a:ea typeface="Arial Narrow" panose="020B0606020202030204" pitchFamily="34" charset="0"/>
                        <a:cs typeface="Calibri" panose="020F0502020204030204" pitchFamily="34"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905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hMerge="1">
                  <a:txBody>
                    <a:bodyPr/>
                    <a:lstStyle/>
                    <a:p>
                      <a:endParaRPr lang="en-US"/>
                    </a:p>
                  </a:txBody>
                  <a:tcPr/>
                </a:tc>
                <a:tc>
                  <a:txBody>
                    <a:bodyPr/>
                    <a:lstStyle/>
                    <a:p>
                      <a:pPr marL="86360" marR="19685" algn="ctr">
                        <a:spcBef>
                          <a:spcPts val="295"/>
                        </a:spcBef>
                        <a:spcAft>
                          <a:spcPts val="0"/>
                        </a:spcAft>
                      </a:pPr>
                      <a:r>
                        <a:rPr lang="en-US" sz="1100" dirty="0">
                          <a:solidFill>
                            <a:srgbClr val="231F20"/>
                          </a:solidFill>
                          <a:effectLst/>
                          <a:latin typeface="Calibri" panose="020F0502020204030204" pitchFamily="34" charset="0"/>
                          <a:ea typeface="Arial Narrow" panose="020B0606020202030204" pitchFamily="34" charset="0"/>
                          <a:cs typeface="Calibri" panose="020F0502020204030204" pitchFamily="34" charset="0"/>
                        </a:rPr>
                        <a:t>Included</a:t>
                      </a:r>
                      <a:endParaRPr lang="en-US" sz="1100" dirty="0">
                        <a:effectLst/>
                        <a:latin typeface="Calibri" panose="020F0502020204030204" pitchFamily="34" charset="0"/>
                        <a:ea typeface="Arial Narrow" panose="020B0606020202030204" pitchFamily="34" charset="0"/>
                        <a:cs typeface="Calibri" panose="020F0502020204030204" pitchFamily="34"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905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670467474"/>
                  </a:ext>
                </a:extLst>
              </a:tr>
            </a:tbl>
          </a:graphicData>
        </a:graphic>
      </p:graphicFrame>
      <p:graphicFrame>
        <p:nvGraphicFramePr>
          <p:cNvPr id="13" name="object 8">
            <a:extLst>
              <a:ext uri="{FF2B5EF4-FFF2-40B4-BE49-F238E27FC236}">
                <a16:creationId xmlns:a16="http://schemas.microsoft.com/office/drawing/2014/main" id="{12D8E7EE-3241-4D0E-925A-C2A64E3A6592}"/>
              </a:ext>
            </a:extLst>
          </p:cNvPr>
          <p:cNvGraphicFramePr>
            <a:graphicFrameLocks noGrp="1"/>
          </p:cNvGraphicFramePr>
          <p:nvPr>
            <p:extLst>
              <p:ext uri="{D42A27DB-BD31-4B8C-83A1-F6EECF244321}">
                <p14:modId xmlns:p14="http://schemas.microsoft.com/office/powerpoint/2010/main" val="3097136798"/>
              </p:ext>
            </p:extLst>
          </p:nvPr>
        </p:nvGraphicFramePr>
        <p:xfrm>
          <a:off x="7708597" y="1850517"/>
          <a:ext cx="4855609" cy="1736153"/>
        </p:xfrm>
        <a:graphic>
          <a:graphicData uri="http://schemas.openxmlformats.org/drawingml/2006/table">
            <a:tbl>
              <a:tblPr firstRow="1" bandRow="1"/>
              <a:tblGrid>
                <a:gridCol w="3098032">
                  <a:extLst>
                    <a:ext uri="{9D8B030D-6E8A-4147-A177-3AD203B41FA5}">
                      <a16:colId xmlns:a16="http://schemas.microsoft.com/office/drawing/2014/main" val="20000"/>
                    </a:ext>
                  </a:extLst>
                </a:gridCol>
                <a:gridCol w="1757577">
                  <a:extLst>
                    <a:ext uri="{9D8B030D-6E8A-4147-A177-3AD203B41FA5}">
                      <a16:colId xmlns:a16="http://schemas.microsoft.com/office/drawing/2014/main" val="20001"/>
                    </a:ext>
                  </a:extLst>
                </a:gridCol>
              </a:tblGrid>
              <a:tr h="33720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14984" algn="l">
                        <a:lnSpc>
                          <a:spcPct val="100000"/>
                        </a:lnSpc>
                        <a:spcBef>
                          <a:spcPts val="175"/>
                        </a:spcBef>
                      </a:pPr>
                      <a:r>
                        <a:rPr sz="1200" spc="10" dirty="0">
                          <a:solidFill>
                            <a:srgbClr val="FFFFFF"/>
                          </a:solidFill>
                          <a:latin typeface="Calibri"/>
                          <a:cs typeface="Calibri"/>
                        </a:rPr>
                        <a:t>Hospital </a:t>
                      </a:r>
                      <a:r>
                        <a:rPr sz="1200" spc="15" dirty="0">
                          <a:solidFill>
                            <a:srgbClr val="FFFFFF"/>
                          </a:solidFill>
                          <a:latin typeface="Calibri"/>
                          <a:cs typeface="Calibri"/>
                        </a:rPr>
                        <a:t>Indemnity</a:t>
                      </a:r>
                      <a:r>
                        <a:rPr sz="1200" spc="-45" dirty="0">
                          <a:solidFill>
                            <a:srgbClr val="FFFFFF"/>
                          </a:solidFill>
                          <a:latin typeface="Calibri"/>
                          <a:cs typeface="Calibri"/>
                        </a:rPr>
                        <a:t> </a:t>
                      </a:r>
                      <a:r>
                        <a:rPr sz="1200" spc="5" dirty="0">
                          <a:solidFill>
                            <a:srgbClr val="FFFFFF"/>
                          </a:solidFill>
                          <a:latin typeface="Calibri"/>
                          <a:cs typeface="Calibri"/>
                        </a:rPr>
                        <a:t>Insurance</a:t>
                      </a:r>
                      <a:endParaRPr sz="1200" dirty="0">
                        <a:latin typeface="Calibri"/>
                        <a:cs typeface="Calibri"/>
                      </a:endParaRPr>
                    </a:p>
                  </a:txBody>
                  <a:tcPr marL="0" marR="0" marT="22225" marB="0" anchor="ctr">
                    <a:lnL w="12700" cap="flat" cmpd="sng" algn="ctr">
                      <a:solidFill>
                        <a:srgbClr val="008C9A"/>
                      </a:solidFill>
                      <a:prstDash val="solid"/>
                      <a:round/>
                      <a:headEnd type="none" w="med" len="med"/>
                      <a:tailEnd type="none" w="med" len="med"/>
                    </a:lnL>
                    <a:lnR w="12700">
                      <a:solidFill>
                        <a:srgbClr val="FFFFFF"/>
                      </a:solidFill>
                      <a:prstDash val="solid"/>
                    </a:lnR>
                    <a:lnT w="12700" cap="flat" cmpd="sng" algn="ctr">
                      <a:solidFill>
                        <a:srgbClr val="008C9A"/>
                      </a:solidFill>
                      <a:prstDash val="solid"/>
                      <a:round/>
                      <a:headEnd type="none" w="med" len="med"/>
                      <a:tailEnd type="none" w="med" len="med"/>
                    </a:lnT>
                    <a:lnB w="12700" cap="flat" cmpd="sng" algn="ctr">
                      <a:solidFill>
                        <a:srgbClr val="008C9A"/>
                      </a:solidFill>
                      <a:prstDash val="solid"/>
                      <a:round/>
                      <a:headEnd type="none" w="med" len="med"/>
                      <a:tailEnd type="none" w="med" len="med"/>
                    </a:lnB>
                    <a:lnTlToBr w="12700" cmpd="sng">
                      <a:noFill/>
                      <a:prstDash val="solid"/>
                    </a:lnTlToBr>
                    <a:lnBlToTr w="12700" cmpd="sng">
                      <a:noFill/>
                      <a:prstDash val="solid"/>
                    </a:lnBlToTr>
                    <a:solidFill>
                      <a:srgbClr val="008C9A"/>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ct val="100000"/>
                        </a:lnSpc>
                        <a:spcBef>
                          <a:spcPts val="175"/>
                        </a:spcBef>
                      </a:pPr>
                      <a:r>
                        <a:rPr sz="1200" spc="5" dirty="0">
                          <a:solidFill>
                            <a:srgbClr val="FFFFFF"/>
                          </a:solidFill>
                          <a:latin typeface="Calibri"/>
                          <a:cs typeface="Calibri"/>
                        </a:rPr>
                        <a:t>Bi-weekly</a:t>
                      </a:r>
                      <a:r>
                        <a:rPr sz="1200" spc="-20" dirty="0">
                          <a:solidFill>
                            <a:srgbClr val="FFFFFF"/>
                          </a:solidFill>
                          <a:latin typeface="Calibri"/>
                          <a:cs typeface="Calibri"/>
                        </a:rPr>
                        <a:t> </a:t>
                      </a:r>
                      <a:r>
                        <a:rPr sz="1200" spc="-5" dirty="0">
                          <a:solidFill>
                            <a:srgbClr val="FFFFFF"/>
                          </a:solidFill>
                          <a:latin typeface="Calibri"/>
                          <a:cs typeface="Calibri"/>
                        </a:rPr>
                        <a:t>Rates</a:t>
                      </a:r>
                      <a:endParaRPr sz="1200" dirty="0">
                        <a:latin typeface="Calibri"/>
                        <a:cs typeface="Calibri"/>
                      </a:endParaRPr>
                    </a:p>
                  </a:txBody>
                  <a:tcPr marL="0" marR="0" marT="22225" marB="0" anchor="ctr">
                    <a:lnL w="12700">
                      <a:solidFill>
                        <a:srgbClr val="FFFFFF"/>
                      </a:solidFill>
                      <a:prstDash val="solid"/>
                    </a:lnL>
                    <a:lnR w="12700" cap="flat" cmpd="sng" algn="ctr">
                      <a:solidFill>
                        <a:srgbClr val="008C9A"/>
                      </a:solidFill>
                      <a:prstDash val="solid"/>
                      <a:round/>
                      <a:headEnd type="none" w="med" len="med"/>
                      <a:tailEnd type="none" w="med" len="med"/>
                    </a:lnR>
                    <a:lnT w="12700" cap="flat" cmpd="sng" algn="ctr">
                      <a:solidFill>
                        <a:srgbClr val="008C9A"/>
                      </a:solidFill>
                      <a:prstDash val="solid"/>
                      <a:round/>
                      <a:headEnd type="none" w="med" len="med"/>
                      <a:tailEnd type="none" w="med" len="med"/>
                    </a:lnT>
                    <a:lnB w="12700" cap="flat" cmpd="sng" algn="ctr">
                      <a:solidFill>
                        <a:srgbClr val="008C9A"/>
                      </a:solidFill>
                      <a:prstDash val="solid"/>
                      <a:round/>
                      <a:headEnd type="none" w="med" len="med"/>
                      <a:tailEnd type="none" w="med" len="med"/>
                    </a:lnB>
                    <a:lnTlToBr w="12700" cmpd="sng">
                      <a:noFill/>
                      <a:prstDash val="solid"/>
                    </a:lnTlToBr>
                    <a:lnBlToTr w="12700" cmpd="sng">
                      <a:noFill/>
                      <a:prstDash val="solid"/>
                    </a:lnBlToTr>
                    <a:solidFill>
                      <a:srgbClr val="008C9A"/>
                    </a:solidFill>
                  </a:tcPr>
                </a:tc>
                <a:extLst>
                  <a:ext uri="{0D108BD9-81ED-4DB2-BD59-A6C34878D82A}">
                    <a16:rowId xmlns:a16="http://schemas.microsoft.com/office/drawing/2014/main" val="10000"/>
                  </a:ext>
                </a:extLst>
              </a:tr>
              <a:tr h="35808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0800">
                        <a:lnSpc>
                          <a:spcPct val="100000"/>
                        </a:lnSpc>
                        <a:spcBef>
                          <a:spcPts val="175"/>
                        </a:spcBef>
                      </a:pPr>
                      <a:r>
                        <a:rPr sz="1200" spc="-10" dirty="0">
                          <a:latin typeface="Calibri"/>
                          <a:cs typeface="Calibri"/>
                        </a:rPr>
                        <a:t>Per</a:t>
                      </a:r>
                      <a:r>
                        <a:rPr sz="1200" spc="-20" dirty="0">
                          <a:latin typeface="Calibri"/>
                          <a:cs typeface="Calibri"/>
                        </a:rPr>
                        <a:t> </a:t>
                      </a:r>
                      <a:r>
                        <a:rPr sz="1200" spc="10" dirty="0">
                          <a:latin typeface="Calibri"/>
                          <a:cs typeface="Calibri"/>
                        </a:rPr>
                        <a:t>Employee</a:t>
                      </a:r>
                      <a:endParaRPr sz="1200" dirty="0">
                        <a:latin typeface="Calibri"/>
                        <a:cs typeface="Calibri"/>
                      </a:endParaRPr>
                    </a:p>
                  </a:txBody>
                  <a:tcPr marL="0" marR="0" marT="22225" marB="0" anchor="ctr">
                    <a:lnL w="12700">
                      <a:solidFill>
                        <a:srgbClr val="008C9A"/>
                      </a:solidFill>
                      <a:prstDash val="solid"/>
                    </a:lnL>
                    <a:lnR w="12700">
                      <a:solidFill>
                        <a:srgbClr val="008C9A"/>
                      </a:solidFill>
                      <a:prstDash val="solid"/>
                    </a:lnR>
                    <a:lnT w="12700" cap="flat" cmpd="sng" algn="ctr">
                      <a:solidFill>
                        <a:srgbClr val="008C9A"/>
                      </a:solidFill>
                      <a:prstDash val="solid"/>
                      <a:round/>
                      <a:headEnd type="none" w="med" len="med"/>
                      <a:tailEnd type="none" w="med" len="med"/>
                    </a:lnT>
                    <a:lnB w="12700">
                      <a:solidFill>
                        <a:srgbClr val="008C9A"/>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ct val="100000"/>
                        </a:lnSpc>
                        <a:spcBef>
                          <a:spcPts val="175"/>
                        </a:spcBef>
                      </a:pPr>
                      <a:r>
                        <a:rPr sz="1200" spc="-5" dirty="0">
                          <a:solidFill>
                            <a:srgbClr val="FF0000"/>
                          </a:solidFill>
                          <a:latin typeface="Calibri"/>
                          <a:cs typeface="Calibri"/>
                        </a:rPr>
                        <a:t>$5.79</a:t>
                      </a:r>
                      <a:endParaRPr sz="1200" dirty="0">
                        <a:solidFill>
                          <a:srgbClr val="FF0000"/>
                        </a:solidFill>
                        <a:latin typeface="Calibri"/>
                        <a:cs typeface="Calibri"/>
                      </a:endParaRPr>
                    </a:p>
                  </a:txBody>
                  <a:tcPr marL="0" marR="0" marT="22225" marB="0" anchor="ctr">
                    <a:lnL w="12700">
                      <a:solidFill>
                        <a:srgbClr val="008C9A"/>
                      </a:solidFill>
                      <a:prstDash val="solid"/>
                    </a:lnL>
                    <a:lnR w="12700">
                      <a:solidFill>
                        <a:srgbClr val="008C9A"/>
                      </a:solidFill>
                      <a:prstDash val="solid"/>
                    </a:lnR>
                    <a:lnT w="12700" cap="flat" cmpd="sng" algn="ctr">
                      <a:solidFill>
                        <a:srgbClr val="008C9A"/>
                      </a:solidFill>
                      <a:prstDash val="solid"/>
                      <a:round/>
                      <a:headEnd type="none" w="med" len="med"/>
                      <a:tailEnd type="none" w="med" len="med"/>
                    </a:lnT>
                    <a:lnB w="12700">
                      <a:solidFill>
                        <a:srgbClr val="008C9A"/>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495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0800">
                        <a:lnSpc>
                          <a:spcPct val="100000"/>
                        </a:lnSpc>
                        <a:spcBef>
                          <a:spcPts val="175"/>
                        </a:spcBef>
                      </a:pPr>
                      <a:r>
                        <a:rPr sz="1200" spc="10" dirty="0">
                          <a:latin typeface="Calibri"/>
                          <a:cs typeface="Calibri"/>
                        </a:rPr>
                        <a:t>Employee </a:t>
                      </a:r>
                      <a:r>
                        <a:rPr sz="1200" spc="85" dirty="0">
                          <a:latin typeface="Calibri"/>
                          <a:cs typeface="Calibri"/>
                        </a:rPr>
                        <a:t>+</a:t>
                      </a:r>
                      <a:r>
                        <a:rPr sz="1200" spc="-45" dirty="0">
                          <a:latin typeface="Calibri"/>
                          <a:cs typeface="Calibri"/>
                        </a:rPr>
                        <a:t> </a:t>
                      </a:r>
                      <a:r>
                        <a:rPr sz="1200" spc="15" dirty="0">
                          <a:latin typeface="Calibri"/>
                          <a:cs typeface="Calibri"/>
                        </a:rPr>
                        <a:t>Spouse</a:t>
                      </a:r>
                      <a:endParaRPr sz="1200" dirty="0">
                        <a:latin typeface="Calibri"/>
                        <a:cs typeface="Calibri"/>
                      </a:endParaRPr>
                    </a:p>
                  </a:txBody>
                  <a:tcPr marL="0" marR="0" marT="22225" marB="0" anchor="ctr">
                    <a:lnL w="12700">
                      <a:solidFill>
                        <a:srgbClr val="008C9A"/>
                      </a:solidFill>
                      <a:prstDash val="solid"/>
                    </a:lnL>
                    <a:lnR w="12700">
                      <a:solidFill>
                        <a:srgbClr val="008C9A"/>
                      </a:solidFill>
                      <a:prstDash val="solid"/>
                    </a:lnR>
                    <a:lnT w="12700">
                      <a:solidFill>
                        <a:srgbClr val="008C9A"/>
                      </a:solidFill>
                      <a:prstDash val="solid"/>
                    </a:lnT>
                    <a:lnB w="12700">
                      <a:solidFill>
                        <a:srgbClr val="008C9A"/>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ct val="100000"/>
                        </a:lnSpc>
                        <a:spcBef>
                          <a:spcPts val="175"/>
                        </a:spcBef>
                      </a:pPr>
                      <a:r>
                        <a:rPr sz="1200" spc="-5" dirty="0">
                          <a:solidFill>
                            <a:srgbClr val="FF0000"/>
                          </a:solidFill>
                          <a:latin typeface="Calibri"/>
                          <a:cs typeface="Calibri"/>
                        </a:rPr>
                        <a:t>$12.20</a:t>
                      </a:r>
                      <a:endParaRPr sz="1200" dirty="0">
                        <a:solidFill>
                          <a:srgbClr val="FF0000"/>
                        </a:solidFill>
                        <a:latin typeface="Calibri"/>
                        <a:cs typeface="Calibri"/>
                      </a:endParaRPr>
                    </a:p>
                  </a:txBody>
                  <a:tcPr marL="0" marR="0" marT="22225" marB="0" anchor="ctr">
                    <a:lnL w="12700">
                      <a:solidFill>
                        <a:srgbClr val="008C9A"/>
                      </a:solidFill>
                      <a:prstDash val="solid"/>
                    </a:lnL>
                    <a:lnR w="12700">
                      <a:solidFill>
                        <a:srgbClr val="008C9A"/>
                      </a:solidFill>
                      <a:prstDash val="solid"/>
                    </a:lnR>
                    <a:lnT w="12700">
                      <a:solidFill>
                        <a:srgbClr val="008C9A"/>
                      </a:solidFill>
                      <a:prstDash val="solid"/>
                    </a:lnT>
                    <a:lnB w="12700">
                      <a:solidFill>
                        <a:srgbClr val="008C9A"/>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3720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0800">
                        <a:lnSpc>
                          <a:spcPct val="100000"/>
                        </a:lnSpc>
                        <a:spcBef>
                          <a:spcPts val="175"/>
                        </a:spcBef>
                      </a:pPr>
                      <a:r>
                        <a:rPr sz="1200" spc="10" dirty="0">
                          <a:latin typeface="Calibri"/>
                          <a:cs typeface="Calibri"/>
                        </a:rPr>
                        <a:t>Employee </a:t>
                      </a:r>
                      <a:r>
                        <a:rPr sz="1200" spc="85" dirty="0">
                          <a:latin typeface="Calibri"/>
                          <a:cs typeface="Calibri"/>
                        </a:rPr>
                        <a:t>+</a:t>
                      </a:r>
                      <a:r>
                        <a:rPr sz="1200" spc="-45" dirty="0">
                          <a:latin typeface="Calibri"/>
                          <a:cs typeface="Calibri"/>
                        </a:rPr>
                        <a:t> </a:t>
                      </a:r>
                      <a:r>
                        <a:rPr sz="1200" spc="5" dirty="0">
                          <a:latin typeface="Calibri"/>
                          <a:cs typeface="Calibri"/>
                        </a:rPr>
                        <a:t>Child(ren)</a:t>
                      </a:r>
                      <a:endParaRPr sz="1200" dirty="0">
                        <a:latin typeface="Calibri"/>
                        <a:cs typeface="Calibri"/>
                      </a:endParaRPr>
                    </a:p>
                  </a:txBody>
                  <a:tcPr marL="0" marR="0" marT="22225" marB="0" anchor="ctr">
                    <a:lnL w="12700">
                      <a:solidFill>
                        <a:srgbClr val="008C9A"/>
                      </a:solidFill>
                      <a:prstDash val="solid"/>
                    </a:lnL>
                    <a:lnR w="12700">
                      <a:solidFill>
                        <a:srgbClr val="008C9A"/>
                      </a:solidFill>
                      <a:prstDash val="solid"/>
                    </a:lnR>
                    <a:lnT w="12700">
                      <a:solidFill>
                        <a:srgbClr val="008C9A"/>
                      </a:solidFill>
                      <a:prstDash val="solid"/>
                    </a:lnT>
                    <a:lnB w="12700">
                      <a:solidFill>
                        <a:srgbClr val="008C9A"/>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ct val="100000"/>
                        </a:lnSpc>
                        <a:spcBef>
                          <a:spcPts val="175"/>
                        </a:spcBef>
                      </a:pPr>
                      <a:r>
                        <a:rPr sz="1200" spc="-5" dirty="0">
                          <a:solidFill>
                            <a:srgbClr val="FF0000"/>
                          </a:solidFill>
                          <a:latin typeface="Calibri"/>
                          <a:cs typeface="Calibri"/>
                        </a:rPr>
                        <a:t>$11.01</a:t>
                      </a:r>
                      <a:endParaRPr sz="1200" dirty="0">
                        <a:solidFill>
                          <a:srgbClr val="FF0000"/>
                        </a:solidFill>
                        <a:latin typeface="Calibri"/>
                        <a:cs typeface="Calibri"/>
                      </a:endParaRPr>
                    </a:p>
                  </a:txBody>
                  <a:tcPr marL="0" marR="0" marT="22225" marB="0" anchor="ctr">
                    <a:lnL w="12700">
                      <a:solidFill>
                        <a:srgbClr val="008C9A"/>
                      </a:solidFill>
                      <a:prstDash val="solid"/>
                    </a:lnL>
                    <a:lnR w="12700">
                      <a:solidFill>
                        <a:srgbClr val="008C9A"/>
                      </a:solidFill>
                      <a:prstDash val="solid"/>
                    </a:lnR>
                    <a:lnT w="12700">
                      <a:solidFill>
                        <a:srgbClr val="008C9A"/>
                      </a:solidFill>
                      <a:prstDash val="solid"/>
                    </a:lnT>
                    <a:lnB w="12700">
                      <a:solidFill>
                        <a:srgbClr val="008C9A"/>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4869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0800">
                        <a:lnSpc>
                          <a:spcPct val="100000"/>
                        </a:lnSpc>
                        <a:spcBef>
                          <a:spcPts val="175"/>
                        </a:spcBef>
                      </a:pPr>
                      <a:r>
                        <a:rPr sz="1200" spc="10" dirty="0">
                          <a:latin typeface="Calibri"/>
                          <a:cs typeface="Calibri"/>
                        </a:rPr>
                        <a:t>Employee </a:t>
                      </a:r>
                      <a:r>
                        <a:rPr sz="1200" spc="85" dirty="0">
                          <a:latin typeface="Calibri"/>
                          <a:cs typeface="Calibri"/>
                        </a:rPr>
                        <a:t>+</a:t>
                      </a:r>
                      <a:r>
                        <a:rPr sz="1200" spc="-45" dirty="0">
                          <a:latin typeface="Calibri"/>
                          <a:cs typeface="Calibri"/>
                        </a:rPr>
                        <a:t> </a:t>
                      </a:r>
                      <a:r>
                        <a:rPr sz="1200" spc="5" dirty="0">
                          <a:latin typeface="Calibri"/>
                          <a:cs typeface="Calibri"/>
                        </a:rPr>
                        <a:t>Family</a:t>
                      </a:r>
                      <a:endParaRPr sz="1200" dirty="0">
                        <a:latin typeface="Calibri"/>
                        <a:cs typeface="Calibri"/>
                      </a:endParaRPr>
                    </a:p>
                  </a:txBody>
                  <a:tcPr marL="0" marR="0" marT="22225" marB="0" anchor="ctr">
                    <a:lnL w="12700">
                      <a:solidFill>
                        <a:srgbClr val="008C9A"/>
                      </a:solidFill>
                      <a:prstDash val="solid"/>
                    </a:lnL>
                    <a:lnR w="12700">
                      <a:solidFill>
                        <a:srgbClr val="008C9A"/>
                      </a:solidFill>
                      <a:prstDash val="solid"/>
                    </a:lnR>
                    <a:lnT w="12700">
                      <a:solidFill>
                        <a:srgbClr val="008C9A"/>
                      </a:solidFill>
                      <a:prstDash val="solid"/>
                    </a:lnT>
                    <a:lnB w="12700">
                      <a:solidFill>
                        <a:srgbClr val="008C9A"/>
                      </a:solidFill>
                      <a:prstDash val="soli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algn="ctr">
                        <a:lnSpc>
                          <a:spcPct val="100000"/>
                        </a:lnSpc>
                        <a:spcBef>
                          <a:spcPts val="175"/>
                        </a:spcBef>
                      </a:pPr>
                      <a:r>
                        <a:rPr sz="1200" spc="-5" dirty="0">
                          <a:solidFill>
                            <a:srgbClr val="FF0000"/>
                          </a:solidFill>
                          <a:latin typeface="Calibri"/>
                          <a:cs typeface="Calibri"/>
                        </a:rPr>
                        <a:t>$18.28</a:t>
                      </a:r>
                      <a:endParaRPr sz="1200" dirty="0">
                        <a:solidFill>
                          <a:srgbClr val="FF0000"/>
                        </a:solidFill>
                        <a:latin typeface="Calibri"/>
                        <a:cs typeface="Calibri"/>
                      </a:endParaRPr>
                    </a:p>
                  </a:txBody>
                  <a:tcPr marL="0" marR="0" marT="22225" marB="0" anchor="ctr">
                    <a:lnL w="12700">
                      <a:solidFill>
                        <a:srgbClr val="008C9A"/>
                      </a:solidFill>
                      <a:prstDash val="solid"/>
                    </a:lnL>
                    <a:lnR w="12700">
                      <a:solidFill>
                        <a:srgbClr val="008C9A"/>
                      </a:solidFill>
                      <a:prstDash val="solid"/>
                    </a:lnR>
                    <a:lnT w="12700">
                      <a:solidFill>
                        <a:srgbClr val="008C9A"/>
                      </a:solidFill>
                      <a:prstDash val="solid"/>
                    </a:lnT>
                    <a:lnB w="12700">
                      <a:solidFill>
                        <a:srgbClr val="008C9A"/>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pic>
        <p:nvPicPr>
          <p:cNvPr id="2" name="Picture 1">
            <a:extLst>
              <a:ext uri="{FF2B5EF4-FFF2-40B4-BE49-F238E27FC236}">
                <a16:creationId xmlns:a16="http://schemas.microsoft.com/office/drawing/2014/main" id="{572E6A6B-E2A6-4D18-9FD8-CD2FEDF6006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08597" y="3684935"/>
            <a:ext cx="4855609" cy="3641707"/>
          </a:xfrm>
          <a:prstGeom prst="rect">
            <a:avLst/>
          </a:prstGeom>
        </p:spPr>
      </p:pic>
    </p:spTree>
    <p:extLst>
      <p:ext uri="{BB962C8B-B14F-4D97-AF65-F5344CB8AC3E}">
        <p14:creationId xmlns:p14="http://schemas.microsoft.com/office/powerpoint/2010/main" val="42061869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23FEFB7-EA35-D849-A98A-F5A93DF900F0}"/>
              </a:ext>
            </a:extLst>
          </p:cNvPr>
          <p:cNvSpPr/>
          <p:nvPr/>
        </p:nvSpPr>
        <p:spPr>
          <a:xfrm>
            <a:off x="-1" y="7326642"/>
            <a:ext cx="13715999" cy="457200"/>
          </a:xfrm>
          <a:prstGeom prst="rect">
            <a:avLst/>
          </a:prstGeom>
          <a:solidFill>
            <a:srgbClr val="008189">
              <a:alpha val="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EAE170F7-EADB-3447-A916-568735E16DBC}"/>
              </a:ext>
            </a:extLst>
          </p:cNvPr>
          <p:cNvSpPr/>
          <p:nvPr/>
        </p:nvSpPr>
        <p:spPr>
          <a:xfrm>
            <a:off x="-2" y="-32356"/>
            <a:ext cx="13716000" cy="662940"/>
          </a:xfrm>
          <a:prstGeom prst="rect">
            <a:avLst/>
          </a:prstGeom>
          <a:gradFill flip="none" rotWithShape="1">
            <a:gsLst>
              <a:gs pos="0">
                <a:schemeClr val="accent1">
                  <a:lumMod val="5000"/>
                  <a:lumOff val="95000"/>
                </a:schemeClr>
              </a:gs>
              <a:gs pos="100000">
                <a:srgbClr val="008189"/>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3F5442CB-82AE-CF4D-BD8D-51F0454D90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5160" y="179070"/>
            <a:ext cx="1206500" cy="295107"/>
          </a:xfrm>
          <a:prstGeom prst="rect">
            <a:avLst/>
          </a:prstGeom>
        </p:spPr>
      </p:pic>
      <p:sp>
        <p:nvSpPr>
          <p:cNvPr id="10" name="TextBox 9">
            <a:extLst>
              <a:ext uri="{FF2B5EF4-FFF2-40B4-BE49-F238E27FC236}">
                <a16:creationId xmlns:a16="http://schemas.microsoft.com/office/drawing/2014/main" id="{72E5C5C3-48C5-FA48-8F97-828890E8BB1A}"/>
              </a:ext>
            </a:extLst>
          </p:cNvPr>
          <p:cNvSpPr txBox="1"/>
          <p:nvPr/>
        </p:nvSpPr>
        <p:spPr>
          <a:xfrm>
            <a:off x="12136437" y="8458333"/>
            <a:ext cx="1917851" cy="276999"/>
          </a:xfrm>
          <a:prstGeom prst="rect">
            <a:avLst/>
          </a:prstGeom>
          <a:noFill/>
        </p:spPr>
        <p:txBody>
          <a:bodyPr wrap="square" rtlCol="0">
            <a:spAutoFit/>
          </a:bodyPr>
          <a:lstStyle/>
          <a:p>
            <a:pPr algn="ctr"/>
            <a:r>
              <a:rPr lang="en-US" sz="1200" dirty="0">
                <a:solidFill>
                  <a:schemeClr val="tx1">
                    <a:lumMod val="75000"/>
                    <a:lumOff val="25000"/>
                  </a:schemeClr>
                </a:solidFill>
                <a:latin typeface="Arial" panose="020B0604020202020204" pitchFamily="34" charset="0"/>
              </a:rPr>
              <a:t>Open Enrollment 2021</a:t>
            </a:r>
            <a:endParaRPr lang="en-US" sz="1200" b="1" dirty="0">
              <a:solidFill>
                <a:schemeClr val="tx1">
                  <a:lumMod val="75000"/>
                  <a:lumOff val="25000"/>
                </a:schemeClr>
              </a:solidFill>
              <a:latin typeface="Arial" panose="020B0604020202020204" pitchFamily="34" charset="0"/>
            </a:endParaRPr>
          </a:p>
        </p:txBody>
      </p:sp>
      <p:sp>
        <p:nvSpPr>
          <p:cNvPr id="11" name="Rectangle 2">
            <a:extLst>
              <a:ext uri="{FF2B5EF4-FFF2-40B4-BE49-F238E27FC236}">
                <a16:creationId xmlns:a16="http://schemas.microsoft.com/office/drawing/2014/main" id="{A61EB4CD-75F3-F449-BB02-21616D1E343E}"/>
              </a:ext>
            </a:extLst>
          </p:cNvPr>
          <p:cNvSpPr>
            <a:spLocks noGrp="1" noChangeArrowheads="1"/>
          </p:cNvSpPr>
          <p:nvPr>
            <p:ph type="title"/>
          </p:nvPr>
        </p:nvSpPr>
        <p:spPr>
          <a:xfrm>
            <a:off x="191773" y="722193"/>
            <a:ext cx="10654904" cy="839611"/>
          </a:xfrm>
        </p:spPr>
        <p:txBody>
          <a:bodyPr>
            <a:noAutofit/>
          </a:bodyPr>
          <a:lstStyle/>
          <a:p>
            <a:pPr eaLnBrk="1" hangingPunct="1">
              <a:defRPr/>
            </a:pPr>
            <a:r>
              <a:rPr lang="en-US" altLang="en-US" sz="4000" b="1" i="1" dirty="0">
                <a:solidFill>
                  <a:srgbClr val="008189"/>
                </a:solidFill>
                <a:latin typeface="Arial" panose="020B0604020202020204" pitchFamily="34" charset="0"/>
                <a:ea typeface="ＭＳ Ｐゴシック" pitchFamily="34" charset="-128"/>
                <a:cs typeface="Microsoft Sans Serif" panose="020B0604020202020204" pitchFamily="34" charset="0"/>
              </a:rPr>
              <a:t>New!  </a:t>
            </a:r>
            <a:r>
              <a:rPr lang="en-US" altLang="en-US" sz="4000" b="1" dirty="0">
                <a:solidFill>
                  <a:schemeClr val="tx1">
                    <a:lumMod val="75000"/>
                    <a:lumOff val="25000"/>
                  </a:schemeClr>
                </a:solidFill>
                <a:latin typeface="Arial" panose="020B0604020202020204" pitchFamily="34" charset="0"/>
                <a:ea typeface="ＭＳ Ｐゴシック" pitchFamily="34" charset="-128"/>
                <a:cs typeface="Microsoft Sans Serif" panose="020B0604020202020204" pitchFamily="34" charset="0"/>
              </a:rPr>
              <a:t>Long-Term Care</a:t>
            </a:r>
            <a:endParaRPr lang="en-US" altLang="en-US" sz="4000" b="1" i="1" dirty="0">
              <a:solidFill>
                <a:srgbClr val="008189"/>
              </a:solidFill>
              <a:latin typeface="Arial" panose="020B0604020202020204" pitchFamily="34" charset="0"/>
              <a:ea typeface="ＭＳ Ｐゴシック" pitchFamily="34" charset="-128"/>
              <a:cs typeface="Microsoft Sans Serif" panose="020B0604020202020204" pitchFamily="34" charset="0"/>
            </a:endParaRPr>
          </a:p>
        </p:txBody>
      </p:sp>
      <p:sp>
        <p:nvSpPr>
          <p:cNvPr id="3" name="Slide Number Placeholder 2">
            <a:extLst>
              <a:ext uri="{FF2B5EF4-FFF2-40B4-BE49-F238E27FC236}">
                <a16:creationId xmlns:a16="http://schemas.microsoft.com/office/drawing/2014/main" id="{EF08723F-49A5-F14A-A5B8-A5385CBA003F}"/>
              </a:ext>
            </a:extLst>
          </p:cNvPr>
          <p:cNvSpPr>
            <a:spLocks noGrp="1"/>
          </p:cNvSpPr>
          <p:nvPr>
            <p:ph type="sldNum" sz="quarter" idx="12"/>
          </p:nvPr>
        </p:nvSpPr>
        <p:spPr>
          <a:xfrm>
            <a:off x="13095363" y="7370034"/>
            <a:ext cx="461295" cy="413808"/>
          </a:xfrm>
        </p:spPr>
        <p:txBody>
          <a:bodyPr/>
          <a:lstStyle/>
          <a:p>
            <a:fld id="{5595479C-8051-B944-B88E-9411021B99C8}" type="slidenum">
              <a:rPr lang="en-US" sz="1200" smtClean="0">
                <a:solidFill>
                  <a:schemeClr val="tx1">
                    <a:lumMod val="75000"/>
                    <a:lumOff val="25000"/>
                  </a:schemeClr>
                </a:solidFill>
                <a:latin typeface="Arial" panose="020B0604020202020204" pitchFamily="34" charset="0"/>
              </a:rPr>
              <a:t>42</a:t>
            </a:fld>
            <a:endParaRPr lang="en-US" sz="1200" dirty="0">
              <a:solidFill>
                <a:schemeClr val="tx1">
                  <a:lumMod val="75000"/>
                  <a:lumOff val="25000"/>
                </a:schemeClr>
              </a:solidFill>
              <a:latin typeface="Arial" panose="020B0604020202020204" pitchFamily="34" charset="0"/>
            </a:endParaRPr>
          </a:p>
        </p:txBody>
      </p:sp>
      <p:sp>
        <p:nvSpPr>
          <p:cNvPr id="12" name="Rounded Rectangle 11">
            <a:extLst>
              <a:ext uri="{FF2B5EF4-FFF2-40B4-BE49-F238E27FC236}">
                <a16:creationId xmlns:a16="http://schemas.microsoft.com/office/drawing/2014/main" id="{1074DECC-95B4-514C-B505-6F971BF008BB}"/>
              </a:ext>
            </a:extLst>
          </p:cNvPr>
          <p:cNvSpPr/>
          <p:nvPr/>
        </p:nvSpPr>
        <p:spPr>
          <a:xfrm>
            <a:off x="191773" y="1650843"/>
            <a:ext cx="6797502" cy="4606467"/>
          </a:xfrm>
          <a:prstGeom prst="roundRect">
            <a:avLst>
              <a:gd name="adj" fmla="val 3682"/>
            </a:avLst>
          </a:prstGeom>
          <a:noFill/>
        </p:spPr>
        <p:txBody>
          <a:bodyPr wrap="square">
            <a:spAutoFit/>
          </a:bodyPr>
          <a:lstStyle/>
          <a:p>
            <a:pPr>
              <a:lnSpc>
                <a:spcPts val="2100"/>
              </a:lnSpc>
              <a:spcAft>
                <a:spcPts val="400"/>
              </a:spcAft>
            </a:pPr>
            <a:r>
              <a:rPr lang="en-US" sz="1800" b="1" dirty="0">
                <a:solidFill>
                  <a:srgbClr val="008189"/>
                </a:solidFill>
                <a:latin typeface="Arial" panose="020B0604020202020204" pitchFamily="34" charset="0"/>
                <a:ea typeface="Times New Roman" panose="02020603050405020304" pitchFamily="18" charset="0"/>
                <a:cs typeface="Calibri" panose="020F0502020204030204" pitchFamily="34" charset="0"/>
              </a:rPr>
              <a:t>Chubb Life Insurance with Long Term Care Benefit</a:t>
            </a:r>
            <a:endParaRPr lang="en-US" sz="1800" b="1" dirty="0">
              <a:solidFill>
                <a:srgbClr val="008189"/>
              </a:solidFill>
              <a:latin typeface="Arial" panose="020B0604020202020204" pitchFamily="34" charset="0"/>
              <a:ea typeface="Calibri" panose="020F0502020204030204" pitchFamily="34" charset="0"/>
              <a:cs typeface="Times New Roman" panose="02020603050405020304" pitchFamily="18" charset="0"/>
            </a:endParaRPr>
          </a:p>
          <a:p>
            <a:pPr marL="14183">
              <a:spcAft>
                <a:spcPts val="400"/>
              </a:spcAft>
            </a:pPr>
            <a:endParaRPr lang="en-US" sz="1600" b="1" dirty="0">
              <a:solidFill>
                <a:schemeClr val="tx1">
                  <a:lumMod val="75000"/>
                  <a:lumOff val="25000"/>
                </a:schemeClr>
              </a:solidFill>
              <a:latin typeface="Arial" panose="020B0604020202020204" pitchFamily="34" charset="0"/>
            </a:endParaRPr>
          </a:p>
          <a:p>
            <a:pPr marL="14183">
              <a:spcAft>
                <a:spcPts val="400"/>
              </a:spcAft>
            </a:pPr>
            <a:r>
              <a:rPr lang="en-US" sz="1600" b="1" dirty="0">
                <a:solidFill>
                  <a:schemeClr val="tx1">
                    <a:lumMod val="75000"/>
                    <a:lumOff val="25000"/>
                  </a:schemeClr>
                </a:solidFill>
                <a:latin typeface="Arial" panose="020B0604020202020204" pitchFamily="34" charset="0"/>
              </a:rPr>
              <a:t>This plan provides three ways to receive benefits:</a:t>
            </a:r>
          </a:p>
          <a:p>
            <a:pPr marL="357083" indent="-342900">
              <a:spcAft>
                <a:spcPts val="400"/>
              </a:spcAft>
              <a:buFont typeface="+mj-lt"/>
              <a:buAutoNum type="arabicPeriod"/>
            </a:pPr>
            <a:r>
              <a:rPr lang="en-US" sz="1600" b="1" dirty="0">
                <a:solidFill>
                  <a:schemeClr val="tx1">
                    <a:lumMod val="75000"/>
                    <a:lumOff val="25000"/>
                  </a:schemeClr>
                </a:solidFill>
                <a:latin typeface="Arial" panose="020B0604020202020204" pitchFamily="34" charset="0"/>
              </a:rPr>
              <a:t>LTC Insurance</a:t>
            </a:r>
          </a:p>
          <a:p>
            <a:pPr marL="357083" indent="-342900">
              <a:spcAft>
                <a:spcPts val="400"/>
              </a:spcAft>
              <a:buFont typeface="+mj-lt"/>
              <a:buAutoNum type="arabicPeriod"/>
            </a:pPr>
            <a:r>
              <a:rPr lang="en-US" sz="1600" b="1" dirty="0">
                <a:solidFill>
                  <a:schemeClr val="tx1">
                    <a:lumMod val="75000"/>
                    <a:lumOff val="25000"/>
                  </a:schemeClr>
                </a:solidFill>
                <a:latin typeface="Arial" panose="020B0604020202020204" pitchFamily="34" charset="0"/>
              </a:rPr>
              <a:t>Life Insurance</a:t>
            </a:r>
          </a:p>
          <a:p>
            <a:pPr marL="357083" indent="-342900">
              <a:spcAft>
                <a:spcPts val="400"/>
              </a:spcAft>
              <a:buFont typeface="+mj-lt"/>
              <a:buAutoNum type="arabicPeriod"/>
            </a:pPr>
            <a:r>
              <a:rPr lang="en-US" sz="1600" b="1" dirty="0">
                <a:solidFill>
                  <a:schemeClr val="tx1">
                    <a:lumMod val="75000"/>
                    <a:lumOff val="25000"/>
                  </a:schemeClr>
                </a:solidFill>
                <a:latin typeface="Arial" panose="020B0604020202020204" pitchFamily="34" charset="0"/>
              </a:rPr>
              <a:t>Life and LTC Insurance </a:t>
            </a:r>
          </a:p>
          <a:p>
            <a:pPr marL="285212" indent="-271029">
              <a:spcAft>
                <a:spcPts val="400"/>
              </a:spcAft>
              <a:buFont typeface="Arial" panose="020B0604020202020204" pitchFamily="34" charset="0"/>
              <a:buChar char="•"/>
            </a:pPr>
            <a:endParaRPr lang="en-US" sz="1600" b="1" dirty="0">
              <a:solidFill>
                <a:schemeClr val="tx1">
                  <a:lumMod val="75000"/>
                  <a:lumOff val="25000"/>
                </a:schemeClr>
              </a:solidFill>
              <a:latin typeface="Arial" panose="020B0604020202020204" pitchFamily="34" charset="0"/>
            </a:endParaRPr>
          </a:p>
          <a:p>
            <a:pPr marL="14183">
              <a:spcAft>
                <a:spcPts val="400"/>
              </a:spcAft>
            </a:pPr>
            <a:r>
              <a:rPr lang="en-US" sz="1600" b="1" dirty="0">
                <a:solidFill>
                  <a:schemeClr val="tx1">
                    <a:lumMod val="75000"/>
                    <a:lumOff val="25000"/>
                  </a:schemeClr>
                </a:solidFill>
                <a:latin typeface="Arial" panose="020B0604020202020204" pitchFamily="34" charset="0"/>
              </a:rPr>
              <a:t>Chubb Life Insurance + LTC combines the benefits of life insurance with living benefits which can be utilized for Long-Term Care, including:</a:t>
            </a:r>
          </a:p>
          <a:p>
            <a:pPr marL="285750" lvl="1" indent="-285750">
              <a:lnSpc>
                <a:spcPts val="2100"/>
              </a:lnSpc>
              <a:spcAft>
                <a:spcPts val="400"/>
              </a:spcAft>
              <a:buClr>
                <a:srgbClr val="008189"/>
              </a:buClr>
              <a:buFont typeface="Arial" panose="020B0604020202020204" pitchFamily="34" charset="0"/>
              <a:buChar char="•"/>
            </a:pPr>
            <a:r>
              <a:rPr lang="en-US" sz="1600" dirty="0">
                <a:solidFill>
                  <a:schemeClr val="tx1">
                    <a:lumMod val="75000"/>
                    <a:lumOff val="25000"/>
                  </a:schemeClr>
                </a:solidFill>
                <a:latin typeface="Arial" panose="020B0604020202020204" pitchFamily="34" charset="0"/>
                <a:ea typeface="Calibri" panose="020F0502020204030204" pitchFamily="34" charset="0"/>
                <a:cs typeface="Times New Roman" panose="02020603050405020304" pitchFamily="18" charset="0"/>
              </a:rPr>
              <a:t>Skilled nursing facilities</a:t>
            </a:r>
          </a:p>
          <a:p>
            <a:pPr marL="285750" lvl="1" indent="-285750">
              <a:lnSpc>
                <a:spcPts val="2100"/>
              </a:lnSpc>
              <a:spcAft>
                <a:spcPts val="400"/>
              </a:spcAft>
              <a:buClr>
                <a:srgbClr val="008189"/>
              </a:buClr>
              <a:buFont typeface="Arial" panose="020B0604020202020204" pitchFamily="34" charset="0"/>
              <a:buChar char="•"/>
            </a:pPr>
            <a:r>
              <a:rPr lang="en-US" sz="1600" dirty="0">
                <a:solidFill>
                  <a:schemeClr val="tx1">
                    <a:lumMod val="75000"/>
                    <a:lumOff val="25000"/>
                  </a:schemeClr>
                </a:solidFill>
                <a:latin typeface="Arial" panose="020B0604020202020204" pitchFamily="34" charset="0"/>
                <a:ea typeface="Calibri" panose="020F0502020204030204" pitchFamily="34" charset="0"/>
                <a:cs typeface="Times New Roman" panose="02020603050405020304" pitchFamily="18" charset="0"/>
              </a:rPr>
              <a:t>Memory care</a:t>
            </a:r>
          </a:p>
          <a:p>
            <a:pPr marL="285750" lvl="1" indent="-285750">
              <a:lnSpc>
                <a:spcPts val="2100"/>
              </a:lnSpc>
              <a:spcAft>
                <a:spcPts val="400"/>
              </a:spcAft>
              <a:buClr>
                <a:srgbClr val="008189"/>
              </a:buClr>
              <a:buFont typeface="Arial" panose="020B0604020202020204" pitchFamily="34" charset="0"/>
              <a:buChar char="•"/>
            </a:pPr>
            <a:r>
              <a:rPr lang="en-US" sz="1600" dirty="0">
                <a:solidFill>
                  <a:schemeClr val="tx1">
                    <a:lumMod val="75000"/>
                    <a:lumOff val="25000"/>
                  </a:schemeClr>
                </a:solidFill>
                <a:latin typeface="Arial" panose="020B0604020202020204" pitchFamily="34" charset="0"/>
                <a:ea typeface="Calibri" panose="020F0502020204030204" pitchFamily="34" charset="0"/>
                <a:cs typeface="Times New Roman" panose="02020603050405020304" pitchFamily="18" charset="0"/>
              </a:rPr>
              <a:t>Assisted living facilities</a:t>
            </a:r>
          </a:p>
          <a:p>
            <a:pPr marL="285750" lvl="1" indent="-285750">
              <a:lnSpc>
                <a:spcPts val="2100"/>
              </a:lnSpc>
              <a:spcAft>
                <a:spcPts val="400"/>
              </a:spcAft>
              <a:buClr>
                <a:srgbClr val="008189"/>
              </a:buClr>
              <a:buFont typeface="Arial" panose="020B0604020202020204" pitchFamily="34" charset="0"/>
              <a:buChar char="•"/>
            </a:pPr>
            <a:r>
              <a:rPr lang="en-US" sz="1600" dirty="0">
                <a:solidFill>
                  <a:schemeClr val="tx1">
                    <a:lumMod val="75000"/>
                    <a:lumOff val="25000"/>
                  </a:schemeClr>
                </a:solidFill>
                <a:latin typeface="Arial" panose="020B0604020202020204" pitchFamily="34" charset="0"/>
                <a:ea typeface="Calibri" panose="020F0502020204030204" pitchFamily="34" charset="0"/>
                <a:cs typeface="Times New Roman" panose="02020603050405020304" pitchFamily="18" charset="0"/>
              </a:rPr>
              <a:t>Continuing care retirement communities</a:t>
            </a:r>
          </a:p>
          <a:p>
            <a:pPr marL="285750" lvl="1" indent="-285750">
              <a:lnSpc>
                <a:spcPts val="2100"/>
              </a:lnSpc>
              <a:spcAft>
                <a:spcPts val="400"/>
              </a:spcAft>
              <a:buClr>
                <a:srgbClr val="008189"/>
              </a:buClr>
              <a:buFont typeface="Arial" panose="020B0604020202020204" pitchFamily="34" charset="0"/>
              <a:buChar char="•"/>
            </a:pPr>
            <a:r>
              <a:rPr lang="en-US" sz="1600" dirty="0">
                <a:solidFill>
                  <a:schemeClr val="tx1">
                    <a:lumMod val="75000"/>
                    <a:lumOff val="25000"/>
                  </a:schemeClr>
                </a:solidFill>
                <a:latin typeface="Arial" panose="020B0604020202020204" pitchFamily="34" charset="0"/>
                <a:ea typeface="Calibri" panose="020F0502020204030204" pitchFamily="34" charset="0"/>
                <a:cs typeface="Times New Roman" panose="02020603050405020304" pitchFamily="18" charset="0"/>
              </a:rPr>
              <a:t>Coverage available for both for-profit and non-profit entities.</a:t>
            </a:r>
          </a:p>
        </p:txBody>
      </p:sp>
      <p:sp>
        <p:nvSpPr>
          <p:cNvPr id="7" name="TextBox 6">
            <a:extLst>
              <a:ext uri="{FF2B5EF4-FFF2-40B4-BE49-F238E27FC236}">
                <a16:creationId xmlns:a16="http://schemas.microsoft.com/office/drawing/2014/main" id="{2C828535-69B5-7C01-E61C-5737702B683C}"/>
              </a:ext>
            </a:extLst>
          </p:cNvPr>
          <p:cNvSpPr txBox="1"/>
          <p:nvPr/>
        </p:nvSpPr>
        <p:spPr>
          <a:xfrm>
            <a:off x="2647005" y="6911124"/>
            <a:ext cx="8421986" cy="367216"/>
          </a:xfrm>
          <a:prstGeom prst="rect">
            <a:avLst/>
          </a:prstGeom>
          <a:noFill/>
        </p:spPr>
        <p:txBody>
          <a:bodyPr wrap="square">
            <a:spAutoFit/>
          </a:bodyPr>
          <a:lstStyle/>
          <a:p>
            <a:pPr marL="228600" marR="0">
              <a:lnSpc>
                <a:spcPct val="107000"/>
              </a:lnSpc>
              <a:spcBef>
                <a:spcPts val="0"/>
              </a:spcBef>
              <a:spcAft>
                <a:spcPts val="800"/>
              </a:spcAft>
            </a:pPr>
            <a:r>
              <a:rPr lang="en-US" sz="1800" b="1" i="1" dirty="0">
                <a:solidFill>
                  <a:srgbClr val="008189"/>
                </a:solidFill>
                <a:latin typeface="Arial" panose="020B0604020202020204" pitchFamily="34" charset="0"/>
                <a:cs typeface="Calibri" panose="020F0502020204030204" pitchFamily="34" charset="0"/>
              </a:rPr>
              <a:t>Do Something Today - That Your Future Self Will Thank You For</a:t>
            </a:r>
          </a:p>
        </p:txBody>
      </p:sp>
      <p:pic>
        <p:nvPicPr>
          <p:cNvPr id="9" name="Picture 8" descr="Consulting with senior patient at home">
            <a:extLst>
              <a:ext uri="{FF2B5EF4-FFF2-40B4-BE49-F238E27FC236}">
                <a16:creationId xmlns:a16="http://schemas.microsoft.com/office/drawing/2014/main" id="{5B1BAD60-1B84-68F1-6374-F8C5CDBD04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29498" y="1956870"/>
            <a:ext cx="5787989" cy="3858659"/>
          </a:xfrm>
          <a:prstGeom prst="rect">
            <a:avLst/>
          </a:prstGeom>
        </p:spPr>
      </p:pic>
    </p:spTree>
    <p:extLst>
      <p:ext uri="{BB962C8B-B14F-4D97-AF65-F5344CB8AC3E}">
        <p14:creationId xmlns:p14="http://schemas.microsoft.com/office/powerpoint/2010/main" val="29673721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gf160ead404_0_34"/>
          <p:cNvSpPr/>
          <p:nvPr/>
        </p:nvSpPr>
        <p:spPr>
          <a:xfrm>
            <a:off x="3614925" y="2291325"/>
            <a:ext cx="3238050" cy="4878900"/>
          </a:xfrm>
          <a:prstGeom prst="roundRect">
            <a:avLst>
              <a:gd name="adj" fmla="val 741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22222"/>
              </a:lnSpc>
              <a:spcBef>
                <a:spcPts val="0"/>
              </a:spcBef>
              <a:spcAft>
                <a:spcPts val="0"/>
              </a:spcAft>
              <a:buClr>
                <a:srgbClr val="000000"/>
              </a:buClr>
              <a:buSzPts val="1600"/>
              <a:buFont typeface="Arial"/>
              <a:buNone/>
            </a:pPr>
            <a:endParaRPr sz="1600" b="0" i="0" u="none" strike="noStrike" cap="none" dirty="0">
              <a:solidFill>
                <a:srgbClr val="000000"/>
              </a:solidFill>
              <a:latin typeface="Arial"/>
              <a:ea typeface="Arial"/>
              <a:cs typeface="Arial"/>
              <a:sym typeface="Arial"/>
            </a:endParaRPr>
          </a:p>
        </p:txBody>
      </p:sp>
      <p:sp>
        <p:nvSpPr>
          <p:cNvPr id="442" name="Google Shape;442;gf160ead404_0_34"/>
          <p:cNvSpPr/>
          <p:nvPr/>
        </p:nvSpPr>
        <p:spPr>
          <a:xfrm>
            <a:off x="10378425" y="2291350"/>
            <a:ext cx="3200400" cy="4878900"/>
          </a:xfrm>
          <a:prstGeom prst="roundRect">
            <a:avLst>
              <a:gd name="adj" fmla="val 741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22222"/>
              </a:lnSpc>
              <a:spcBef>
                <a:spcPts val="0"/>
              </a:spcBef>
              <a:spcAft>
                <a:spcPts val="0"/>
              </a:spcAft>
              <a:buClr>
                <a:srgbClr val="000000"/>
              </a:buClr>
              <a:buSzPts val="1600"/>
              <a:buFont typeface="Arial"/>
              <a:buNone/>
            </a:pPr>
            <a:endParaRPr sz="1600" b="0" i="0" u="none" strike="noStrike" cap="none" dirty="0">
              <a:solidFill>
                <a:srgbClr val="000000"/>
              </a:solidFill>
              <a:latin typeface="Arial"/>
              <a:ea typeface="Arial"/>
              <a:cs typeface="Arial"/>
              <a:sym typeface="Arial"/>
            </a:endParaRPr>
          </a:p>
        </p:txBody>
      </p:sp>
      <p:sp>
        <p:nvSpPr>
          <p:cNvPr id="443" name="Google Shape;443;gf160ead404_0_34"/>
          <p:cNvSpPr/>
          <p:nvPr/>
        </p:nvSpPr>
        <p:spPr>
          <a:xfrm>
            <a:off x="7015500" y="2291325"/>
            <a:ext cx="3200400" cy="4878900"/>
          </a:xfrm>
          <a:prstGeom prst="roundRect">
            <a:avLst>
              <a:gd name="adj" fmla="val 741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22222"/>
              </a:lnSpc>
              <a:spcBef>
                <a:spcPts val="0"/>
              </a:spcBef>
              <a:spcAft>
                <a:spcPts val="0"/>
              </a:spcAft>
              <a:buClr>
                <a:srgbClr val="000000"/>
              </a:buClr>
              <a:buSzPts val="1600"/>
              <a:buFont typeface="Arial"/>
              <a:buNone/>
            </a:pPr>
            <a:endParaRPr sz="1600" b="0" i="0" u="none" strike="noStrike" cap="none" dirty="0">
              <a:solidFill>
                <a:srgbClr val="000000"/>
              </a:solidFill>
              <a:latin typeface="Arial"/>
              <a:ea typeface="Arial"/>
              <a:cs typeface="Arial"/>
              <a:sym typeface="Arial"/>
            </a:endParaRPr>
          </a:p>
        </p:txBody>
      </p:sp>
      <p:sp>
        <p:nvSpPr>
          <p:cNvPr id="444" name="Google Shape;444;gf160ead404_0_34"/>
          <p:cNvSpPr/>
          <p:nvPr/>
        </p:nvSpPr>
        <p:spPr>
          <a:xfrm>
            <a:off x="155174" y="2291325"/>
            <a:ext cx="3297225" cy="4878900"/>
          </a:xfrm>
          <a:prstGeom prst="roundRect">
            <a:avLst>
              <a:gd name="adj" fmla="val 7417"/>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22222"/>
              </a:lnSpc>
              <a:spcBef>
                <a:spcPts val="0"/>
              </a:spcBef>
              <a:spcAft>
                <a:spcPts val="0"/>
              </a:spcAft>
              <a:buClr>
                <a:srgbClr val="000000"/>
              </a:buClr>
              <a:buSzPts val="1600"/>
              <a:buFont typeface="Arial"/>
              <a:buNone/>
            </a:pPr>
            <a:endParaRPr sz="1600" b="0" i="0" u="none" strike="noStrike" cap="none" dirty="0">
              <a:solidFill>
                <a:srgbClr val="000000"/>
              </a:solidFill>
              <a:latin typeface="Arial"/>
              <a:ea typeface="Arial"/>
              <a:cs typeface="Arial"/>
              <a:sym typeface="Arial"/>
            </a:endParaRPr>
          </a:p>
        </p:txBody>
      </p:sp>
      <p:sp>
        <p:nvSpPr>
          <p:cNvPr id="445" name="Google Shape;445;gf160ead404_0_34"/>
          <p:cNvSpPr/>
          <p:nvPr/>
        </p:nvSpPr>
        <p:spPr>
          <a:xfrm>
            <a:off x="-1" y="7326642"/>
            <a:ext cx="13716000" cy="457200"/>
          </a:xfrm>
          <a:prstGeom prst="rect">
            <a:avLst/>
          </a:prstGeom>
          <a:solidFill>
            <a:srgbClr val="008189">
              <a:alpha val="745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sp>
        <p:nvSpPr>
          <p:cNvPr id="446" name="Google Shape;446;gf160ead404_0_34"/>
          <p:cNvSpPr/>
          <p:nvPr/>
        </p:nvSpPr>
        <p:spPr>
          <a:xfrm>
            <a:off x="-2" y="-32356"/>
            <a:ext cx="13716000" cy="663000"/>
          </a:xfrm>
          <a:prstGeom prst="rect">
            <a:avLst/>
          </a:prstGeom>
          <a:gradFill>
            <a:gsLst>
              <a:gs pos="0">
                <a:srgbClr val="F5F7FC"/>
              </a:gs>
              <a:gs pos="100000">
                <a:srgbClr val="008189"/>
              </a:gs>
            </a:gsLst>
            <a:lin ang="10800025"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pic>
        <p:nvPicPr>
          <p:cNvPr id="447" name="Google Shape;447;gf160ead404_0_3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5160" y="179070"/>
            <a:ext cx="1206501" cy="295107"/>
          </a:xfrm>
          <a:prstGeom prst="rect">
            <a:avLst/>
          </a:prstGeom>
          <a:noFill/>
          <a:ln>
            <a:noFill/>
          </a:ln>
        </p:spPr>
      </p:pic>
      <p:sp>
        <p:nvSpPr>
          <p:cNvPr id="448" name="Google Shape;448;gf160ead404_0_34"/>
          <p:cNvSpPr txBox="1"/>
          <p:nvPr/>
        </p:nvSpPr>
        <p:spPr>
          <a:xfrm>
            <a:off x="12136437" y="8458333"/>
            <a:ext cx="1917900" cy="276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Open Enrollment 2023</a:t>
            </a:r>
            <a:endParaRPr sz="1200" b="1"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p:txBody>
      </p:sp>
      <p:sp>
        <p:nvSpPr>
          <p:cNvPr id="449" name="Google Shape;449;gf160ead404_0_34"/>
          <p:cNvSpPr txBox="1">
            <a:spLocks noGrp="1"/>
          </p:cNvSpPr>
          <p:nvPr>
            <p:ph type="sldNum" idx="12"/>
          </p:nvPr>
        </p:nvSpPr>
        <p:spPr>
          <a:xfrm>
            <a:off x="13095363" y="7370034"/>
            <a:ext cx="461400" cy="4137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rgbClr val="3F3F3F"/>
                </a:solidFill>
                <a:latin typeface="Arial" panose="020B0604020202020204" pitchFamily="34" charset="0"/>
                <a:ea typeface="Helvetica Neue"/>
                <a:cs typeface="Arial" panose="020B0604020202020204" pitchFamily="34" charset="0"/>
                <a:sym typeface="Helvetica Neue"/>
              </a:rPr>
              <a:t>43</a:t>
            </a:fld>
            <a:endParaRPr sz="1200" dirty="0">
              <a:solidFill>
                <a:srgbClr val="3F3F3F"/>
              </a:solidFill>
              <a:latin typeface="Arial" panose="020B0604020202020204" pitchFamily="34" charset="0"/>
              <a:ea typeface="Helvetica Neue"/>
              <a:cs typeface="Arial" panose="020B0604020202020204" pitchFamily="34" charset="0"/>
              <a:sym typeface="Helvetica Neue"/>
            </a:endParaRPr>
          </a:p>
        </p:txBody>
      </p:sp>
      <p:sp>
        <p:nvSpPr>
          <p:cNvPr id="450" name="Google Shape;450;gf160ead404_0_34"/>
          <p:cNvSpPr/>
          <p:nvPr/>
        </p:nvSpPr>
        <p:spPr>
          <a:xfrm>
            <a:off x="9978788" y="1576906"/>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74"/>
              <a:buFont typeface="Arial"/>
              <a:buNone/>
            </a:pPr>
            <a:endParaRPr sz="2074" b="0" i="0" u="none" strike="noStrike" cap="none" dirty="0">
              <a:solidFill>
                <a:schemeClr val="dk1"/>
              </a:solidFill>
              <a:latin typeface="Calibri"/>
              <a:ea typeface="Calibri"/>
              <a:cs typeface="Calibri"/>
              <a:sym typeface="Calibri"/>
            </a:endParaRPr>
          </a:p>
        </p:txBody>
      </p:sp>
      <p:sp>
        <p:nvSpPr>
          <p:cNvPr id="451" name="Google Shape;451;gf160ead404_0_34"/>
          <p:cNvSpPr txBox="1">
            <a:spLocks noGrp="1"/>
          </p:cNvSpPr>
          <p:nvPr>
            <p:ph type="title"/>
          </p:nvPr>
        </p:nvSpPr>
        <p:spPr>
          <a:xfrm>
            <a:off x="496575" y="765810"/>
            <a:ext cx="11979000" cy="5125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4000"/>
              <a:buFont typeface="Helvetica Neue"/>
              <a:buNone/>
            </a:pPr>
            <a:r>
              <a:rPr lang="en-US" sz="3500" b="1" dirty="0">
                <a:solidFill>
                  <a:srgbClr val="3F3F3F"/>
                </a:solidFill>
                <a:latin typeface="Arial" panose="020B0604020202020204" pitchFamily="34" charset="0"/>
                <a:ea typeface="Helvetica Neue"/>
                <a:cs typeface="Arial" panose="020B0604020202020204" pitchFamily="34" charset="0"/>
                <a:sym typeface="Helvetica Neue"/>
              </a:rPr>
              <a:t>Connect with Resources for Living</a:t>
            </a:r>
            <a:endParaRPr sz="3500" b="1" dirty="0"/>
          </a:p>
        </p:txBody>
      </p:sp>
      <p:sp>
        <p:nvSpPr>
          <p:cNvPr id="452" name="Google Shape;452;gf160ead404_0_34"/>
          <p:cNvSpPr txBox="1"/>
          <p:nvPr/>
        </p:nvSpPr>
        <p:spPr>
          <a:xfrm>
            <a:off x="3647688" y="1306815"/>
            <a:ext cx="6568212" cy="97716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300"/>
              </a:spcBef>
              <a:spcAft>
                <a:spcPts val="0"/>
              </a:spcAft>
              <a:buClr>
                <a:srgbClr val="000000"/>
              </a:buClr>
              <a:buSzPts val="2400"/>
              <a:buFont typeface="Arial"/>
              <a:buNone/>
            </a:pPr>
            <a:r>
              <a:rPr lang="en-US" sz="2400" b="1" i="0" u="none" strike="noStrike" cap="none" dirty="0">
                <a:solidFill>
                  <a:srgbClr val="008189"/>
                </a:solidFill>
                <a:latin typeface="Arial" panose="020B0604020202020204" pitchFamily="34" charset="0"/>
                <a:ea typeface="Helvetica Neue"/>
                <a:cs typeface="Arial" panose="020B0604020202020204" pitchFamily="34" charset="0"/>
                <a:sym typeface="Helvetica Neue"/>
              </a:rPr>
              <a:t>Call 1-800-342-8111</a:t>
            </a:r>
            <a:endParaRPr sz="2400" b="1" i="0" u="none" strike="noStrike" cap="none" dirty="0">
              <a:solidFill>
                <a:srgbClr val="008189"/>
              </a:solidFill>
              <a:latin typeface="Arial" panose="020B0604020202020204" pitchFamily="34" charset="0"/>
              <a:ea typeface="Helvetica Neue"/>
              <a:cs typeface="Arial" panose="020B0604020202020204" pitchFamily="34" charset="0"/>
              <a:sym typeface="Helvetica Neue"/>
            </a:endParaRPr>
          </a:p>
          <a:p>
            <a:pPr marL="0" marR="0" lvl="0" indent="0" algn="ctr" rtl="0">
              <a:lnSpc>
                <a:spcPct val="100000"/>
              </a:lnSpc>
              <a:spcBef>
                <a:spcPts val="600"/>
              </a:spcBef>
              <a:spcAft>
                <a:spcPts val="0"/>
              </a:spcAft>
              <a:buClr>
                <a:schemeClr val="dk1"/>
              </a:buClr>
              <a:buSzPts val="1100"/>
              <a:buFont typeface="Arial"/>
              <a:buNone/>
            </a:pPr>
            <a:r>
              <a:rPr lang="en-US" sz="20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Services are available 24 hours a day, 7 days a week</a:t>
            </a:r>
            <a:endParaRPr sz="20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p:txBody>
      </p:sp>
      <p:sp>
        <p:nvSpPr>
          <p:cNvPr id="453" name="Google Shape;453;gf160ead404_0_34"/>
          <p:cNvSpPr txBox="1"/>
          <p:nvPr/>
        </p:nvSpPr>
        <p:spPr>
          <a:xfrm>
            <a:off x="280048" y="4006351"/>
            <a:ext cx="3172351" cy="3163823"/>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300"/>
              </a:spcBef>
              <a:spcAft>
                <a:spcPts val="0"/>
              </a:spcAft>
              <a:buClr>
                <a:srgbClr val="000000"/>
              </a:buClr>
              <a:buSzPts val="1600"/>
              <a:buFont typeface="Arial"/>
              <a:buNone/>
            </a:pPr>
            <a:r>
              <a:rPr lang="en-US" sz="1600" b="0" i="0" u="none" strike="noStrike" cap="none" dirty="0">
                <a:solidFill>
                  <a:srgbClr val="008189"/>
                </a:solidFill>
                <a:latin typeface="Arial" panose="020B0604020202020204" pitchFamily="34" charset="0"/>
                <a:ea typeface="Helvetica Neue"/>
                <a:cs typeface="Arial" panose="020B0604020202020204" pitchFamily="34" charset="0"/>
                <a:sym typeface="Helvetica Neue"/>
              </a:rPr>
              <a:t>www.</a:t>
            </a:r>
            <a:r>
              <a:rPr lang="en-US" sz="1600" b="0" i="0" u="none" strike="noStrike" cap="none" dirty="0">
                <a:solidFill>
                  <a:srgbClr val="008189"/>
                </a:solidFill>
                <a:uFill>
                  <a:noFill/>
                </a:uFill>
                <a:latin typeface="Arial" panose="020B0604020202020204" pitchFamily="34" charset="0"/>
                <a:ea typeface="Helvetica Neue"/>
                <a:cs typeface="Arial" panose="020B0604020202020204" pitchFamily="34" charset="0"/>
                <a:sym typeface="Helvetica Neue"/>
                <a:hlinkClick r:id="rId4">
                  <a:extLst>
                    <a:ext uri="{A12FA001-AC4F-418D-AE19-62706E023703}">
                      <ahyp:hlinkClr xmlns:ahyp="http://schemas.microsoft.com/office/drawing/2018/hyperlinkcolor" val="tx"/>
                    </a:ext>
                  </a:extLst>
                </a:hlinkClick>
              </a:rPr>
              <a:t>resourcesforliving.c</a:t>
            </a:r>
            <a:r>
              <a:rPr lang="en-US" sz="1600" b="0" i="0" u="none" strike="noStrike" cap="none" dirty="0">
                <a:solidFill>
                  <a:srgbClr val="008189"/>
                </a:solidFill>
                <a:latin typeface="Arial" panose="020B0604020202020204" pitchFamily="34" charset="0"/>
                <a:ea typeface="Helvetica Neue"/>
                <a:cs typeface="Arial" panose="020B0604020202020204" pitchFamily="34" charset="0"/>
                <a:sym typeface="Helvetica Neue"/>
              </a:rPr>
              <a:t>om</a:t>
            </a:r>
            <a:endParaRPr sz="1600" b="0" i="0" u="none" strike="noStrike" cap="none" dirty="0">
              <a:solidFill>
                <a:srgbClr val="008189"/>
              </a:solidFill>
              <a:latin typeface="Arial" panose="020B0604020202020204" pitchFamily="34" charset="0"/>
              <a:ea typeface="Helvetica Neue"/>
              <a:cs typeface="Arial" panose="020B0604020202020204" pitchFamily="34" charset="0"/>
              <a:sym typeface="Helvetica Neue"/>
            </a:endParaRPr>
          </a:p>
          <a:p>
            <a:pPr marL="0" marR="0" lvl="0" indent="0" algn="ctr" rtl="0">
              <a:lnSpc>
                <a:spcPct val="100000"/>
              </a:lnSpc>
              <a:spcBef>
                <a:spcPts val="300"/>
              </a:spcBef>
              <a:spcAft>
                <a:spcPts val="0"/>
              </a:spcAft>
              <a:buClr>
                <a:srgbClr val="000000"/>
              </a:buClr>
              <a:buSzPts val="1600"/>
              <a:buFont typeface="Arial"/>
              <a:buNone/>
            </a:pPr>
            <a:r>
              <a:rPr lang="en-US" sz="16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Username: </a:t>
            </a:r>
            <a:r>
              <a:rPr lang="en-US" sz="1600" b="1" i="0" u="none" strike="noStrike" cap="none" dirty="0">
                <a:solidFill>
                  <a:srgbClr val="008189"/>
                </a:solidFill>
                <a:latin typeface="Arial" panose="020B0604020202020204" pitchFamily="34" charset="0"/>
                <a:ea typeface="Helvetica Neue"/>
                <a:cs typeface="Arial" panose="020B0604020202020204" pitchFamily="34" charset="0"/>
                <a:sym typeface="Helvetica Neue"/>
              </a:rPr>
              <a:t>Natus</a:t>
            </a:r>
            <a:r>
              <a:rPr lang="en-US" sz="16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 </a:t>
            </a:r>
            <a:endParaRPr sz="16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p>
            <a:pPr marL="0" marR="0" lvl="0" indent="0" algn="ctr" rtl="0">
              <a:lnSpc>
                <a:spcPct val="100000"/>
              </a:lnSpc>
              <a:spcBef>
                <a:spcPts val="300"/>
              </a:spcBef>
              <a:spcAft>
                <a:spcPts val="0"/>
              </a:spcAft>
              <a:buClr>
                <a:srgbClr val="000000"/>
              </a:buClr>
              <a:buSzPts val="1600"/>
              <a:buFont typeface="Arial"/>
              <a:buNone/>
            </a:pPr>
            <a:r>
              <a:rPr lang="en-US" sz="16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Password: </a:t>
            </a:r>
            <a:r>
              <a:rPr lang="en-US" sz="1600" b="1" i="0" u="none" strike="noStrike" cap="none" dirty="0">
                <a:solidFill>
                  <a:srgbClr val="008189"/>
                </a:solidFill>
                <a:latin typeface="Arial" panose="020B0604020202020204" pitchFamily="34" charset="0"/>
                <a:ea typeface="Helvetica Neue"/>
                <a:cs typeface="Arial" panose="020B0604020202020204" pitchFamily="34" charset="0"/>
                <a:sym typeface="Helvetica Neue"/>
              </a:rPr>
              <a:t>eap</a:t>
            </a:r>
            <a:endParaRPr sz="1600" b="1" i="0" u="none" strike="noStrike" cap="none" dirty="0">
              <a:solidFill>
                <a:srgbClr val="008189"/>
              </a:solidFill>
              <a:latin typeface="Arial" panose="020B0604020202020204" pitchFamily="34" charset="0"/>
              <a:ea typeface="Helvetica Neue"/>
              <a:cs typeface="Arial" panose="020B0604020202020204" pitchFamily="34" charset="0"/>
              <a:sym typeface="Helvetica Neue"/>
            </a:endParaRPr>
          </a:p>
          <a:p>
            <a:pPr marL="914400" marR="0" lvl="0" indent="0" algn="l" rtl="0">
              <a:lnSpc>
                <a:spcPct val="100000"/>
              </a:lnSpc>
              <a:spcBef>
                <a:spcPts val="0"/>
              </a:spcBef>
              <a:spcAft>
                <a:spcPts val="0"/>
              </a:spcAft>
              <a:buClr>
                <a:srgbClr val="000000"/>
              </a:buClr>
              <a:buSzPts val="1200"/>
              <a:buFont typeface="Arial"/>
              <a:buNone/>
            </a:pPr>
            <a:endParaRPr sz="14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p>
            <a:pPr marL="200025" marR="0" lvl="1" indent="-187325" algn="l" rtl="0">
              <a:lnSpc>
                <a:spcPct val="100000"/>
              </a:lnSpc>
              <a:spcBef>
                <a:spcPts val="600"/>
              </a:spcBef>
              <a:spcAft>
                <a:spcPts val="0"/>
              </a:spcAft>
              <a:buClr>
                <a:srgbClr val="3F3F3F"/>
              </a:buClr>
              <a:buSzPts val="1200"/>
              <a:buFont typeface="Helvetica Neue"/>
              <a:buChar char="•"/>
            </a:pPr>
            <a:r>
              <a:rPr lang="en-US" sz="15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Articles, video, live and on-demand webinars, assessments, disaster/crisis resources, etc. </a:t>
            </a:r>
            <a:endParaRPr sz="15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p>
            <a:pPr marL="200025" marR="0" lvl="1" indent="-187325" algn="l" rtl="0">
              <a:lnSpc>
                <a:spcPct val="100000"/>
              </a:lnSpc>
              <a:spcBef>
                <a:spcPts val="600"/>
              </a:spcBef>
              <a:spcAft>
                <a:spcPts val="0"/>
              </a:spcAft>
              <a:buClr>
                <a:srgbClr val="3F3F3F"/>
              </a:buClr>
              <a:buSzPts val="1200"/>
              <a:buFont typeface="Helvetica Neue"/>
              <a:buChar char="•"/>
            </a:pPr>
            <a:r>
              <a:rPr lang="en-US" sz="15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Online legal form library including wills</a:t>
            </a:r>
            <a:endParaRPr sz="15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p>
            <a:pPr marL="200025" marR="0" lvl="1" indent="-187325" algn="l" rtl="0">
              <a:lnSpc>
                <a:spcPct val="100000"/>
              </a:lnSpc>
              <a:spcBef>
                <a:spcPts val="600"/>
              </a:spcBef>
              <a:spcAft>
                <a:spcPts val="0"/>
              </a:spcAft>
              <a:buClr>
                <a:srgbClr val="3F3F3F"/>
              </a:buClr>
              <a:buSzPts val="1200"/>
              <a:buFont typeface="Helvetica Neue"/>
              <a:buChar char="•"/>
            </a:pPr>
            <a:r>
              <a:rPr lang="en-US" sz="1500" b="0" i="0" u="sng" strike="noStrike" cap="none" dirty="0">
                <a:solidFill>
                  <a:srgbClr val="3F3F3F"/>
                </a:solidFill>
                <a:latin typeface="Arial" panose="020B0604020202020204" pitchFamily="34" charset="0"/>
                <a:ea typeface="Helvetica Neue"/>
                <a:cs typeface="Arial" panose="020B0604020202020204" pitchFamily="34" charset="0"/>
                <a:sym typeface="Helvetica Neue"/>
                <a:hlinkClick r:id="rId5">
                  <a:extLst>
                    <a:ext uri="{A12FA001-AC4F-418D-AE19-62706E023703}">
                      <ahyp:hlinkClr xmlns:ahyp="http://schemas.microsoft.com/office/drawing/2018/hyperlinkcolor" val="tx"/>
                    </a:ext>
                  </a:extLst>
                </a:hlinkClick>
              </a:rPr>
              <a:t>LifeMart</a:t>
            </a:r>
            <a:r>
              <a:rPr lang="en-US" sz="15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 – Savings though the  Aetna discount center </a:t>
            </a:r>
            <a:endParaRPr sz="1500" b="1"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p:txBody>
      </p:sp>
      <p:pic>
        <p:nvPicPr>
          <p:cNvPr id="454" name="Google Shape;454;gf160ead404_0_34"/>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67000" y="2494851"/>
            <a:ext cx="1511500" cy="1511500"/>
          </a:xfrm>
          <a:prstGeom prst="rect">
            <a:avLst/>
          </a:prstGeom>
          <a:noFill/>
          <a:ln>
            <a:noFill/>
          </a:ln>
        </p:spPr>
      </p:pic>
      <p:sp>
        <p:nvSpPr>
          <p:cNvPr id="455" name="Google Shape;455;gf160ead404_0_34"/>
          <p:cNvSpPr txBox="1"/>
          <p:nvPr/>
        </p:nvSpPr>
        <p:spPr>
          <a:xfrm>
            <a:off x="10540718" y="3930506"/>
            <a:ext cx="3162543" cy="2618708"/>
          </a:xfrm>
          <a:prstGeom prst="rect">
            <a:avLst/>
          </a:prstGeom>
          <a:noFill/>
          <a:ln>
            <a:noFill/>
          </a:ln>
        </p:spPr>
        <p:txBody>
          <a:bodyPr spcFirstLastPara="1" wrap="square" lIns="0" tIns="0" rIns="0" bIns="0" anchor="t" anchorCtr="0">
            <a:noAutofit/>
          </a:bodyPr>
          <a:lstStyle/>
          <a:p>
            <a:pPr marL="0" marR="0" lvl="0" indent="0" algn="ctr" rtl="0">
              <a:lnSpc>
                <a:spcPct val="131250"/>
              </a:lnSpc>
              <a:spcBef>
                <a:spcPts val="0"/>
              </a:spcBef>
              <a:spcAft>
                <a:spcPts val="0"/>
              </a:spcAft>
              <a:buClr>
                <a:srgbClr val="000000"/>
              </a:buClr>
              <a:buSzPts val="1600"/>
              <a:buFont typeface="Arial"/>
              <a:buNone/>
            </a:pPr>
            <a:r>
              <a:rPr lang="en-US" sz="1800" b="0" i="0" u="sng" strike="noStrike" cap="none" dirty="0">
                <a:solidFill>
                  <a:schemeClr val="tx1">
                    <a:lumMod val="75000"/>
                    <a:lumOff val="25000"/>
                  </a:schemeClr>
                </a:solidFill>
                <a:latin typeface="Arial" panose="020B0604020202020204" pitchFamily="34" charset="0"/>
                <a:ea typeface="Helvetica Neue"/>
                <a:cs typeface="Arial" panose="020B0604020202020204" pitchFamily="34" charset="0"/>
                <a:sym typeface="Helvetica Neue"/>
                <a:hlinkClick r:id="rId7">
                  <a:extLst>
                    <a:ext uri="{A12FA001-AC4F-418D-AE19-62706E023703}">
                      <ahyp:hlinkClr xmlns:ahyp="http://schemas.microsoft.com/office/drawing/2018/hyperlinkcolor" val="tx"/>
                    </a:ext>
                  </a:extLst>
                </a:hlinkClick>
              </a:rPr>
              <a:t>MyStrength</a:t>
            </a:r>
            <a:r>
              <a:rPr lang="en-US" sz="1800" b="0" i="0" u="sng" strike="noStrike" cap="none" dirty="0">
                <a:solidFill>
                  <a:schemeClr val="tx1">
                    <a:lumMod val="75000"/>
                    <a:lumOff val="25000"/>
                  </a:schemeClr>
                </a:solidFill>
                <a:latin typeface="Arial" panose="020B0604020202020204" pitchFamily="34" charset="0"/>
                <a:ea typeface="Helvetica Neue"/>
                <a:cs typeface="Arial" panose="020B0604020202020204" pitchFamily="34" charset="0"/>
                <a:sym typeface="Helvetica Neue"/>
              </a:rPr>
              <a:t> </a:t>
            </a:r>
            <a:br>
              <a:rPr lang="en-US" sz="18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br>
            <a:r>
              <a:rPr lang="en-US" sz="15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1. Sign up with code: </a:t>
            </a:r>
            <a:r>
              <a:rPr lang="en-US" sz="1500" b="1" i="0" u="none" strike="noStrike" cap="none" dirty="0">
                <a:solidFill>
                  <a:srgbClr val="008189"/>
                </a:solidFill>
                <a:latin typeface="Arial" panose="020B0604020202020204" pitchFamily="34" charset="0"/>
                <a:ea typeface="Helvetica Neue"/>
                <a:cs typeface="Arial" panose="020B0604020202020204" pitchFamily="34" charset="0"/>
                <a:sym typeface="Helvetica Neue"/>
              </a:rPr>
              <a:t>Natus</a:t>
            </a:r>
            <a:br>
              <a:rPr lang="en-US" sz="15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br>
            <a:r>
              <a:rPr lang="en-US" sz="15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2. Create personal password</a:t>
            </a:r>
            <a:endParaRPr sz="1500" b="0" i="0" u="none" strike="noStrike" cap="none" dirty="0">
              <a:solidFill>
                <a:srgbClr val="000000"/>
              </a:solidFill>
              <a:latin typeface="Arial"/>
              <a:ea typeface="Arial"/>
              <a:cs typeface="Arial"/>
              <a:sym typeface="Arial"/>
            </a:endParaRPr>
          </a:p>
          <a:p>
            <a:pPr marL="0" marR="0" lvl="0" indent="0" algn="ctr" rtl="0">
              <a:lnSpc>
                <a:spcPct val="125000"/>
              </a:lnSpc>
              <a:spcBef>
                <a:spcPts val="0"/>
              </a:spcBef>
              <a:spcAft>
                <a:spcPts val="0"/>
              </a:spcAft>
              <a:buClr>
                <a:srgbClr val="000000"/>
              </a:buClr>
              <a:buSzPts val="1600"/>
              <a:buFont typeface="Arial"/>
              <a:buNone/>
            </a:pPr>
            <a:endParaRPr sz="11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p>
            <a:pPr marL="200025" marR="0" lvl="1" indent="-187325" algn="l" rtl="0">
              <a:lnSpc>
                <a:spcPct val="100000"/>
              </a:lnSpc>
              <a:spcBef>
                <a:spcPts val="0"/>
              </a:spcBef>
              <a:spcAft>
                <a:spcPts val="0"/>
              </a:spcAft>
              <a:buClr>
                <a:srgbClr val="3F3F3F"/>
              </a:buClr>
              <a:buSzPts val="1200"/>
              <a:buFont typeface="Helvetica Neue"/>
              <a:buChar char="•"/>
            </a:pPr>
            <a:r>
              <a:rPr lang="en-US" sz="15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Free digital tools to bolster emotional health and overall wellbeing</a:t>
            </a:r>
            <a:endParaRPr sz="15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p>
            <a:pPr marL="200025" marR="0" lvl="1" indent="-187325" algn="l" rtl="0">
              <a:lnSpc>
                <a:spcPct val="100000"/>
              </a:lnSpc>
              <a:spcBef>
                <a:spcPts val="600"/>
              </a:spcBef>
              <a:spcAft>
                <a:spcPts val="0"/>
              </a:spcAft>
              <a:buClr>
                <a:srgbClr val="3F3F3F"/>
              </a:buClr>
              <a:buSzPts val="1200"/>
              <a:buFont typeface="Helvetica Neue"/>
              <a:buChar char="•"/>
            </a:pPr>
            <a:r>
              <a:rPr lang="en-US" sz="15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E-learning activities focusing on stress, anxiety, depression, insomnia, substance misuse, chronic pain, nicotine recovery and more</a:t>
            </a:r>
            <a:endParaRPr sz="15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p>
            <a:pPr marL="0" marR="0" lvl="0" indent="0" algn="l" rtl="0">
              <a:lnSpc>
                <a:spcPct val="100000"/>
              </a:lnSpc>
              <a:spcBef>
                <a:spcPts val="600"/>
              </a:spcBef>
              <a:spcAft>
                <a:spcPts val="0"/>
              </a:spcAft>
              <a:buClr>
                <a:srgbClr val="000000"/>
              </a:buClr>
              <a:buSzPts val="1800"/>
              <a:buFont typeface="Arial"/>
              <a:buNone/>
            </a:pPr>
            <a:r>
              <a:rPr lang="en-US" sz="1500" b="0" i="0" u="none" strike="noStrike" cap="none" dirty="0">
                <a:solidFill>
                  <a:srgbClr val="414141"/>
                </a:solidFill>
                <a:latin typeface="Open Sans Light"/>
                <a:ea typeface="Open Sans Light"/>
                <a:cs typeface="Open Sans Light"/>
                <a:sym typeface="Open Sans Light"/>
              </a:rPr>
              <a:t> </a:t>
            </a:r>
            <a:br>
              <a:rPr lang="en-US" sz="2000" b="0" i="0" u="none" strike="noStrike" cap="none" dirty="0">
                <a:solidFill>
                  <a:srgbClr val="414141"/>
                </a:solidFill>
                <a:latin typeface="Open Sans Light"/>
                <a:ea typeface="Open Sans Light"/>
                <a:cs typeface="Open Sans Light"/>
                <a:sym typeface="Open Sans Light"/>
              </a:rPr>
            </a:br>
            <a:endParaRPr sz="2000" b="0" i="0" u="none" strike="noStrike" cap="none" dirty="0">
              <a:solidFill>
                <a:srgbClr val="414141"/>
              </a:solidFill>
              <a:latin typeface="Open Sans Light"/>
              <a:ea typeface="Open Sans Light"/>
              <a:cs typeface="Open Sans Light"/>
              <a:sym typeface="Open Sans Light"/>
            </a:endParaRPr>
          </a:p>
        </p:txBody>
      </p:sp>
      <p:pic>
        <p:nvPicPr>
          <p:cNvPr id="456" name="Google Shape;456;gf160ead404_0_34"/>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1092119" y="2641494"/>
            <a:ext cx="1237014" cy="703776"/>
          </a:xfrm>
          <a:prstGeom prst="rect">
            <a:avLst/>
          </a:prstGeom>
          <a:noFill/>
          <a:ln>
            <a:noFill/>
          </a:ln>
        </p:spPr>
      </p:pic>
      <p:pic>
        <p:nvPicPr>
          <p:cNvPr id="457" name="Google Shape;457;gf160ead404_0_34"/>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4611875" y="2513443"/>
            <a:ext cx="1206500" cy="1095920"/>
          </a:xfrm>
          <a:prstGeom prst="rect">
            <a:avLst/>
          </a:prstGeom>
          <a:noFill/>
          <a:ln>
            <a:noFill/>
          </a:ln>
        </p:spPr>
      </p:pic>
      <p:pic>
        <p:nvPicPr>
          <p:cNvPr id="458" name="Google Shape;458;gf160ead404_0_34"/>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4630700" y="4655097"/>
            <a:ext cx="1206500" cy="837386"/>
          </a:xfrm>
          <a:prstGeom prst="rect">
            <a:avLst/>
          </a:prstGeom>
          <a:noFill/>
          <a:ln>
            <a:noFill/>
          </a:ln>
        </p:spPr>
      </p:pic>
      <p:sp>
        <p:nvSpPr>
          <p:cNvPr id="459" name="Google Shape;459;gf160ead404_0_34"/>
          <p:cNvSpPr txBox="1"/>
          <p:nvPr/>
        </p:nvSpPr>
        <p:spPr>
          <a:xfrm>
            <a:off x="3647688" y="4034287"/>
            <a:ext cx="3275700" cy="4137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300"/>
              </a:spcBef>
              <a:spcAft>
                <a:spcPts val="0"/>
              </a:spcAft>
              <a:buClr>
                <a:srgbClr val="000000"/>
              </a:buClr>
              <a:buSzPts val="1600"/>
              <a:buFont typeface="Arial"/>
              <a:buNone/>
            </a:pPr>
            <a:r>
              <a:rPr lang="en-US" sz="1800" b="0" i="0" u="sng" strike="noStrike" cap="none" dirty="0">
                <a:solidFill>
                  <a:srgbClr val="008189"/>
                </a:solidFill>
                <a:latin typeface="Arial" panose="020B0604020202020204" pitchFamily="34" charset="0"/>
                <a:ea typeface="Helvetica Neue"/>
                <a:cs typeface="Arial" panose="020B0604020202020204" pitchFamily="34" charset="0"/>
                <a:sym typeface="Helvetica Neue"/>
                <a:hlinkClick r:id="rId11">
                  <a:extLst>
                    <a:ext uri="{A12FA001-AC4F-418D-AE19-62706E023703}">
                      <ahyp:hlinkClr xmlns:ahyp="http://schemas.microsoft.com/office/drawing/2018/hyperlinkcolor" val="tx"/>
                    </a:ext>
                  </a:extLst>
                </a:hlinkClick>
              </a:rPr>
              <a:t>Resources for Living</a:t>
            </a:r>
            <a:r>
              <a:rPr lang="en-US" sz="1800" b="0" i="0" u="none" strike="noStrike" cap="none" dirty="0">
                <a:solidFill>
                  <a:srgbClr val="008189"/>
                </a:solidFill>
                <a:latin typeface="Arial" panose="020B0604020202020204" pitchFamily="34" charset="0"/>
                <a:ea typeface="Helvetica Neue"/>
                <a:cs typeface="Arial" panose="020B0604020202020204" pitchFamily="34" charset="0"/>
                <a:sym typeface="Helvetica Neue"/>
              </a:rPr>
              <a:t> </a:t>
            </a:r>
            <a:r>
              <a:rPr lang="en-US" sz="1800" b="0" i="0" u="none" strike="noStrike" cap="none" dirty="0">
                <a:solidFill>
                  <a:srgbClr val="414141"/>
                </a:solidFill>
                <a:latin typeface="Arial" panose="020B0604020202020204" pitchFamily="34" charset="0"/>
                <a:ea typeface="Helvetica Neue"/>
                <a:cs typeface="Arial" panose="020B0604020202020204" pitchFamily="34" charset="0"/>
                <a:sym typeface="Helvetica Neue"/>
              </a:rPr>
              <a:t>app </a:t>
            </a:r>
            <a:endParaRPr sz="2000" b="0" i="0" u="none" strike="noStrike" cap="none" dirty="0">
              <a:solidFill>
                <a:srgbClr val="414141"/>
              </a:solidFill>
              <a:latin typeface="Open Sans Light"/>
              <a:ea typeface="Open Sans Light"/>
              <a:cs typeface="Open Sans Light"/>
              <a:sym typeface="Open Sans Light"/>
            </a:endParaRPr>
          </a:p>
        </p:txBody>
      </p:sp>
      <p:pic>
        <p:nvPicPr>
          <p:cNvPr id="460" name="Google Shape;460;gf160ead404_0_34"/>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10977250" y="2182946"/>
            <a:ext cx="1863975" cy="1236444"/>
          </a:xfrm>
          <a:prstGeom prst="rect">
            <a:avLst/>
          </a:prstGeom>
          <a:noFill/>
          <a:ln>
            <a:noFill/>
          </a:ln>
        </p:spPr>
      </p:pic>
      <p:pic>
        <p:nvPicPr>
          <p:cNvPr id="461" name="Google Shape;461;gf160ead404_0_34"/>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7435648" y="2619234"/>
            <a:ext cx="2322455" cy="689176"/>
          </a:xfrm>
          <a:prstGeom prst="rect">
            <a:avLst/>
          </a:prstGeom>
          <a:noFill/>
          <a:ln>
            <a:noFill/>
          </a:ln>
        </p:spPr>
      </p:pic>
      <p:sp>
        <p:nvSpPr>
          <p:cNvPr id="462" name="Google Shape;462;gf160ead404_0_34"/>
          <p:cNvSpPr txBox="1"/>
          <p:nvPr/>
        </p:nvSpPr>
        <p:spPr>
          <a:xfrm>
            <a:off x="7150900" y="3951250"/>
            <a:ext cx="3102855" cy="2731487"/>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300"/>
              </a:spcBef>
              <a:spcAft>
                <a:spcPts val="600"/>
              </a:spcAft>
              <a:buClr>
                <a:schemeClr val="dk1"/>
              </a:buClr>
              <a:buSzPts val="1100"/>
              <a:buFont typeface="Arial"/>
              <a:buNone/>
            </a:pPr>
            <a:r>
              <a:rPr lang="en-US" sz="1800" i="0" u="sng" strike="noStrike" cap="none" dirty="0">
                <a:solidFill>
                  <a:srgbClr val="3F3F3F"/>
                </a:solidFill>
                <a:latin typeface="Arial" panose="020B0604020202020204" pitchFamily="34" charset="0"/>
                <a:ea typeface="Helvetica Neue"/>
                <a:cs typeface="Arial" panose="020B0604020202020204" pitchFamily="34" charset="0"/>
                <a:sym typeface="Helvetica Neue"/>
              </a:rPr>
              <a:t>Sign up for TalkSpace</a:t>
            </a:r>
            <a:endParaRPr sz="1800" i="0" u="sng"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p>
            <a:pPr marL="285750" marR="0" lvl="0" indent="-203200" algn="l" rtl="0">
              <a:lnSpc>
                <a:spcPct val="100000"/>
              </a:lnSpc>
              <a:spcBef>
                <a:spcPts val="300"/>
              </a:spcBef>
              <a:spcAft>
                <a:spcPts val="0"/>
              </a:spcAft>
              <a:buClr>
                <a:srgbClr val="000000"/>
              </a:buClr>
              <a:buSzPts val="1400"/>
              <a:buFont typeface="Helvetica Neue"/>
              <a:buAutoNum type="arabicPeriod"/>
            </a:pPr>
            <a:r>
              <a:rPr lang="en-US" sz="15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Log on to </a:t>
            </a:r>
            <a:r>
              <a:rPr lang="en-US" sz="1500" b="0" i="0" u="none" strike="noStrike" cap="none" dirty="0">
                <a:solidFill>
                  <a:srgbClr val="008189"/>
                </a:solidFill>
                <a:latin typeface="Arial" panose="020B0604020202020204" pitchFamily="34" charset="0"/>
                <a:ea typeface="Helvetica Neue"/>
                <a:cs typeface="Arial" panose="020B0604020202020204" pitchFamily="34" charset="0"/>
                <a:sym typeface="Helvetica Neue"/>
              </a:rPr>
              <a:t>www.</a:t>
            </a:r>
            <a:r>
              <a:rPr lang="en-US" sz="1500" b="0" i="0" u="none" strike="noStrike" cap="none" dirty="0">
                <a:solidFill>
                  <a:srgbClr val="008189"/>
                </a:solidFill>
                <a:uFill>
                  <a:noFill/>
                </a:uFill>
                <a:latin typeface="Arial" panose="020B0604020202020204" pitchFamily="34" charset="0"/>
                <a:ea typeface="Helvetica Neue"/>
                <a:cs typeface="Arial" panose="020B0604020202020204" pitchFamily="34" charset="0"/>
                <a:sym typeface="Helvetica Neue"/>
                <a:hlinkClick r:id="rId4">
                  <a:extLst>
                    <a:ext uri="{A12FA001-AC4F-418D-AE19-62706E023703}">
                      <ahyp:hlinkClr xmlns:ahyp="http://schemas.microsoft.com/office/drawing/2018/hyperlinkcolor" val="tx"/>
                    </a:ext>
                  </a:extLst>
                </a:hlinkClick>
              </a:rPr>
              <a:t>resourcesforliving.c</a:t>
            </a:r>
            <a:r>
              <a:rPr lang="en-US" sz="1500" b="0" i="0" u="none" strike="noStrike" cap="none" dirty="0">
                <a:solidFill>
                  <a:srgbClr val="008189"/>
                </a:solidFill>
                <a:latin typeface="Arial" panose="020B0604020202020204" pitchFamily="34" charset="0"/>
                <a:ea typeface="Helvetica Neue"/>
                <a:cs typeface="Arial" panose="020B0604020202020204" pitchFamily="34" charset="0"/>
                <a:sym typeface="Helvetica Neue"/>
              </a:rPr>
              <a:t>om </a:t>
            </a:r>
            <a:r>
              <a:rPr lang="en-US" sz="15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&amp; go to Services</a:t>
            </a:r>
            <a:endParaRPr sz="15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p>
            <a:pPr marL="285750" marR="0" lvl="0" indent="-203200" algn="l" rtl="0">
              <a:lnSpc>
                <a:spcPct val="100000"/>
              </a:lnSpc>
              <a:spcBef>
                <a:spcPts val="0"/>
              </a:spcBef>
              <a:spcAft>
                <a:spcPts val="0"/>
              </a:spcAft>
              <a:buClr>
                <a:srgbClr val="3F3F3F"/>
              </a:buClr>
              <a:buSzPts val="1400"/>
              <a:buFont typeface="Helvetica Neue"/>
              <a:buAutoNum type="arabicPeriod"/>
            </a:pPr>
            <a:r>
              <a:rPr lang="en-US" sz="15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Select “Sign up for Talkspace”</a:t>
            </a:r>
            <a:endParaRPr sz="15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p>
            <a:pPr marL="285750" marR="0" lvl="0" indent="-203200" algn="l" rtl="0">
              <a:lnSpc>
                <a:spcPct val="100000"/>
              </a:lnSpc>
              <a:spcBef>
                <a:spcPts val="0"/>
              </a:spcBef>
              <a:spcAft>
                <a:spcPts val="0"/>
              </a:spcAft>
              <a:buClr>
                <a:srgbClr val="3F3F3F"/>
              </a:buClr>
              <a:buSzPts val="1400"/>
              <a:buFont typeface="Helvetica Neue"/>
              <a:buAutoNum type="arabicPeriod"/>
            </a:pPr>
            <a:r>
              <a:rPr lang="en-US" sz="15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Choose a therapist and begin messaging the very same day</a:t>
            </a:r>
            <a:endParaRPr sz="15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p>
            <a:pPr marL="0" marR="0" lvl="0" indent="0" algn="l" rtl="0">
              <a:lnSpc>
                <a:spcPct val="100000"/>
              </a:lnSpc>
              <a:spcBef>
                <a:spcPts val="300"/>
              </a:spcBef>
              <a:spcAft>
                <a:spcPts val="0"/>
              </a:spcAft>
              <a:buClr>
                <a:schemeClr val="dk1"/>
              </a:buClr>
              <a:buSzPts val="1100"/>
              <a:buFont typeface="Arial"/>
              <a:buNone/>
            </a:pPr>
            <a:r>
              <a:rPr lang="en-US" sz="1500" b="1"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There’s no limit to the number of messages </a:t>
            </a:r>
            <a:r>
              <a:rPr lang="en-US" sz="15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you can send to your dedicated therapist.</a:t>
            </a:r>
            <a:endParaRPr sz="1500" b="0" i="0" u="none" strike="noStrike" cap="none" dirty="0">
              <a:solidFill>
                <a:srgbClr val="3F3F3F"/>
              </a:solidFill>
              <a:highlight>
                <a:srgbClr val="FFFF00"/>
              </a:highlight>
              <a:latin typeface="Arial" panose="020B0604020202020204" pitchFamily="34" charset="0"/>
              <a:ea typeface="Helvetica Neue"/>
              <a:cs typeface="Arial" panose="020B0604020202020204" pitchFamily="34" charset="0"/>
              <a:sym typeface="Helvetica Neu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
          <p:cNvSpPr/>
          <p:nvPr/>
        </p:nvSpPr>
        <p:spPr>
          <a:xfrm>
            <a:off x="-1" y="7326642"/>
            <a:ext cx="13715999" cy="457200"/>
          </a:xfrm>
          <a:prstGeom prst="rect">
            <a:avLst/>
          </a:prstGeom>
          <a:solidFill>
            <a:srgbClr val="008189">
              <a:alpha val="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sp>
        <p:nvSpPr>
          <p:cNvPr id="249" name="Google Shape;249;p3"/>
          <p:cNvSpPr/>
          <p:nvPr/>
        </p:nvSpPr>
        <p:spPr>
          <a:xfrm>
            <a:off x="-2" y="-32356"/>
            <a:ext cx="13716000" cy="662940"/>
          </a:xfrm>
          <a:prstGeom prst="rect">
            <a:avLst/>
          </a:prstGeom>
          <a:gradFill>
            <a:gsLst>
              <a:gs pos="0">
                <a:srgbClr val="F5F7FC"/>
              </a:gs>
              <a:gs pos="100000">
                <a:srgbClr val="008189"/>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pic>
        <p:nvPicPr>
          <p:cNvPr id="250" name="Google Shape;250;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5160" y="179070"/>
            <a:ext cx="1206500" cy="295107"/>
          </a:xfrm>
          <a:prstGeom prst="rect">
            <a:avLst/>
          </a:prstGeom>
          <a:noFill/>
          <a:ln>
            <a:noFill/>
          </a:ln>
        </p:spPr>
      </p:pic>
      <p:sp>
        <p:nvSpPr>
          <p:cNvPr id="251" name="Google Shape;251;p3"/>
          <p:cNvSpPr txBox="1"/>
          <p:nvPr/>
        </p:nvSpPr>
        <p:spPr>
          <a:xfrm>
            <a:off x="12136437" y="8458333"/>
            <a:ext cx="1917851"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Open Enrollment 2023</a:t>
            </a:r>
            <a:endParaRPr sz="1200" b="1"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p:txBody>
      </p:sp>
      <p:sp>
        <p:nvSpPr>
          <p:cNvPr id="252" name="Google Shape;252;p3"/>
          <p:cNvSpPr txBox="1">
            <a:spLocks noGrp="1"/>
          </p:cNvSpPr>
          <p:nvPr>
            <p:ph type="title"/>
          </p:nvPr>
        </p:nvSpPr>
        <p:spPr>
          <a:xfrm>
            <a:off x="496570" y="857250"/>
            <a:ext cx="10072933" cy="83961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4000"/>
              <a:buFont typeface="Helvetica Neue"/>
              <a:buNone/>
            </a:pPr>
            <a:r>
              <a:rPr lang="en-US" sz="3500" b="1" dirty="0">
                <a:solidFill>
                  <a:srgbClr val="3F3F3F"/>
                </a:solidFill>
                <a:latin typeface="Arial" panose="020B0604020202020204" pitchFamily="34" charset="0"/>
                <a:ea typeface="Helvetica Neue"/>
                <a:cs typeface="Arial" panose="020B0604020202020204" pitchFamily="34" charset="0"/>
                <a:sym typeface="Helvetica Neue"/>
              </a:rPr>
              <a:t>Highlights for 2024</a:t>
            </a:r>
            <a:endParaRPr sz="3500" dirty="0"/>
          </a:p>
        </p:txBody>
      </p:sp>
      <p:sp>
        <p:nvSpPr>
          <p:cNvPr id="253" name="Google Shape;253;p3"/>
          <p:cNvSpPr txBox="1">
            <a:spLocks noGrp="1"/>
          </p:cNvSpPr>
          <p:nvPr>
            <p:ph type="sldNum" idx="12"/>
          </p:nvPr>
        </p:nvSpPr>
        <p:spPr>
          <a:xfrm>
            <a:off x="13095363" y="7370034"/>
            <a:ext cx="461295" cy="413808"/>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rgbClr val="3F3F3F"/>
                </a:solidFill>
                <a:latin typeface="Arial" panose="020B0604020202020204" pitchFamily="34" charset="0"/>
                <a:ea typeface="Helvetica Neue"/>
                <a:cs typeface="Arial" panose="020B0604020202020204" pitchFamily="34" charset="0"/>
                <a:sym typeface="Helvetica Neue"/>
              </a:rPr>
              <a:t>5</a:t>
            </a:fld>
            <a:endParaRPr sz="1200" dirty="0">
              <a:solidFill>
                <a:srgbClr val="3F3F3F"/>
              </a:solidFill>
              <a:latin typeface="Arial" panose="020B0604020202020204" pitchFamily="34" charset="0"/>
              <a:ea typeface="Helvetica Neue"/>
              <a:cs typeface="Arial" panose="020B0604020202020204" pitchFamily="34" charset="0"/>
              <a:sym typeface="Helvetica Neue"/>
            </a:endParaRPr>
          </a:p>
        </p:txBody>
      </p:sp>
      <p:sp>
        <p:nvSpPr>
          <p:cNvPr id="256" name="Google Shape;256;p3"/>
          <p:cNvSpPr txBox="1"/>
          <p:nvPr/>
        </p:nvSpPr>
        <p:spPr>
          <a:xfrm>
            <a:off x="2838844" y="1967906"/>
            <a:ext cx="5061670" cy="640080"/>
          </a:xfrm>
          <a:prstGeom prst="rect">
            <a:avLst/>
          </a:prstGeom>
          <a:solidFill>
            <a:srgbClr val="008C99"/>
          </a:solidFill>
          <a:ln>
            <a:noFill/>
          </a:ln>
        </p:spPr>
        <p:txBody>
          <a:bodyPr spcFirstLastPara="1" wrap="square" lIns="90750" tIns="90750" rIns="90750" bIns="9075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2000" b="1" i="0" u="none" strike="noStrike" cap="none" dirty="0">
                <a:solidFill>
                  <a:schemeClr val="lt1"/>
                </a:solidFill>
                <a:latin typeface="Arial" panose="020B0604020202020204" pitchFamily="34" charset="0"/>
                <a:ea typeface="Helvetica Neue"/>
                <a:cs typeface="Arial" panose="020B0604020202020204" pitchFamily="34" charset="0"/>
                <a:sym typeface="Helvetica Neue"/>
              </a:rPr>
              <a:t>What’s New for 2024</a:t>
            </a:r>
            <a:endParaRPr sz="2000" b="1" i="0" u="none" strike="noStrike" cap="none" dirty="0">
              <a:solidFill>
                <a:schemeClr val="lt1"/>
              </a:solidFill>
              <a:latin typeface="Arial" panose="020B0604020202020204" pitchFamily="34" charset="0"/>
              <a:ea typeface="Helvetica Neue"/>
              <a:cs typeface="Arial" panose="020B0604020202020204" pitchFamily="34" charset="0"/>
              <a:sym typeface="Helvetica Neue"/>
            </a:endParaRPr>
          </a:p>
        </p:txBody>
      </p:sp>
      <p:sp>
        <p:nvSpPr>
          <p:cNvPr id="258" name="Google Shape;258;p3"/>
          <p:cNvSpPr txBox="1"/>
          <p:nvPr/>
        </p:nvSpPr>
        <p:spPr>
          <a:xfrm>
            <a:off x="318782" y="2879031"/>
            <a:ext cx="10438866" cy="4388997"/>
          </a:xfrm>
          <a:prstGeom prst="rect">
            <a:avLst/>
          </a:prstGeom>
          <a:noFill/>
          <a:ln>
            <a:noFill/>
          </a:ln>
        </p:spPr>
        <p:txBody>
          <a:bodyPr spcFirstLastPara="1" wrap="square" lIns="90750" tIns="90750" rIns="90750" bIns="90750" anchor="t" anchorCtr="0">
            <a:noAutofit/>
          </a:bodyPr>
          <a:lstStyle/>
          <a:p>
            <a:pPr marL="285750" indent="-266700">
              <a:lnSpc>
                <a:spcPct val="133000"/>
              </a:lnSpc>
              <a:spcBef>
                <a:spcPts val="300"/>
              </a:spcBef>
              <a:buClr>
                <a:srgbClr val="3F3F3F"/>
              </a:buClr>
              <a:buSzPts val="1400"/>
              <a:buFont typeface="Arial"/>
              <a:buChar char="•"/>
            </a:pPr>
            <a:r>
              <a:rPr lang="en-US" sz="1500" dirty="0">
                <a:solidFill>
                  <a:srgbClr val="3F3F3F"/>
                </a:solidFill>
                <a:latin typeface="Arial" panose="020B0604020202020204" pitchFamily="34" charset="0"/>
                <a:sym typeface="Helvetica Neue"/>
              </a:rPr>
              <a:t>BRMS/Anthem Blue Cross enrollees are eligible to receive a monthly $75 wellness incentive credit (which offsets the 2024 premium increase) by engaging in the Peak Health program!</a:t>
            </a:r>
          </a:p>
          <a:p>
            <a:pPr marL="285750" indent="-266700">
              <a:lnSpc>
                <a:spcPct val="133000"/>
              </a:lnSpc>
              <a:spcBef>
                <a:spcPts val="300"/>
              </a:spcBef>
              <a:buClr>
                <a:srgbClr val="3F3F3F"/>
              </a:buClr>
              <a:buSzPts val="1400"/>
              <a:buFont typeface="Arial"/>
              <a:buChar char="•"/>
            </a:pPr>
            <a:r>
              <a:rPr lang="en-US" sz="1500" dirty="0">
                <a:solidFill>
                  <a:srgbClr val="3F3F3F"/>
                </a:solidFill>
                <a:latin typeface="Arial" panose="020B0604020202020204" pitchFamily="34" charset="0"/>
                <a:sym typeface="Helvetica Neue"/>
              </a:rPr>
              <a:t>New </a:t>
            </a:r>
            <a:r>
              <a:rPr lang="en-US" sz="1500" b="1" dirty="0">
                <a:solidFill>
                  <a:srgbClr val="3F3F3F"/>
                </a:solidFill>
                <a:latin typeface="Arial" panose="020B0604020202020204" pitchFamily="34" charset="0"/>
                <a:sym typeface="Helvetica Neue"/>
              </a:rPr>
              <a:t>Teladoc</a:t>
            </a:r>
            <a:r>
              <a:rPr lang="en-US" sz="1500" dirty="0">
                <a:solidFill>
                  <a:srgbClr val="3F3F3F"/>
                </a:solidFill>
                <a:latin typeface="Arial" panose="020B0604020202020204" pitchFamily="34" charset="0"/>
                <a:sym typeface="Helvetica Neue"/>
              </a:rPr>
              <a:t> Chronic Condition Support for pre-diabetes, diabetes, cardiovascular, and tobacco cessation</a:t>
            </a:r>
          </a:p>
          <a:p>
            <a:pPr marL="285750" indent="-266700">
              <a:lnSpc>
                <a:spcPct val="133000"/>
              </a:lnSpc>
              <a:spcBef>
                <a:spcPts val="300"/>
              </a:spcBef>
              <a:buClr>
                <a:srgbClr val="3F3F3F"/>
              </a:buClr>
              <a:buSzPts val="1400"/>
              <a:buFont typeface="Arial"/>
              <a:buChar char="•"/>
            </a:pPr>
            <a:r>
              <a:rPr lang="en-US" sz="1500" dirty="0">
                <a:solidFill>
                  <a:srgbClr val="3F3F3F"/>
                </a:solidFill>
                <a:latin typeface="Arial" panose="020B0604020202020204" pitchFamily="34" charset="0"/>
                <a:sym typeface="Helvetica Neue"/>
              </a:rPr>
              <a:t>Voluntary Life benefits will be available in increments of $10,000 and will automatically be rounded up for current enrollees (must meet eligibility requirements)  </a:t>
            </a:r>
          </a:p>
          <a:p>
            <a:pPr marL="285750" indent="-266700">
              <a:lnSpc>
                <a:spcPct val="133000"/>
              </a:lnSpc>
              <a:spcBef>
                <a:spcPts val="300"/>
              </a:spcBef>
              <a:buClr>
                <a:srgbClr val="3F3F3F"/>
              </a:buClr>
              <a:buSzPts val="1400"/>
              <a:buFont typeface="Arial"/>
              <a:buChar char="•"/>
            </a:pPr>
            <a:r>
              <a:rPr lang="en-US" sz="1500" dirty="0">
                <a:solidFill>
                  <a:srgbClr val="3F3F3F"/>
                </a:solidFill>
                <a:latin typeface="Arial" panose="020B0604020202020204" pitchFamily="34" charset="0"/>
                <a:sym typeface="Helvetica Neue"/>
              </a:rPr>
              <a:t>Plan enhancements to the ARAG Legal benefit</a:t>
            </a:r>
          </a:p>
          <a:p>
            <a:pPr marL="285750" indent="-266700">
              <a:lnSpc>
                <a:spcPct val="133000"/>
              </a:lnSpc>
              <a:spcBef>
                <a:spcPts val="300"/>
              </a:spcBef>
              <a:buClr>
                <a:srgbClr val="3F3F3F"/>
              </a:buClr>
              <a:buSzPts val="1400"/>
              <a:buFont typeface="Arial"/>
              <a:buChar char="•"/>
            </a:pPr>
            <a:r>
              <a:rPr lang="en-US" sz="1500" dirty="0">
                <a:solidFill>
                  <a:srgbClr val="3F3F3F"/>
                </a:solidFill>
                <a:latin typeface="Arial" panose="020B0604020202020204" pitchFamily="34" charset="0"/>
                <a:sym typeface="Helvetica Neue"/>
              </a:rPr>
              <a:t>PayFlex is becoming Inspira Financial. No changes to the FSA/HSA plans. Employees will see updated logos and branding.</a:t>
            </a:r>
          </a:p>
          <a:p>
            <a:pPr marL="285750" indent="-266700">
              <a:lnSpc>
                <a:spcPct val="133000"/>
              </a:lnSpc>
              <a:spcBef>
                <a:spcPts val="300"/>
              </a:spcBef>
              <a:buClr>
                <a:srgbClr val="3F3F3F"/>
              </a:buClr>
              <a:buSzPts val="1400"/>
              <a:buFont typeface="Arial"/>
              <a:buChar char="•"/>
            </a:pPr>
            <a:r>
              <a:rPr lang="en-US" sz="1500" dirty="0">
                <a:solidFill>
                  <a:srgbClr val="3F3F3F"/>
                </a:solidFill>
                <a:latin typeface="Arial" panose="020B0604020202020204" pitchFamily="34" charset="0"/>
                <a:sym typeface="Helvetica Neue"/>
              </a:rPr>
              <a:t>New 2024 IRS contribution limits for Health Savings Plan (HSA).</a:t>
            </a:r>
          </a:p>
        </p:txBody>
      </p:sp>
      <p:pic>
        <p:nvPicPr>
          <p:cNvPr id="259" name="Google Shape;259;p3"/>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1192132" y="630575"/>
            <a:ext cx="2523870" cy="6696075"/>
          </a:xfrm>
          <a:prstGeom prst="rect">
            <a:avLst/>
          </a:prstGeom>
          <a:noFill/>
          <a:ln>
            <a:noFill/>
          </a:ln>
        </p:spPr>
      </p:pic>
      <p:sp>
        <p:nvSpPr>
          <p:cNvPr id="14" name="Google Shape;318;p5">
            <a:extLst>
              <a:ext uri="{FF2B5EF4-FFF2-40B4-BE49-F238E27FC236}">
                <a16:creationId xmlns:a16="http://schemas.microsoft.com/office/drawing/2014/main" id="{D5F0C80A-CC7F-41F7-A697-4E42C25D982A}"/>
              </a:ext>
            </a:extLst>
          </p:cNvPr>
          <p:cNvSpPr txBox="1"/>
          <p:nvPr/>
        </p:nvSpPr>
        <p:spPr>
          <a:xfrm>
            <a:off x="422601" y="7423621"/>
            <a:ext cx="12345300" cy="301607"/>
          </a:xfrm>
          <a:prstGeom prst="rect">
            <a:avLst/>
          </a:prstGeom>
          <a:noFill/>
          <a:ln>
            <a:noFill/>
          </a:ln>
        </p:spPr>
        <p:txBody>
          <a:bodyPr spcFirstLastPara="1" wrap="square" lIns="91425" tIns="27425" rIns="91425" bIns="27425" anchor="ctr"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0" i="1" u="none" strike="noStrike" cap="none" dirty="0">
                <a:solidFill>
                  <a:srgbClr val="262626"/>
                </a:solidFill>
                <a:latin typeface="Arial" panose="020B0604020202020204" pitchFamily="34" charset="0"/>
                <a:ea typeface="Helvetica Neue"/>
                <a:cs typeface="Arial" panose="020B0604020202020204" pitchFamily="34" charset="0"/>
                <a:sym typeface="Helvetica Neue"/>
              </a:rPr>
              <a:t>☞  </a:t>
            </a:r>
            <a:r>
              <a:rPr lang="en-US" sz="1600" b="1" i="1" u="none" strike="noStrike" cap="none" dirty="0">
                <a:solidFill>
                  <a:schemeClr val="tx1">
                    <a:lumMod val="75000"/>
                    <a:lumOff val="25000"/>
                  </a:schemeClr>
                </a:solidFill>
                <a:latin typeface="Arial" panose="020B0604020202020204" pitchFamily="34" charset="0"/>
                <a:ea typeface="Helvetica Neue"/>
                <a:cs typeface="Arial" panose="020B0604020202020204" pitchFamily="34" charset="0"/>
                <a:sym typeface="Helvetica Neue"/>
              </a:rPr>
              <a:t>All benefit eligible employees </a:t>
            </a:r>
            <a:r>
              <a:rPr lang="en-US" sz="1600" b="1" i="1" u="none" strike="noStrike" cap="none" dirty="0">
                <a:solidFill>
                  <a:srgbClr val="008189"/>
                </a:solidFill>
                <a:latin typeface="Arial" panose="020B0604020202020204" pitchFamily="34" charset="0"/>
                <a:ea typeface="Helvetica Neue"/>
                <a:cs typeface="Arial" panose="020B0604020202020204" pitchFamily="34" charset="0"/>
                <a:sym typeface="Helvetica Neue"/>
              </a:rPr>
              <a:t>MUST</a:t>
            </a:r>
            <a:r>
              <a:rPr lang="en-US" sz="1600" b="1" i="1" u="none" strike="noStrike" cap="none" dirty="0">
                <a:solidFill>
                  <a:schemeClr val="tx1">
                    <a:lumMod val="75000"/>
                    <a:lumOff val="25000"/>
                  </a:schemeClr>
                </a:solidFill>
                <a:latin typeface="Arial" panose="020B0604020202020204" pitchFamily="34" charset="0"/>
                <a:ea typeface="Helvetica Neue"/>
                <a:cs typeface="Arial" panose="020B0604020202020204" pitchFamily="34" charset="0"/>
                <a:sym typeface="Helvetica Neue"/>
              </a:rPr>
              <a:t> complete their open enrollment elections due to changes in contributions</a:t>
            </a:r>
            <a:r>
              <a:rPr lang="en-US" sz="1600" b="1" i="1" u="none" strike="noStrike" cap="none" dirty="0">
                <a:solidFill>
                  <a:srgbClr val="3F3F3F"/>
                </a:solidFill>
                <a:latin typeface="Arial" panose="020B0604020202020204" pitchFamily="34" charset="0"/>
                <a:ea typeface="Helvetica Neue"/>
                <a:cs typeface="Arial" panose="020B0604020202020204" pitchFamily="34" charset="0"/>
                <a:sym typeface="Helvetica Neue"/>
              </a:rPr>
              <a:t>. </a:t>
            </a:r>
            <a:endParaRPr sz="1600" b="0" i="0" u="none" strike="noStrike" cap="none" dirty="0">
              <a:solidFill>
                <a:srgbClr val="3F3F3F"/>
              </a:solidFill>
              <a:latin typeface="Arial"/>
              <a:ea typeface="Arial"/>
              <a:cs typeface="Arial"/>
              <a:sym typeface="Arial"/>
            </a:endParaRPr>
          </a:p>
        </p:txBody>
      </p:sp>
      <p:sp>
        <p:nvSpPr>
          <p:cNvPr id="2" name="Google Shape;617;p25">
            <a:extLst>
              <a:ext uri="{FF2B5EF4-FFF2-40B4-BE49-F238E27FC236}">
                <a16:creationId xmlns:a16="http://schemas.microsoft.com/office/drawing/2014/main" id="{35EA0FDA-9B8E-0DD0-5C64-7682FCDAA5EC}"/>
              </a:ext>
            </a:extLst>
          </p:cNvPr>
          <p:cNvSpPr txBox="1"/>
          <p:nvPr/>
        </p:nvSpPr>
        <p:spPr>
          <a:xfrm>
            <a:off x="4735975" y="6282922"/>
            <a:ext cx="3206899" cy="1014413"/>
          </a:xfrm>
          <a:prstGeom prst="rect">
            <a:avLst/>
          </a:prstGeom>
          <a:noFill/>
          <a:ln>
            <a:noFill/>
          </a:ln>
        </p:spPr>
        <p:txBody>
          <a:bodyPr spcFirstLastPara="1" wrap="square" lIns="123000" tIns="61500" rIns="123000" bIns="61500" anchor="t" anchorCtr="0">
            <a:noAutofit/>
          </a:bodyPr>
          <a:lstStyle/>
          <a:p>
            <a:pPr marL="0" marR="0" lvl="0" indent="0" algn="ctr" rtl="0">
              <a:lnSpc>
                <a:spcPct val="100000"/>
              </a:lnSpc>
              <a:spcBef>
                <a:spcPts val="0"/>
              </a:spcBef>
              <a:spcAft>
                <a:spcPts val="0"/>
              </a:spcAft>
              <a:buClr>
                <a:srgbClr val="2E75B5"/>
              </a:buClr>
              <a:buSzPts val="1489"/>
              <a:buFont typeface="Arial"/>
              <a:buNone/>
            </a:pPr>
            <a:r>
              <a:rPr lang="en-US" sz="2000" b="1" i="0" u="none" strike="noStrike" cap="none" dirty="0">
                <a:solidFill>
                  <a:srgbClr val="595959"/>
                </a:solidFill>
                <a:latin typeface="Arial" panose="020B0604020202020204" pitchFamily="34" charset="0"/>
                <a:ea typeface="Helvetica Neue"/>
                <a:cs typeface="Arial" panose="020B0604020202020204" pitchFamily="34" charset="0"/>
                <a:sym typeface="Helvetica Neue"/>
              </a:rPr>
              <a:t>Natus Benefits Website</a:t>
            </a:r>
            <a:endParaRPr sz="2000" b="0" i="0" u="none" strike="noStrike" cap="none" dirty="0">
              <a:solidFill>
                <a:srgbClr val="000000"/>
              </a:solidFill>
              <a:latin typeface="Arial"/>
              <a:ea typeface="Arial"/>
              <a:cs typeface="Arial"/>
              <a:sym typeface="Arial"/>
            </a:endParaRPr>
          </a:p>
          <a:p>
            <a:pPr marL="0" marR="0" lvl="0" indent="0" algn="ctr" rtl="0">
              <a:lnSpc>
                <a:spcPct val="100000"/>
              </a:lnSpc>
              <a:spcBef>
                <a:spcPts val="397"/>
              </a:spcBef>
              <a:spcAft>
                <a:spcPts val="0"/>
              </a:spcAft>
              <a:buClr>
                <a:srgbClr val="2E75B5"/>
              </a:buClr>
              <a:buSzPts val="1489"/>
              <a:buFont typeface="Arial"/>
              <a:buNone/>
            </a:pPr>
            <a:r>
              <a:rPr lang="en-US" sz="2000" b="0" i="0" u="sng" strike="noStrike" cap="none" dirty="0">
                <a:solidFill>
                  <a:srgbClr val="008C99"/>
                </a:solidFill>
                <a:latin typeface="Arial" panose="020B0604020202020204" pitchFamily="34" charset="0"/>
                <a:ea typeface="Helvetica Neue"/>
                <a:cs typeface="Arial" panose="020B0604020202020204" pitchFamily="34" charset="0"/>
                <a:sym typeface="Helvetica Neue"/>
                <a:hlinkClick r:id="rId5">
                  <a:extLst>
                    <a:ext uri="{A12FA001-AC4F-418D-AE19-62706E023703}">
                      <ahyp:hlinkClr xmlns:ahyp="http://schemas.microsoft.com/office/drawing/2018/hyperlinkcolor" val="tx"/>
                    </a:ext>
                  </a:extLst>
                </a:hlinkClick>
              </a:rPr>
              <a:t>www.natusbenefits.com</a:t>
            </a:r>
            <a:endParaRPr sz="2000" b="0" i="0" u="none" strike="noStrike" cap="none" dirty="0">
              <a:solidFill>
                <a:srgbClr val="008C99"/>
              </a:solidFill>
              <a:latin typeface="Arial" panose="020B0604020202020204" pitchFamily="34" charset="0"/>
              <a:ea typeface="Helvetica Neue"/>
              <a:cs typeface="Arial" panose="020B0604020202020204" pitchFamily="34" charset="0"/>
              <a:sym typeface="Helvetica Neue"/>
            </a:endParaRPr>
          </a:p>
          <a:p>
            <a:pPr marL="0" marR="0" lvl="0" indent="0" algn="ctr" rtl="0">
              <a:lnSpc>
                <a:spcPct val="100000"/>
              </a:lnSpc>
              <a:spcBef>
                <a:spcPts val="420"/>
              </a:spcBef>
              <a:spcAft>
                <a:spcPts val="0"/>
              </a:spcAft>
              <a:buClr>
                <a:srgbClr val="2E75B5"/>
              </a:buClr>
              <a:buSzPts val="1575"/>
              <a:buFont typeface="Arial"/>
              <a:buNone/>
            </a:pPr>
            <a:endParaRPr sz="2000" b="0" i="0" u="none" strike="noStrike" cap="none" dirty="0">
              <a:solidFill>
                <a:srgbClr val="595959"/>
              </a:solidFill>
              <a:latin typeface="Calibri"/>
              <a:ea typeface="Calibri"/>
              <a:cs typeface="Calibri"/>
              <a:sym typeface="Calibri"/>
            </a:endParaRPr>
          </a:p>
        </p:txBody>
      </p:sp>
    </p:spTree>
    <p:extLst>
      <p:ext uri="{BB962C8B-B14F-4D97-AF65-F5344CB8AC3E}">
        <p14:creationId xmlns:p14="http://schemas.microsoft.com/office/powerpoint/2010/main" val="595002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
          <p:cNvSpPr/>
          <p:nvPr/>
        </p:nvSpPr>
        <p:spPr>
          <a:xfrm>
            <a:off x="-1" y="7326642"/>
            <a:ext cx="13715999" cy="457200"/>
          </a:xfrm>
          <a:prstGeom prst="rect">
            <a:avLst/>
          </a:prstGeom>
          <a:solidFill>
            <a:srgbClr val="008189">
              <a:alpha val="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sp>
        <p:nvSpPr>
          <p:cNvPr id="249" name="Google Shape;249;p3"/>
          <p:cNvSpPr/>
          <p:nvPr/>
        </p:nvSpPr>
        <p:spPr>
          <a:xfrm>
            <a:off x="-2" y="-32356"/>
            <a:ext cx="13716000" cy="662940"/>
          </a:xfrm>
          <a:prstGeom prst="rect">
            <a:avLst/>
          </a:prstGeom>
          <a:gradFill>
            <a:gsLst>
              <a:gs pos="0">
                <a:srgbClr val="F5F7FC"/>
              </a:gs>
              <a:gs pos="100000">
                <a:srgbClr val="008189"/>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pic>
        <p:nvPicPr>
          <p:cNvPr id="250" name="Google Shape;250;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5160" y="179070"/>
            <a:ext cx="1206500" cy="295107"/>
          </a:xfrm>
          <a:prstGeom prst="rect">
            <a:avLst/>
          </a:prstGeom>
          <a:noFill/>
          <a:ln>
            <a:noFill/>
          </a:ln>
        </p:spPr>
      </p:pic>
      <p:sp>
        <p:nvSpPr>
          <p:cNvPr id="251" name="Google Shape;251;p3"/>
          <p:cNvSpPr txBox="1"/>
          <p:nvPr/>
        </p:nvSpPr>
        <p:spPr>
          <a:xfrm>
            <a:off x="12136437" y="8458333"/>
            <a:ext cx="1917851"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Open Enrollment 2022</a:t>
            </a:r>
            <a:endParaRPr sz="1200" b="1"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p:txBody>
      </p:sp>
      <p:sp>
        <p:nvSpPr>
          <p:cNvPr id="253" name="Google Shape;253;p3"/>
          <p:cNvSpPr txBox="1">
            <a:spLocks noGrp="1"/>
          </p:cNvSpPr>
          <p:nvPr>
            <p:ph type="sldNum" idx="12"/>
          </p:nvPr>
        </p:nvSpPr>
        <p:spPr>
          <a:xfrm>
            <a:off x="13095363" y="7370034"/>
            <a:ext cx="461295" cy="413808"/>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rgbClr val="3F3F3F"/>
                </a:solidFill>
                <a:latin typeface="Arial" panose="020B0604020202020204" pitchFamily="34" charset="0"/>
                <a:ea typeface="Helvetica Neue"/>
                <a:cs typeface="Arial" panose="020B0604020202020204" pitchFamily="34" charset="0"/>
                <a:sym typeface="Helvetica Neue"/>
              </a:rPr>
              <a:t>6</a:t>
            </a:fld>
            <a:endParaRPr sz="1200" dirty="0">
              <a:solidFill>
                <a:srgbClr val="3F3F3F"/>
              </a:solidFill>
              <a:latin typeface="Arial" panose="020B0604020202020204" pitchFamily="34" charset="0"/>
              <a:ea typeface="Helvetica Neue"/>
              <a:cs typeface="Arial" panose="020B0604020202020204" pitchFamily="34" charset="0"/>
              <a:sym typeface="Helvetica Neue"/>
            </a:endParaRPr>
          </a:p>
        </p:txBody>
      </p:sp>
      <p:sp>
        <p:nvSpPr>
          <p:cNvPr id="3" name="Title 2">
            <a:extLst>
              <a:ext uri="{FF2B5EF4-FFF2-40B4-BE49-F238E27FC236}">
                <a16:creationId xmlns:a16="http://schemas.microsoft.com/office/drawing/2014/main" id="{F9759A00-84A9-46CC-A7AC-6B81F55530E1}"/>
              </a:ext>
            </a:extLst>
          </p:cNvPr>
          <p:cNvSpPr>
            <a:spLocks noGrp="1"/>
          </p:cNvSpPr>
          <p:nvPr>
            <p:ph type="title"/>
          </p:nvPr>
        </p:nvSpPr>
        <p:spPr>
          <a:xfrm>
            <a:off x="652514" y="468127"/>
            <a:ext cx="12972801" cy="1246638"/>
          </a:xfrm>
        </p:spPr>
        <p:txBody>
          <a:bodyPr>
            <a:normAutofit/>
          </a:bodyPr>
          <a:lstStyle/>
          <a:p>
            <a:r>
              <a:rPr lang="en-US" sz="2800" b="1" dirty="0">
                <a:solidFill>
                  <a:srgbClr val="3F3F3F"/>
                </a:solidFill>
                <a:latin typeface="Arial" panose="020B0604020202020204" pitchFamily="34" charset="0"/>
                <a:cs typeface="Arial" panose="020B0604020202020204" pitchFamily="34" charset="0"/>
              </a:rPr>
              <a:t>Why are we making changes to our health care programs?</a:t>
            </a:r>
          </a:p>
        </p:txBody>
      </p:sp>
      <p:graphicFrame>
        <p:nvGraphicFramePr>
          <p:cNvPr id="6" name="Google Shape;554;p21">
            <a:extLst>
              <a:ext uri="{FF2B5EF4-FFF2-40B4-BE49-F238E27FC236}">
                <a16:creationId xmlns:a16="http://schemas.microsoft.com/office/drawing/2014/main" id="{176D3403-AB7C-0589-C6CA-76EAEE4B907C}"/>
              </a:ext>
            </a:extLst>
          </p:cNvPr>
          <p:cNvGraphicFramePr/>
          <p:nvPr>
            <p:extLst>
              <p:ext uri="{D42A27DB-BD31-4B8C-83A1-F6EECF244321}">
                <p14:modId xmlns:p14="http://schemas.microsoft.com/office/powerpoint/2010/main" val="2465114841"/>
              </p:ext>
            </p:extLst>
          </p:nvPr>
        </p:nvGraphicFramePr>
        <p:xfrm>
          <a:off x="6539943" y="4692169"/>
          <a:ext cx="5264725" cy="2425230"/>
        </p:xfrm>
        <a:graphic>
          <a:graphicData uri="http://schemas.openxmlformats.org/drawingml/2006/table">
            <a:tbl>
              <a:tblPr>
                <a:noFill/>
                <a:tableStyleId>{73CAAD16-73E2-42C1-A7CB-E879031D2368}</a:tableStyleId>
              </a:tblPr>
              <a:tblGrid>
                <a:gridCol w="1484922">
                  <a:extLst>
                    <a:ext uri="{9D8B030D-6E8A-4147-A177-3AD203B41FA5}">
                      <a16:colId xmlns:a16="http://schemas.microsoft.com/office/drawing/2014/main" val="20000"/>
                    </a:ext>
                  </a:extLst>
                </a:gridCol>
                <a:gridCol w="3779803">
                  <a:extLst>
                    <a:ext uri="{9D8B030D-6E8A-4147-A177-3AD203B41FA5}">
                      <a16:colId xmlns:a16="http://schemas.microsoft.com/office/drawing/2014/main" val="20001"/>
                    </a:ext>
                  </a:extLst>
                </a:gridCol>
              </a:tblGrid>
              <a:tr h="474808">
                <a:tc gridSpan="2">
                  <a:txBody>
                    <a:bodyPr/>
                    <a:lstStyle/>
                    <a:p>
                      <a:pPr marL="0" marR="0" lvl="0" indent="0" algn="ctr" rtl="0">
                        <a:lnSpc>
                          <a:spcPct val="100000"/>
                        </a:lnSpc>
                        <a:spcBef>
                          <a:spcPts val="0"/>
                        </a:spcBef>
                        <a:spcAft>
                          <a:spcPts val="0"/>
                        </a:spcAft>
                        <a:buClr>
                          <a:schemeClr val="lt1"/>
                        </a:buClr>
                        <a:buSzPts val="1800"/>
                        <a:buFont typeface="Helvetica Neue"/>
                        <a:buNone/>
                      </a:pPr>
                      <a:r>
                        <a:rPr lang="en-US" sz="1400" b="1" u="none" strike="noStrike" cap="none" dirty="0">
                          <a:solidFill>
                            <a:schemeClr val="lt1"/>
                          </a:solidFill>
                          <a:latin typeface="Arial" panose="020B0604020202020204" pitchFamily="34" charset="0"/>
                          <a:ea typeface="Helvetica Neue"/>
                          <a:cs typeface="Arial" panose="020B0604020202020204" pitchFamily="34" charset="0"/>
                          <a:sym typeface="Helvetica Neue"/>
                        </a:rPr>
                        <a:t>Natus Plan Costs by Chronic Disease </a:t>
                      </a:r>
                    </a:p>
                    <a:p>
                      <a:pPr marL="0" marR="0" lvl="0" indent="0" algn="ctr" rtl="0">
                        <a:lnSpc>
                          <a:spcPct val="100000"/>
                        </a:lnSpc>
                        <a:spcBef>
                          <a:spcPts val="0"/>
                        </a:spcBef>
                        <a:spcAft>
                          <a:spcPts val="0"/>
                        </a:spcAft>
                        <a:buClr>
                          <a:schemeClr val="lt1"/>
                        </a:buClr>
                        <a:buSzPts val="1800"/>
                        <a:buFont typeface="Helvetica Neue"/>
                        <a:buNone/>
                      </a:pPr>
                      <a:r>
                        <a:rPr lang="en-US" sz="1400" b="1" u="none" strike="noStrike" cap="none" dirty="0">
                          <a:solidFill>
                            <a:schemeClr val="lt1"/>
                          </a:solidFill>
                          <a:latin typeface="Arial" panose="020B0604020202020204" pitchFamily="34" charset="0"/>
                          <a:ea typeface="Helvetica Neue"/>
                          <a:cs typeface="Arial" panose="020B0604020202020204" pitchFamily="34" charset="0"/>
                          <a:sym typeface="Helvetica Neue"/>
                        </a:rPr>
                        <a:t>Annual Costs Per Member </a:t>
                      </a:r>
                      <a:endParaRPr sz="1400" b="1" u="none" strike="noStrike" cap="none" dirty="0">
                        <a:solidFill>
                          <a:schemeClr val="lt1"/>
                        </a:solidFill>
                        <a:latin typeface="Arial" panose="020B0604020202020204" pitchFamily="34" charset="0"/>
                        <a:ea typeface="Helvetica Neue"/>
                        <a:cs typeface="Arial" panose="020B0604020202020204" pitchFamily="34" charset="0"/>
                        <a:sym typeface="Helvetica Neue"/>
                      </a:endParaRPr>
                    </a:p>
                  </a:txBody>
                  <a:tcPr marL="90775" marR="90775" marT="90775" marB="90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08C99"/>
                    </a:solidFill>
                  </a:tcPr>
                </a:tc>
                <a:tc hMerge="1">
                  <a:txBody>
                    <a:bodyPr/>
                    <a:lstStyle/>
                    <a:p>
                      <a:pPr marL="0" marR="0" lvl="0" indent="0" algn="ctr" rtl="0">
                        <a:lnSpc>
                          <a:spcPct val="100000"/>
                        </a:lnSpc>
                        <a:spcBef>
                          <a:spcPts val="0"/>
                        </a:spcBef>
                        <a:spcAft>
                          <a:spcPts val="0"/>
                        </a:spcAft>
                        <a:buClr>
                          <a:schemeClr val="lt1"/>
                        </a:buClr>
                        <a:buSzPts val="1800"/>
                        <a:buFont typeface="Helvetica Neue"/>
                        <a:buNone/>
                      </a:pPr>
                      <a:endParaRPr sz="1800" b="1" u="none" strike="noStrike" cap="none" dirty="0">
                        <a:solidFill>
                          <a:schemeClr val="lt1"/>
                        </a:solidFill>
                        <a:latin typeface="Arial" panose="020B0604020202020204" pitchFamily="34" charset="0"/>
                        <a:ea typeface="Helvetica Neue"/>
                        <a:cs typeface="Arial" panose="020B0604020202020204" pitchFamily="34" charset="0"/>
                        <a:sym typeface="Helvetica Neue"/>
                      </a:endParaRPr>
                    </a:p>
                  </a:txBody>
                  <a:tcPr marL="90775" marR="90775" marT="90775" marB="907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08C99"/>
                    </a:solidFill>
                  </a:tcPr>
                </a:tc>
                <a:extLst>
                  <a:ext uri="{0D108BD9-81ED-4DB2-BD59-A6C34878D82A}">
                    <a16:rowId xmlns:a16="http://schemas.microsoft.com/office/drawing/2014/main" val="10000"/>
                  </a:ext>
                </a:extLst>
              </a:tr>
              <a:tr h="454240">
                <a:tc>
                  <a:txBody>
                    <a:bodyPr/>
                    <a:lstStyle/>
                    <a:p>
                      <a:pPr marL="0" marR="0" lvl="0" indent="0" algn="l" rtl="0">
                        <a:lnSpc>
                          <a:spcPct val="91111"/>
                        </a:lnSpc>
                        <a:spcBef>
                          <a:spcPts val="0"/>
                        </a:spcBef>
                        <a:spcAft>
                          <a:spcPts val="0"/>
                        </a:spcAft>
                        <a:buClr>
                          <a:srgbClr val="000000"/>
                        </a:buClr>
                        <a:buSzPts val="1300"/>
                        <a:buFont typeface="Arial"/>
                        <a:buNone/>
                      </a:pPr>
                      <a:r>
                        <a:rPr lang="en-US" sz="1400" b="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Diabetes</a:t>
                      </a:r>
                      <a:endParaRPr sz="1400" b="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txBody>
                  <a:tcPr marL="90775" marR="90775" marT="90775" marB="90775" anchor="ctr">
                    <a:lnL w="12700" cap="flat" cmpd="sng">
                      <a:solidFill>
                        <a:schemeClr val="lt1"/>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91111"/>
                        </a:lnSpc>
                        <a:spcBef>
                          <a:spcPts val="0"/>
                        </a:spcBef>
                        <a:spcAft>
                          <a:spcPts val="0"/>
                        </a:spcAft>
                        <a:buClr>
                          <a:srgbClr val="3F3F3F"/>
                        </a:buClr>
                        <a:buSzPts val="1800"/>
                        <a:buFont typeface="Arial"/>
                        <a:buNone/>
                      </a:pPr>
                      <a:r>
                        <a:rPr lang="en-US" sz="140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$30,000</a:t>
                      </a:r>
                      <a:endParaRPr sz="1400" u="none" strike="noStrike" cap="none" dirty="0"/>
                    </a:p>
                  </a:txBody>
                  <a:tcPr marL="90775" marR="90775" marT="90775" marB="90775" anchor="ctr">
                    <a:lnL w="12700" cap="flat" cmpd="sng">
                      <a:solidFill>
                        <a:srgbClr val="BFBFBF"/>
                      </a:solidFill>
                      <a:prstDash val="solid"/>
                      <a:round/>
                      <a:headEnd type="none" w="sm" len="sm"/>
                      <a:tailEnd type="none" w="sm" len="sm"/>
                    </a:lnL>
                    <a:lnR w="12700" cap="flat" cmpd="sng" algn="ctr">
                      <a:noFill/>
                      <a:prstDash val="solid"/>
                      <a:round/>
                      <a:headEnd type="none" w="med" len="med"/>
                      <a:tailEnd type="none" w="med" len="med"/>
                    </a:lnR>
                    <a:lnT w="12700" cap="flat" cmpd="sng">
                      <a:solidFill>
                        <a:schemeClr val="lt1"/>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r h="454240">
                <a:tc>
                  <a:txBody>
                    <a:bodyPr/>
                    <a:lstStyle/>
                    <a:p>
                      <a:pPr marL="0" marR="0" lvl="0" indent="0" algn="l" rtl="0">
                        <a:lnSpc>
                          <a:spcPct val="91111"/>
                        </a:lnSpc>
                        <a:spcBef>
                          <a:spcPts val="0"/>
                        </a:spcBef>
                        <a:spcAft>
                          <a:spcPts val="0"/>
                        </a:spcAft>
                        <a:buClr>
                          <a:srgbClr val="000000"/>
                        </a:buClr>
                        <a:buSzPts val="1300"/>
                        <a:buFont typeface="Arial"/>
                        <a:buNone/>
                      </a:pPr>
                      <a:r>
                        <a:rPr lang="en-US" sz="1400" b="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Asthma</a:t>
                      </a:r>
                      <a:endParaRPr sz="1400" b="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txBody>
                  <a:tcPr marL="90775" marR="90775" marT="90775" marB="90775" anchor="ctr">
                    <a:lnL w="12700" cap="flat" cmpd="sng">
                      <a:solidFill>
                        <a:schemeClr val="lt1"/>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91111"/>
                        </a:lnSpc>
                        <a:spcBef>
                          <a:spcPts val="0"/>
                        </a:spcBef>
                        <a:spcAft>
                          <a:spcPts val="0"/>
                        </a:spcAft>
                        <a:buClr>
                          <a:srgbClr val="3F3F3F"/>
                        </a:buClr>
                        <a:buSzPts val="1800"/>
                        <a:buFont typeface="Arial"/>
                        <a:buNone/>
                      </a:pPr>
                      <a:r>
                        <a:rPr lang="en-US" sz="140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$13,000</a:t>
                      </a:r>
                      <a:endParaRPr sz="1400" u="none" strike="noStrike" cap="none" dirty="0"/>
                    </a:p>
                  </a:txBody>
                  <a:tcPr marL="90775" marR="90775" marT="90775" marB="90775" anchor="ctr">
                    <a:lnL w="12700" cap="flat" cmpd="sng">
                      <a:solidFill>
                        <a:srgbClr val="BFBFBF"/>
                      </a:solidFill>
                      <a:prstDash val="solid"/>
                      <a:round/>
                      <a:headEnd type="none" w="sm" len="sm"/>
                      <a:tailEnd type="none" w="sm" len="sm"/>
                    </a:lnL>
                    <a:lnR w="12700" cap="flat" cmpd="sng" algn="ctr">
                      <a:noFill/>
                      <a:prstDash val="solid"/>
                      <a:round/>
                      <a:headEnd type="none" w="med" len="med"/>
                      <a:tailEnd type="none" w="med" len="med"/>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02"/>
                  </a:ext>
                </a:extLst>
              </a:tr>
              <a:tr h="454240">
                <a:tc>
                  <a:txBody>
                    <a:bodyPr/>
                    <a:lstStyle/>
                    <a:p>
                      <a:pPr marL="0" marR="0" lvl="0" indent="0" algn="l" rtl="0">
                        <a:lnSpc>
                          <a:spcPct val="91111"/>
                        </a:lnSpc>
                        <a:spcBef>
                          <a:spcPts val="0"/>
                        </a:spcBef>
                        <a:spcAft>
                          <a:spcPts val="0"/>
                        </a:spcAft>
                        <a:buClr>
                          <a:srgbClr val="000000"/>
                        </a:buClr>
                        <a:buSzPts val="1300"/>
                        <a:buFont typeface="Arial"/>
                        <a:buNone/>
                      </a:pPr>
                      <a:r>
                        <a:rPr lang="en-US" sz="1400" b="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COPD</a:t>
                      </a:r>
                      <a:endParaRPr sz="1400" b="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txBody>
                  <a:tcPr marL="90775" marR="90775" marT="90775" marB="90775" anchor="ctr">
                    <a:lnL w="12700" cap="flat" cmpd="sng">
                      <a:solidFill>
                        <a:schemeClr val="lt1"/>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ctr" rtl="0">
                        <a:lnSpc>
                          <a:spcPct val="91111"/>
                        </a:lnSpc>
                        <a:spcBef>
                          <a:spcPts val="0"/>
                        </a:spcBef>
                        <a:spcAft>
                          <a:spcPts val="0"/>
                        </a:spcAft>
                        <a:buClr>
                          <a:srgbClr val="3F3F3F"/>
                        </a:buClr>
                        <a:buSzPts val="1800"/>
                        <a:buFont typeface="Arial"/>
                        <a:buNone/>
                      </a:pPr>
                      <a:r>
                        <a:rPr lang="en-US" sz="140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$87,181</a:t>
                      </a:r>
                      <a:endParaRPr sz="1400" u="none" strike="noStrike" cap="none" dirty="0"/>
                    </a:p>
                  </a:txBody>
                  <a:tcPr marL="90775" marR="90775" marT="90775" marB="90775" anchor="ctr">
                    <a:lnL w="12700" cap="flat" cmpd="sng">
                      <a:solidFill>
                        <a:srgbClr val="BFBFBF"/>
                      </a:solidFill>
                      <a:prstDash val="solid"/>
                      <a:round/>
                      <a:headEnd type="none" w="sm" len="sm"/>
                      <a:tailEnd type="none" w="sm" len="sm"/>
                    </a:lnL>
                    <a:lnR w="12700" cap="flat" cmpd="sng" algn="ctr">
                      <a:noFill/>
                      <a:prstDash val="solid"/>
                      <a:round/>
                      <a:headEnd type="none" w="med" len="med"/>
                      <a:tailEnd type="none" w="med" len="med"/>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03"/>
                  </a:ext>
                </a:extLst>
              </a:tr>
              <a:tr h="454240">
                <a:tc>
                  <a:txBody>
                    <a:bodyPr/>
                    <a:lstStyle/>
                    <a:p>
                      <a:pPr marL="0" marR="0" lvl="0" indent="0" algn="l" rtl="0">
                        <a:lnSpc>
                          <a:spcPct val="91111"/>
                        </a:lnSpc>
                        <a:spcBef>
                          <a:spcPts val="0"/>
                        </a:spcBef>
                        <a:spcAft>
                          <a:spcPts val="0"/>
                        </a:spcAft>
                        <a:buClr>
                          <a:srgbClr val="000000"/>
                        </a:buClr>
                        <a:buSzPts val="1300"/>
                        <a:buFont typeface="Arial"/>
                        <a:buNone/>
                      </a:pPr>
                      <a:r>
                        <a:rPr lang="en-US" sz="1400" b="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Hypertension</a:t>
                      </a:r>
                      <a:endParaRPr sz="1400" b="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a:txBody>
                  <a:tcPr marL="90775" marR="90775" marT="90775" marB="90775" anchor="ctr">
                    <a:lnL w="12700" cap="flat" cmpd="sng">
                      <a:solidFill>
                        <a:schemeClr val="lt1"/>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chemeClr val="lt1"/>
                      </a:solidFill>
                      <a:prstDash val="solid"/>
                      <a:round/>
                      <a:headEnd type="none" w="sm" len="sm"/>
                      <a:tailEnd type="none" w="sm" len="sm"/>
                    </a:lnB>
                    <a:solidFill>
                      <a:srgbClr val="F2F2F2"/>
                    </a:solidFill>
                  </a:tcPr>
                </a:tc>
                <a:tc>
                  <a:txBody>
                    <a:bodyPr/>
                    <a:lstStyle/>
                    <a:p>
                      <a:pPr marL="0" marR="0" lvl="0" indent="0" algn="ctr" rtl="0">
                        <a:lnSpc>
                          <a:spcPct val="91111"/>
                        </a:lnSpc>
                        <a:spcBef>
                          <a:spcPts val="0"/>
                        </a:spcBef>
                        <a:spcAft>
                          <a:spcPts val="0"/>
                        </a:spcAft>
                        <a:buClr>
                          <a:srgbClr val="3F3F3F"/>
                        </a:buClr>
                        <a:buSzPts val="1800"/>
                        <a:buFont typeface="Arial"/>
                        <a:buNone/>
                      </a:pPr>
                      <a:r>
                        <a:rPr lang="en-US" sz="140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$17,517</a:t>
                      </a:r>
                      <a:endParaRPr sz="1400" u="none" strike="noStrike" cap="none" dirty="0"/>
                    </a:p>
                  </a:txBody>
                  <a:tcPr marL="90775" marR="90775" marT="90775" marB="90775" anchor="ctr">
                    <a:lnL w="12700" cap="flat" cmpd="sng">
                      <a:solidFill>
                        <a:srgbClr val="BFBFBF"/>
                      </a:solidFill>
                      <a:prstDash val="solid"/>
                      <a:round/>
                      <a:headEnd type="none" w="sm" len="sm"/>
                      <a:tailEnd type="none" w="sm" len="sm"/>
                    </a:lnL>
                    <a:lnR w="12700" cap="flat" cmpd="sng" algn="ctr">
                      <a:noFill/>
                      <a:prstDash val="solid"/>
                      <a:round/>
                      <a:headEnd type="none" w="med" len="med"/>
                      <a:tailEnd type="none" w="med" len="med"/>
                    </a:lnR>
                    <a:lnT w="12700" cap="flat" cmpd="sng">
                      <a:solidFill>
                        <a:srgbClr val="BFBFBF"/>
                      </a:solidFill>
                      <a:prstDash val="solid"/>
                      <a:round/>
                      <a:headEnd type="none" w="sm" len="sm"/>
                      <a:tailEnd type="none" w="sm" len="sm"/>
                    </a:lnT>
                    <a:lnB w="12700" cap="flat" cmpd="sng">
                      <a:solidFill>
                        <a:schemeClr val="lt1"/>
                      </a:solidFill>
                      <a:prstDash val="solid"/>
                      <a:round/>
                      <a:headEnd type="none" w="sm" len="sm"/>
                      <a:tailEnd type="none" w="sm" len="sm"/>
                    </a:lnB>
                    <a:solidFill>
                      <a:srgbClr val="F2F2F2"/>
                    </a:solidFill>
                  </a:tcPr>
                </a:tc>
                <a:extLst>
                  <a:ext uri="{0D108BD9-81ED-4DB2-BD59-A6C34878D82A}">
                    <a16:rowId xmlns:a16="http://schemas.microsoft.com/office/drawing/2014/main" val="10004"/>
                  </a:ext>
                </a:extLst>
              </a:tr>
            </a:tbl>
          </a:graphicData>
        </a:graphic>
      </p:graphicFrame>
      <p:graphicFrame>
        <p:nvGraphicFramePr>
          <p:cNvPr id="12" name="Table 12">
            <a:extLst>
              <a:ext uri="{FF2B5EF4-FFF2-40B4-BE49-F238E27FC236}">
                <a16:creationId xmlns:a16="http://schemas.microsoft.com/office/drawing/2014/main" id="{06F9C7E5-77B9-D618-9A12-F678EFDB596A}"/>
              </a:ext>
            </a:extLst>
          </p:cNvPr>
          <p:cNvGraphicFramePr>
            <a:graphicFrameLocks noGrp="1"/>
          </p:cNvGraphicFramePr>
          <p:nvPr>
            <p:extLst>
              <p:ext uri="{D42A27DB-BD31-4B8C-83A1-F6EECF244321}">
                <p14:modId xmlns:p14="http://schemas.microsoft.com/office/powerpoint/2010/main" val="3655529111"/>
              </p:ext>
            </p:extLst>
          </p:nvPr>
        </p:nvGraphicFramePr>
        <p:xfrm>
          <a:off x="469054" y="1428852"/>
          <a:ext cx="12492138" cy="3063240"/>
        </p:xfrm>
        <a:graphic>
          <a:graphicData uri="http://schemas.openxmlformats.org/drawingml/2006/table">
            <a:tbl>
              <a:tblPr firstRow="1" bandRow="1">
                <a:tableStyleId>{73CAAD16-73E2-42C1-A7CB-E879031D2368}</a:tableStyleId>
              </a:tblPr>
              <a:tblGrid>
                <a:gridCol w="4164046">
                  <a:extLst>
                    <a:ext uri="{9D8B030D-6E8A-4147-A177-3AD203B41FA5}">
                      <a16:colId xmlns:a16="http://schemas.microsoft.com/office/drawing/2014/main" val="1697816003"/>
                    </a:ext>
                  </a:extLst>
                </a:gridCol>
                <a:gridCol w="4164046">
                  <a:extLst>
                    <a:ext uri="{9D8B030D-6E8A-4147-A177-3AD203B41FA5}">
                      <a16:colId xmlns:a16="http://schemas.microsoft.com/office/drawing/2014/main" val="3257226960"/>
                    </a:ext>
                  </a:extLst>
                </a:gridCol>
                <a:gridCol w="4164046">
                  <a:extLst>
                    <a:ext uri="{9D8B030D-6E8A-4147-A177-3AD203B41FA5}">
                      <a16:colId xmlns:a16="http://schemas.microsoft.com/office/drawing/2014/main" val="2414862203"/>
                    </a:ext>
                  </a:extLst>
                </a:gridCol>
              </a:tblGrid>
              <a:tr h="2757764">
                <a:tc>
                  <a:txBody>
                    <a:bodyPr/>
                    <a:lstStyle/>
                    <a:p>
                      <a:pPr marL="285750" marR="0" lvl="0" indent="-285750">
                        <a:spcBef>
                          <a:spcPts val="0"/>
                        </a:spcBef>
                        <a:spcAft>
                          <a:spcPts val="600"/>
                        </a:spcAft>
                        <a:buFont typeface="Arial" panose="020B0604020202020204" pitchFamily="34" charset="0"/>
                        <a:buChar char="•"/>
                        <a:tabLst>
                          <a:tab pos="457200" algn="l"/>
                        </a:tabLst>
                      </a:pPr>
                      <a:r>
                        <a:rPr lang="en-US" sz="1400" dirty="0">
                          <a:solidFill>
                            <a:srgbClr val="000000"/>
                          </a:solidFill>
                          <a:effectLst/>
                          <a:latin typeface="+mn-lt"/>
                          <a:ea typeface="Times New Roman" panose="02020603050405020304" pitchFamily="18" charset="0"/>
                        </a:rPr>
                        <a:t>Anthem Blue Cross plan with RxBenefits/Optum Rx allows Natus to more effectively manage costs with a goal of keeping the plans affordable for you.</a:t>
                      </a:r>
                      <a:endParaRPr lang="en-US" sz="1400" dirty="0">
                        <a:solidFill>
                          <a:srgbClr val="000000"/>
                        </a:solidFill>
                        <a:effectLst/>
                        <a:latin typeface="+mn-lt"/>
                        <a:ea typeface="Calibri" panose="020F0502020204030204" pitchFamily="34" charset="0"/>
                      </a:endParaRPr>
                    </a:p>
                    <a:p>
                      <a:pPr marL="285750" indent="-285750">
                        <a:spcAft>
                          <a:spcPts val="600"/>
                        </a:spcAft>
                        <a:buFont typeface="Arial" panose="020B0604020202020204" pitchFamily="34" charset="0"/>
                        <a:buChar char="•"/>
                      </a:pPr>
                      <a:r>
                        <a:rPr lang="en-US" sz="1400" dirty="0">
                          <a:latin typeface="+mn-lt"/>
                        </a:rPr>
                        <a:t>Anthem Blue Cross is a larger, National Network with greater </a:t>
                      </a:r>
                      <a:r>
                        <a:rPr lang="en-US" sz="1400" dirty="0">
                          <a:solidFill>
                            <a:srgbClr val="000000"/>
                          </a:solidFill>
                          <a:effectLst/>
                          <a:latin typeface="+mn-lt"/>
                          <a:ea typeface="Times New Roman" panose="02020603050405020304" pitchFamily="18" charset="0"/>
                        </a:rPr>
                        <a:t>network discounts for you and Natus. </a:t>
                      </a:r>
                    </a:p>
                    <a:p>
                      <a:pPr marL="285750" indent="-285750">
                        <a:spcAft>
                          <a:spcPts val="600"/>
                        </a:spcAft>
                        <a:buFont typeface="Arial" panose="020B0604020202020204" pitchFamily="34" charset="0"/>
                        <a:buChar char="•"/>
                      </a:pPr>
                      <a:r>
                        <a:rPr lang="en-US" sz="1400" dirty="0">
                          <a:solidFill>
                            <a:srgbClr val="000000"/>
                          </a:solidFill>
                          <a:effectLst/>
                          <a:latin typeface="+mn-lt"/>
                          <a:ea typeface="Calibri" panose="020F0502020204030204" pitchFamily="34" charset="0"/>
                        </a:rPr>
                        <a:t>Anthem and Natus share a long-term vision of proactive health management.  Helping people </a:t>
                      </a:r>
                      <a:r>
                        <a:rPr lang="en-US" sz="1400" i="1" dirty="0">
                          <a:solidFill>
                            <a:srgbClr val="000000"/>
                          </a:solidFill>
                          <a:effectLst/>
                          <a:latin typeface="+mn-lt"/>
                          <a:ea typeface="Calibri" panose="020F0502020204030204" pitchFamily="34" charset="0"/>
                        </a:rPr>
                        <a:t>stay </a:t>
                      </a:r>
                      <a:r>
                        <a:rPr lang="en-US" sz="1400" i="0" dirty="0">
                          <a:solidFill>
                            <a:srgbClr val="000000"/>
                          </a:solidFill>
                          <a:effectLst/>
                          <a:latin typeface="+mn-lt"/>
                          <a:ea typeface="Calibri" panose="020F0502020204030204" pitchFamily="34" charset="0"/>
                        </a:rPr>
                        <a:t>healthy is preferable to reacting to serious illness.  </a:t>
                      </a:r>
                      <a:endParaRPr lang="en-US" sz="1400" dirty="0">
                        <a:solidFill>
                          <a:srgbClr val="000000"/>
                        </a:solidFill>
                        <a:effectLst/>
                        <a:latin typeface="+mn-lt"/>
                        <a:ea typeface="Calibri" panose="020F0502020204030204" pitchFamily="34" charset="0"/>
                      </a:endParaRPr>
                    </a:p>
                  </a:txBody>
                  <a:tcPr marT="91440">
                    <a:lnL w="38100" cap="flat" cmpd="sng" algn="ctr">
                      <a:solidFill>
                        <a:srgbClr val="008189"/>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008189"/>
                      </a:solidFill>
                      <a:prstDash val="solid"/>
                      <a:round/>
                      <a:headEnd type="none" w="med" len="med"/>
                      <a:tailEnd type="none" w="med" len="med"/>
                    </a:lnT>
                    <a:lnB w="38100" cap="flat" cmpd="sng" algn="ctr">
                      <a:solidFill>
                        <a:srgbClr val="008189"/>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85750" marR="0" lvl="0" indent="-285750" algn="l" rtl="0">
                        <a:lnSpc>
                          <a:spcPct val="100000"/>
                        </a:lnSpc>
                        <a:spcBef>
                          <a:spcPts val="0"/>
                        </a:spcBef>
                        <a:spcAft>
                          <a:spcPts val="600"/>
                        </a:spcAft>
                        <a:buClr>
                          <a:srgbClr val="000000"/>
                        </a:buClr>
                        <a:buFont typeface="Arial" panose="020B0604020202020204" pitchFamily="34" charset="0"/>
                        <a:buChar char="•"/>
                        <a:tabLst>
                          <a:tab pos="457200" algn="l"/>
                        </a:tabLst>
                      </a:pPr>
                      <a:r>
                        <a:rPr lang="en-US" sz="1400" dirty="0">
                          <a:solidFill>
                            <a:srgbClr val="000000"/>
                          </a:solidFill>
                          <a:effectLst/>
                          <a:latin typeface="+mn-lt"/>
                          <a:ea typeface="Times New Roman" panose="02020603050405020304" pitchFamily="18" charset="0"/>
                        </a:rPr>
                        <a:t>Health Care is a joint partnership </a:t>
                      </a:r>
                      <a:r>
                        <a:rPr lang="en-US" sz="1400" b="0" i="0" u="none" strike="noStrike" cap="none" dirty="0">
                          <a:solidFill>
                            <a:srgbClr val="000000"/>
                          </a:solidFill>
                          <a:effectLst/>
                          <a:latin typeface="+mn-lt"/>
                          <a:ea typeface="Times New Roman" panose="02020603050405020304" pitchFamily="18" charset="0"/>
                          <a:cs typeface="Arial"/>
                          <a:sym typeface="Arial"/>
                        </a:rPr>
                        <a:t>between Natus and employees.  Natus is investing in new health and chronic care programs for the overall health of our organization.</a:t>
                      </a:r>
                      <a:endParaRPr lang="en-US" sz="1400" b="0" i="0" u="none" strike="noStrike" cap="none" dirty="0">
                        <a:solidFill>
                          <a:srgbClr val="000000"/>
                        </a:solidFill>
                        <a:effectLst/>
                        <a:latin typeface="+mn-lt"/>
                        <a:ea typeface="Calibri" panose="020F0502020204030204" pitchFamily="34" charset="0"/>
                        <a:cs typeface="Arial"/>
                        <a:sym typeface="Arial"/>
                      </a:endParaRPr>
                    </a:p>
                    <a:p>
                      <a:pPr marL="285750" marR="0" lvl="0" indent="-285750" algn="l" rtl="0">
                        <a:lnSpc>
                          <a:spcPct val="100000"/>
                        </a:lnSpc>
                        <a:spcBef>
                          <a:spcPts val="0"/>
                        </a:spcBef>
                        <a:spcAft>
                          <a:spcPts val="600"/>
                        </a:spcAft>
                        <a:buClr>
                          <a:srgbClr val="000000"/>
                        </a:buClr>
                        <a:buFont typeface="Arial" panose="020B0604020202020204" pitchFamily="34" charset="0"/>
                        <a:buChar char="•"/>
                        <a:tabLst>
                          <a:tab pos="457200" algn="l"/>
                        </a:tabLst>
                      </a:pPr>
                      <a:r>
                        <a:rPr lang="en-US" sz="1400" b="0" i="0" u="none" strike="noStrike" cap="none" dirty="0">
                          <a:solidFill>
                            <a:srgbClr val="000000"/>
                          </a:solidFill>
                          <a:effectLst/>
                          <a:latin typeface="+mn-lt"/>
                          <a:ea typeface="Calibri" panose="020F0502020204030204" pitchFamily="34" charset="0"/>
                          <a:cs typeface="Arial"/>
                          <a:sym typeface="Arial"/>
                        </a:rPr>
                        <a:t>We want insurance to be there when you need it – but through better health management, we also hope you’ll need it less.  </a:t>
                      </a:r>
                    </a:p>
                    <a:p>
                      <a:pPr marL="285750" marR="0" lvl="0" indent="-285750" algn="l" rtl="0">
                        <a:lnSpc>
                          <a:spcPct val="100000"/>
                        </a:lnSpc>
                        <a:spcBef>
                          <a:spcPts val="0"/>
                        </a:spcBef>
                        <a:spcAft>
                          <a:spcPts val="600"/>
                        </a:spcAft>
                        <a:buClr>
                          <a:srgbClr val="000000"/>
                        </a:buClr>
                        <a:buFont typeface="Arial" panose="020B0604020202020204" pitchFamily="34" charset="0"/>
                        <a:buChar char="•"/>
                        <a:tabLst>
                          <a:tab pos="457200" algn="l"/>
                        </a:tabLst>
                      </a:pPr>
                      <a:r>
                        <a:rPr lang="en-US" sz="1400" b="0" i="0" u="none" strike="noStrike" cap="none" dirty="0">
                          <a:solidFill>
                            <a:srgbClr val="000000"/>
                          </a:solidFill>
                          <a:effectLst/>
                          <a:latin typeface="+mn-lt"/>
                          <a:ea typeface="Times New Roman" panose="02020603050405020304" pitchFamily="18" charset="0"/>
                          <a:cs typeface="Arial"/>
                          <a:sym typeface="Arial"/>
                        </a:rPr>
                        <a:t>Controlling costs associated with chronic conditions and catastrophic claims help reduce the cost impacts to you and Natus (</a:t>
                      </a:r>
                      <a:r>
                        <a:rPr lang="en-US" sz="1400" b="0" i="0" u="none" strike="noStrike" cap="none" dirty="0">
                          <a:solidFill>
                            <a:srgbClr val="C00000"/>
                          </a:solidFill>
                          <a:effectLst/>
                          <a:latin typeface="+mn-lt"/>
                          <a:ea typeface="Times New Roman" panose="02020603050405020304" pitchFamily="18" charset="0"/>
                          <a:cs typeface="Arial"/>
                          <a:sym typeface="Arial"/>
                        </a:rPr>
                        <a:t>3%</a:t>
                      </a:r>
                      <a:r>
                        <a:rPr lang="en-US" sz="1400" b="0" i="0" u="none" strike="noStrike" cap="none" dirty="0">
                          <a:solidFill>
                            <a:srgbClr val="000000"/>
                          </a:solidFill>
                          <a:effectLst/>
                          <a:latin typeface="+mn-lt"/>
                          <a:ea typeface="Times New Roman" panose="02020603050405020304" pitchFamily="18" charset="0"/>
                          <a:cs typeface="Arial"/>
                          <a:sym typeface="Arial"/>
                        </a:rPr>
                        <a:t> of the members are </a:t>
                      </a:r>
                      <a:r>
                        <a:rPr lang="en-US" sz="1400" dirty="0">
                          <a:solidFill>
                            <a:srgbClr val="000000"/>
                          </a:solidFill>
                          <a:effectLst/>
                          <a:latin typeface="+mn-lt"/>
                          <a:ea typeface="Times New Roman" panose="02020603050405020304" pitchFamily="18" charset="0"/>
                        </a:rPr>
                        <a:t>driving </a:t>
                      </a:r>
                      <a:r>
                        <a:rPr lang="en-US" sz="1400" dirty="0">
                          <a:solidFill>
                            <a:srgbClr val="C00000"/>
                          </a:solidFill>
                          <a:effectLst/>
                          <a:latin typeface="+mn-lt"/>
                          <a:ea typeface="Times New Roman" panose="02020603050405020304" pitchFamily="18" charset="0"/>
                        </a:rPr>
                        <a:t>54.2% </a:t>
                      </a:r>
                      <a:r>
                        <a:rPr lang="en-US" sz="1400" dirty="0">
                          <a:solidFill>
                            <a:srgbClr val="000000"/>
                          </a:solidFill>
                          <a:effectLst/>
                          <a:latin typeface="+mn-lt"/>
                          <a:ea typeface="Times New Roman" panose="02020603050405020304" pitchFamily="18" charset="0"/>
                        </a:rPr>
                        <a:t>of the claim dollars in many cases due to poorly managed chronic conditions). </a:t>
                      </a:r>
                      <a:endParaRPr lang="en-US" sz="1400" dirty="0">
                        <a:solidFill>
                          <a:srgbClr val="000000"/>
                        </a:solidFill>
                        <a:effectLst/>
                        <a:latin typeface="+mn-lt"/>
                        <a:ea typeface="Calibri" panose="020F0502020204030204" pitchFamily="34" charset="0"/>
                      </a:endParaRPr>
                    </a:p>
                  </a:txBody>
                  <a:tcPr marT="9144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rgbClr val="008189"/>
                      </a:solidFill>
                      <a:prstDash val="solid"/>
                      <a:round/>
                      <a:headEnd type="none" w="med" len="med"/>
                      <a:tailEnd type="none" w="med" len="med"/>
                    </a:lnT>
                    <a:lnB w="38100" cap="flat" cmpd="sng" algn="ctr">
                      <a:solidFill>
                        <a:srgbClr val="008189"/>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285750" marR="0" lvl="0" indent="-285750" algn="l" rtl="0">
                        <a:lnSpc>
                          <a:spcPct val="100000"/>
                        </a:lnSpc>
                        <a:spcBef>
                          <a:spcPts val="0"/>
                        </a:spcBef>
                        <a:spcAft>
                          <a:spcPts val="600"/>
                        </a:spcAft>
                        <a:buClr>
                          <a:srgbClr val="000000"/>
                        </a:buClr>
                        <a:buFont typeface="Arial" panose="020B0604020202020204" pitchFamily="34" charset="0"/>
                        <a:buChar char="•"/>
                        <a:tabLst>
                          <a:tab pos="457200" algn="l"/>
                        </a:tabLst>
                      </a:pPr>
                      <a:r>
                        <a:rPr lang="en-US" sz="1400" b="0" i="0" u="none" strike="noStrike" cap="none" dirty="0">
                          <a:solidFill>
                            <a:srgbClr val="000000"/>
                          </a:solidFill>
                          <a:effectLst/>
                          <a:latin typeface="+mn-lt"/>
                          <a:ea typeface="Times New Roman" panose="02020603050405020304" pitchFamily="18" charset="0"/>
                          <a:cs typeface="Arial"/>
                          <a:sym typeface="Arial"/>
                        </a:rPr>
                        <a:t>We’re betting on better health! by encouraging participation in the Peak Health program to better support chronic care conditions and prevent future catastrophic claims </a:t>
                      </a:r>
                      <a:endParaRPr lang="en-US" sz="1400" b="0" i="0" u="none" strike="noStrike" cap="none" dirty="0">
                        <a:solidFill>
                          <a:srgbClr val="000000"/>
                        </a:solidFill>
                        <a:effectLst/>
                        <a:latin typeface="+mn-lt"/>
                        <a:ea typeface="Calibri" panose="020F0502020204030204" pitchFamily="34" charset="0"/>
                        <a:cs typeface="Arial"/>
                        <a:sym typeface="Arial"/>
                      </a:endParaRPr>
                    </a:p>
                    <a:p>
                      <a:pPr marL="285750" marR="0" lvl="0" indent="-285750" algn="l" rtl="0">
                        <a:lnSpc>
                          <a:spcPct val="100000"/>
                        </a:lnSpc>
                        <a:spcBef>
                          <a:spcPts val="0"/>
                        </a:spcBef>
                        <a:spcAft>
                          <a:spcPts val="600"/>
                        </a:spcAft>
                        <a:buClr>
                          <a:srgbClr val="000000"/>
                        </a:buClr>
                        <a:buFont typeface="Arial" panose="020B0604020202020204" pitchFamily="34" charset="0"/>
                        <a:buChar char="•"/>
                        <a:tabLst>
                          <a:tab pos="457200" algn="l"/>
                        </a:tabLst>
                      </a:pPr>
                      <a:r>
                        <a:rPr lang="en-US" sz="1400" b="0" i="0" u="none" strike="noStrike" cap="none" dirty="0">
                          <a:solidFill>
                            <a:srgbClr val="000000"/>
                          </a:solidFill>
                          <a:effectLst/>
                          <a:latin typeface="+mn-lt"/>
                          <a:ea typeface="Times New Roman" panose="02020603050405020304" pitchFamily="18" charset="0"/>
                          <a:cs typeface="Arial"/>
                          <a:sym typeface="Arial"/>
                        </a:rPr>
                        <a:t>Provide employees the tools to assist in achieving their health goals – Teladoc and Peak Health</a:t>
                      </a:r>
                    </a:p>
                    <a:p>
                      <a:pPr marL="285750" marR="0" lvl="0" indent="-285750" algn="l" rtl="0">
                        <a:lnSpc>
                          <a:spcPct val="100000"/>
                        </a:lnSpc>
                        <a:spcBef>
                          <a:spcPts val="0"/>
                        </a:spcBef>
                        <a:spcAft>
                          <a:spcPts val="600"/>
                        </a:spcAft>
                        <a:buClr>
                          <a:srgbClr val="000000"/>
                        </a:buClr>
                        <a:buFont typeface="Arial" panose="020B0604020202020204" pitchFamily="34" charset="0"/>
                        <a:buChar char="•"/>
                        <a:tabLst>
                          <a:tab pos="457200" algn="l"/>
                        </a:tabLst>
                      </a:pPr>
                      <a:r>
                        <a:rPr lang="en-US" sz="1400" b="0" i="0" u="none" strike="noStrike" cap="none" dirty="0">
                          <a:solidFill>
                            <a:srgbClr val="000000"/>
                          </a:solidFill>
                          <a:effectLst/>
                          <a:latin typeface="+mn-lt"/>
                          <a:ea typeface="Times New Roman" panose="02020603050405020304" pitchFamily="18" charset="0"/>
                          <a:cs typeface="Arial"/>
                          <a:sym typeface="Arial"/>
                        </a:rPr>
                        <a:t>We know that getting your </a:t>
                      </a:r>
                      <a:r>
                        <a:rPr lang="en-US" sz="1400" dirty="0">
                          <a:solidFill>
                            <a:srgbClr val="000000"/>
                          </a:solidFill>
                          <a:effectLst/>
                          <a:latin typeface="+mn-lt"/>
                          <a:ea typeface="Times New Roman" panose="02020603050405020304" pitchFamily="18" charset="0"/>
                        </a:rPr>
                        <a:t>preventive check-ups can prevent future significant health issues. </a:t>
                      </a:r>
                      <a:endParaRPr lang="en-US" sz="1400" dirty="0">
                        <a:latin typeface="+mn-lt"/>
                      </a:endParaRPr>
                    </a:p>
                  </a:txBody>
                  <a:tcPr marT="91440">
                    <a:lnL w="38100" cap="flat" cmpd="sng" algn="ctr">
                      <a:solidFill>
                        <a:schemeClr val="bg1"/>
                      </a:solidFill>
                      <a:prstDash val="solid"/>
                      <a:round/>
                      <a:headEnd type="none" w="med" len="med"/>
                      <a:tailEnd type="none" w="med" len="med"/>
                    </a:lnL>
                    <a:lnR w="38100" cap="flat" cmpd="sng" algn="ctr">
                      <a:solidFill>
                        <a:srgbClr val="008189"/>
                      </a:solidFill>
                      <a:prstDash val="solid"/>
                      <a:round/>
                      <a:headEnd type="none" w="med" len="med"/>
                      <a:tailEnd type="none" w="med" len="med"/>
                    </a:lnR>
                    <a:lnT w="38100" cap="flat" cmpd="sng" algn="ctr">
                      <a:solidFill>
                        <a:srgbClr val="008189"/>
                      </a:solidFill>
                      <a:prstDash val="solid"/>
                      <a:round/>
                      <a:headEnd type="none" w="med" len="med"/>
                      <a:tailEnd type="none" w="med" len="med"/>
                    </a:lnT>
                    <a:lnB w="38100" cap="flat" cmpd="sng" algn="ctr">
                      <a:solidFill>
                        <a:srgbClr val="008189"/>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663543087"/>
                  </a:ext>
                </a:extLst>
              </a:tr>
            </a:tbl>
          </a:graphicData>
        </a:graphic>
      </p:graphicFrame>
      <p:pic>
        <p:nvPicPr>
          <p:cNvPr id="240" name="Picture 239" descr="Blood pressure cuff on white background">
            <a:extLst>
              <a:ext uri="{FF2B5EF4-FFF2-40B4-BE49-F238E27FC236}">
                <a16:creationId xmlns:a16="http://schemas.microsoft.com/office/drawing/2014/main" id="{6245251D-C2C8-C43B-80B1-01D64C0EC3E4}"/>
              </a:ext>
            </a:extLst>
          </p:cNvPr>
          <p:cNvPicPr>
            <a:picLocks noChangeAspect="1"/>
          </p:cNvPicPr>
          <p:nvPr/>
        </p:nvPicPr>
        <p:blipFill>
          <a:blip r:embed="rId4" cstate="screen">
            <a:extLst>
              <a:ext uri="{BEBA8EAE-BF5A-486C-A8C5-ECC9F3942E4B}">
                <a14:imgProps xmlns:a14="http://schemas.microsoft.com/office/drawing/2010/main">
                  <a14:imgLayer r:embed="rId5">
                    <a14:imgEffect>
                      <a14:backgroundRemoval t="9989" b="91917" l="9991" r="89986">
                        <a14:foregroundMark x1="47071" y1="91917" x2="47071" y2="91917"/>
                        <a14:foregroundMark x1="52173" y1="91493" x2="45371" y2="91034"/>
                      </a14:backgroundRemoval>
                    </a14:imgEffect>
                  </a14:imgLayer>
                </a14:imgProps>
              </a:ext>
              <a:ext uri="{28A0092B-C50C-407E-A947-70E740481C1C}">
                <a14:useLocalDpi xmlns:a14="http://schemas.microsoft.com/office/drawing/2010/main"/>
              </a:ext>
            </a:extLst>
          </a:blip>
          <a:stretch>
            <a:fillRect/>
          </a:stretch>
        </p:blipFill>
        <p:spPr>
          <a:xfrm>
            <a:off x="11333229" y="3993356"/>
            <a:ext cx="2916461" cy="1584796"/>
          </a:xfrm>
          <a:prstGeom prst="rect">
            <a:avLst/>
          </a:prstGeom>
        </p:spPr>
      </p:pic>
      <p:pic>
        <p:nvPicPr>
          <p:cNvPr id="242" name="Picture 241" descr="Healthcare colleagues meeting">
            <a:extLst>
              <a:ext uri="{FF2B5EF4-FFF2-40B4-BE49-F238E27FC236}">
                <a16:creationId xmlns:a16="http://schemas.microsoft.com/office/drawing/2014/main" id="{0C52E5A7-00FF-8FB8-20C7-4E246B9964A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27699" y="4816587"/>
            <a:ext cx="4013337" cy="2277490"/>
          </a:xfrm>
          <a:prstGeom prst="rect">
            <a:avLst/>
          </a:prstGeom>
        </p:spPr>
      </p:pic>
      <p:pic>
        <p:nvPicPr>
          <p:cNvPr id="4" name="Graphic 3" descr="Arrow Up with solid fill">
            <a:extLst>
              <a:ext uri="{FF2B5EF4-FFF2-40B4-BE49-F238E27FC236}">
                <a16:creationId xmlns:a16="http://schemas.microsoft.com/office/drawing/2014/main" id="{7ABACD3E-9FB1-A13F-640C-38430E1B7E5F}"/>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741036" y="3886200"/>
            <a:ext cx="344801" cy="344801"/>
          </a:xfrm>
          <a:prstGeom prst="rect">
            <a:avLst/>
          </a:prstGeom>
        </p:spPr>
      </p:pic>
    </p:spTree>
    <p:extLst>
      <p:ext uri="{BB962C8B-B14F-4D97-AF65-F5344CB8AC3E}">
        <p14:creationId xmlns:p14="http://schemas.microsoft.com/office/powerpoint/2010/main" val="2521383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
          <p:cNvSpPr/>
          <p:nvPr/>
        </p:nvSpPr>
        <p:spPr>
          <a:xfrm>
            <a:off x="-1" y="7326642"/>
            <a:ext cx="13715999" cy="457200"/>
          </a:xfrm>
          <a:prstGeom prst="rect">
            <a:avLst/>
          </a:prstGeom>
          <a:solidFill>
            <a:srgbClr val="008189">
              <a:alpha val="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sp>
        <p:nvSpPr>
          <p:cNvPr id="249" name="Google Shape;249;p3"/>
          <p:cNvSpPr/>
          <p:nvPr/>
        </p:nvSpPr>
        <p:spPr>
          <a:xfrm>
            <a:off x="-2" y="-32356"/>
            <a:ext cx="13716000" cy="662940"/>
          </a:xfrm>
          <a:prstGeom prst="rect">
            <a:avLst/>
          </a:prstGeom>
          <a:gradFill>
            <a:gsLst>
              <a:gs pos="0">
                <a:srgbClr val="F5F7FC"/>
              </a:gs>
              <a:gs pos="100000">
                <a:srgbClr val="008189"/>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pic>
        <p:nvPicPr>
          <p:cNvPr id="250" name="Google Shape;250;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5160" y="179070"/>
            <a:ext cx="1206500" cy="295107"/>
          </a:xfrm>
          <a:prstGeom prst="rect">
            <a:avLst/>
          </a:prstGeom>
          <a:noFill/>
          <a:ln>
            <a:noFill/>
          </a:ln>
        </p:spPr>
      </p:pic>
      <p:sp>
        <p:nvSpPr>
          <p:cNvPr id="251" name="Google Shape;251;p3"/>
          <p:cNvSpPr txBox="1"/>
          <p:nvPr/>
        </p:nvSpPr>
        <p:spPr>
          <a:xfrm>
            <a:off x="12136437" y="8458333"/>
            <a:ext cx="1917851"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Open Enrollment 2022</a:t>
            </a:r>
            <a:endParaRPr sz="1200" b="1"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p:txBody>
      </p:sp>
      <p:sp>
        <p:nvSpPr>
          <p:cNvPr id="253" name="Google Shape;253;p3"/>
          <p:cNvSpPr txBox="1">
            <a:spLocks noGrp="1"/>
          </p:cNvSpPr>
          <p:nvPr>
            <p:ph type="sldNum" idx="12"/>
          </p:nvPr>
        </p:nvSpPr>
        <p:spPr>
          <a:xfrm>
            <a:off x="13095363" y="7370034"/>
            <a:ext cx="461295" cy="413808"/>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rgbClr val="3F3F3F"/>
                </a:solidFill>
                <a:latin typeface="Arial" panose="020B0604020202020204" pitchFamily="34" charset="0"/>
                <a:ea typeface="Helvetica Neue"/>
                <a:cs typeface="Arial" panose="020B0604020202020204" pitchFamily="34" charset="0"/>
                <a:sym typeface="Helvetica Neue"/>
              </a:rPr>
              <a:t>7</a:t>
            </a:fld>
            <a:endParaRPr sz="1200" dirty="0">
              <a:solidFill>
                <a:srgbClr val="3F3F3F"/>
              </a:solidFill>
              <a:latin typeface="Arial" panose="020B0604020202020204" pitchFamily="34" charset="0"/>
              <a:ea typeface="Helvetica Neue"/>
              <a:cs typeface="Arial" panose="020B0604020202020204" pitchFamily="34" charset="0"/>
              <a:sym typeface="Helvetica Neue"/>
            </a:endParaRPr>
          </a:p>
        </p:txBody>
      </p:sp>
      <p:sp>
        <p:nvSpPr>
          <p:cNvPr id="3" name="Title 2">
            <a:extLst>
              <a:ext uri="{FF2B5EF4-FFF2-40B4-BE49-F238E27FC236}">
                <a16:creationId xmlns:a16="http://schemas.microsoft.com/office/drawing/2014/main" id="{F9759A00-84A9-46CC-A7AC-6B81F55530E1}"/>
              </a:ext>
            </a:extLst>
          </p:cNvPr>
          <p:cNvSpPr>
            <a:spLocks noGrp="1"/>
          </p:cNvSpPr>
          <p:nvPr>
            <p:ph type="title"/>
          </p:nvPr>
        </p:nvSpPr>
        <p:spPr>
          <a:xfrm>
            <a:off x="652514" y="468127"/>
            <a:ext cx="12972801" cy="1726122"/>
          </a:xfrm>
        </p:spPr>
        <p:txBody>
          <a:bodyPr>
            <a:normAutofit/>
          </a:bodyPr>
          <a:lstStyle/>
          <a:p>
            <a:r>
              <a:rPr lang="en-US" sz="2800" b="1" dirty="0">
                <a:solidFill>
                  <a:srgbClr val="3F3F3F"/>
                </a:solidFill>
                <a:latin typeface="Arial" panose="020B0604020202020204" pitchFamily="34" charset="0"/>
                <a:cs typeface="Arial" panose="020B0604020202020204" pitchFamily="34" charset="0"/>
              </a:rPr>
              <a:t>BRMS/Anthem Blue Cross Network</a:t>
            </a:r>
            <a:br>
              <a:rPr lang="en-US" sz="2800" b="1" dirty="0">
                <a:solidFill>
                  <a:srgbClr val="3F3F3F"/>
                </a:solidFill>
                <a:latin typeface="Arial" panose="020B0604020202020204" pitchFamily="34" charset="0"/>
                <a:cs typeface="Arial" panose="020B0604020202020204" pitchFamily="34" charset="0"/>
              </a:rPr>
            </a:br>
            <a:r>
              <a:rPr lang="en-US" sz="2800" b="1" dirty="0">
                <a:solidFill>
                  <a:srgbClr val="3F3F3F"/>
                </a:solidFill>
                <a:latin typeface="Arial" panose="020B0604020202020204" pitchFamily="34" charset="0"/>
                <a:cs typeface="Arial" panose="020B0604020202020204" pitchFamily="34" charset="0"/>
              </a:rPr>
              <a:t>HDHP PPO plus a Health Savings Account</a:t>
            </a:r>
          </a:p>
        </p:txBody>
      </p:sp>
      <p:grpSp>
        <p:nvGrpSpPr>
          <p:cNvPr id="42" name="Google Shape;340;p53">
            <a:extLst>
              <a:ext uri="{FF2B5EF4-FFF2-40B4-BE49-F238E27FC236}">
                <a16:creationId xmlns:a16="http://schemas.microsoft.com/office/drawing/2014/main" id="{A08382CC-5538-466A-B06C-6B4459282B41}"/>
              </a:ext>
            </a:extLst>
          </p:cNvPr>
          <p:cNvGrpSpPr/>
          <p:nvPr/>
        </p:nvGrpSpPr>
        <p:grpSpPr>
          <a:xfrm>
            <a:off x="3896238" y="2962114"/>
            <a:ext cx="1532603" cy="1497689"/>
            <a:chOff x="1480183" y="330624"/>
            <a:chExt cx="793477" cy="793477"/>
          </a:xfrm>
        </p:grpSpPr>
        <p:sp>
          <p:nvSpPr>
            <p:cNvPr id="43" name="Google Shape;341;p53">
              <a:extLst>
                <a:ext uri="{FF2B5EF4-FFF2-40B4-BE49-F238E27FC236}">
                  <a16:creationId xmlns:a16="http://schemas.microsoft.com/office/drawing/2014/main" id="{CA1EEADD-E461-40BD-927B-60DDDE0A3965}"/>
                </a:ext>
              </a:extLst>
            </p:cNvPr>
            <p:cNvSpPr/>
            <p:nvPr/>
          </p:nvSpPr>
          <p:spPr>
            <a:xfrm>
              <a:off x="1480183" y="330624"/>
              <a:ext cx="793477" cy="793477"/>
            </a:xfrm>
            <a:prstGeom prst="mathPlus">
              <a:avLst>
                <a:gd name="adj1" fmla="val 23520"/>
              </a:avLst>
            </a:prstGeom>
            <a:solidFill>
              <a:srgbClr val="EAB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342;p53">
              <a:extLst>
                <a:ext uri="{FF2B5EF4-FFF2-40B4-BE49-F238E27FC236}">
                  <a16:creationId xmlns:a16="http://schemas.microsoft.com/office/drawing/2014/main" id="{903E382A-1F09-4E4C-8B83-80D596874751}"/>
                </a:ext>
              </a:extLst>
            </p:cNvPr>
            <p:cNvSpPr txBox="1"/>
            <p:nvPr/>
          </p:nvSpPr>
          <p:spPr>
            <a:xfrm>
              <a:off x="1585358" y="634050"/>
              <a:ext cx="583127" cy="186625"/>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grpSp>
      <p:sp>
        <p:nvSpPr>
          <p:cNvPr id="46" name="Google Shape;344;p53">
            <a:extLst>
              <a:ext uri="{FF2B5EF4-FFF2-40B4-BE49-F238E27FC236}">
                <a16:creationId xmlns:a16="http://schemas.microsoft.com/office/drawing/2014/main" id="{BC3523FF-EBC3-4E33-94F2-330C870DD7EA}"/>
              </a:ext>
            </a:extLst>
          </p:cNvPr>
          <p:cNvSpPr/>
          <p:nvPr/>
        </p:nvSpPr>
        <p:spPr>
          <a:xfrm>
            <a:off x="8187287" y="2868740"/>
            <a:ext cx="1532603" cy="1497689"/>
          </a:xfrm>
          <a:prstGeom prst="mathEqual">
            <a:avLst>
              <a:gd name="adj1" fmla="val 23520"/>
              <a:gd name="adj2" fmla="val 11760"/>
            </a:avLst>
          </a:prstGeom>
          <a:solidFill>
            <a:srgbClr val="EABD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345;p53">
            <a:extLst>
              <a:ext uri="{FF2B5EF4-FFF2-40B4-BE49-F238E27FC236}">
                <a16:creationId xmlns:a16="http://schemas.microsoft.com/office/drawing/2014/main" id="{69EF9383-5F50-4E9B-AA32-C6129B023913}"/>
              </a:ext>
            </a:extLst>
          </p:cNvPr>
          <p:cNvSpPr txBox="1"/>
          <p:nvPr/>
        </p:nvSpPr>
        <p:spPr>
          <a:xfrm>
            <a:off x="8390433" y="3177263"/>
            <a:ext cx="1126311" cy="88064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3500"/>
              <a:buFont typeface="Arial"/>
              <a:buNone/>
            </a:pPr>
            <a:endParaRPr sz="3500" b="0" i="0" u="none" strike="noStrike" cap="none" dirty="0">
              <a:solidFill>
                <a:schemeClr val="lt1"/>
              </a:solidFill>
              <a:latin typeface="Arial"/>
              <a:ea typeface="Arial"/>
              <a:cs typeface="Arial"/>
              <a:sym typeface="Arial"/>
            </a:endParaRPr>
          </a:p>
        </p:txBody>
      </p:sp>
      <p:pic>
        <p:nvPicPr>
          <p:cNvPr id="4" name="Picture 3">
            <a:extLst>
              <a:ext uri="{FF2B5EF4-FFF2-40B4-BE49-F238E27FC236}">
                <a16:creationId xmlns:a16="http://schemas.microsoft.com/office/drawing/2014/main" id="{90818234-0529-4D96-ACDD-49BBA17F557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8623" y="1991761"/>
            <a:ext cx="13027769" cy="506243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92E33ED-99A8-43AF-8B8C-E42634E4CACB}"/>
              </a:ext>
            </a:extLst>
          </p:cNvPr>
          <p:cNvSpPr/>
          <p:nvPr/>
        </p:nvSpPr>
        <p:spPr>
          <a:xfrm>
            <a:off x="10563426" y="2045587"/>
            <a:ext cx="2993231" cy="1603636"/>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3" name="Google Shape;323;p6"/>
          <p:cNvSpPr/>
          <p:nvPr/>
        </p:nvSpPr>
        <p:spPr>
          <a:xfrm>
            <a:off x="-1" y="7326642"/>
            <a:ext cx="13715999" cy="457200"/>
          </a:xfrm>
          <a:prstGeom prst="rect">
            <a:avLst/>
          </a:prstGeom>
          <a:solidFill>
            <a:srgbClr val="008189">
              <a:alpha val="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sp>
        <p:nvSpPr>
          <p:cNvPr id="324" name="Google Shape;324;p6"/>
          <p:cNvSpPr/>
          <p:nvPr/>
        </p:nvSpPr>
        <p:spPr>
          <a:xfrm>
            <a:off x="-2" y="-32356"/>
            <a:ext cx="13716000" cy="662940"/>
          </a:xfrm>
          <a:prstGeom prst="rect">
            <a:avLst/>
          </a:prstGeom>
          <a:gradFill>
            <a:gsLst>
              <a:gs pos="0">
                <a:srgbClr val="F5F7FC"/>
              </a:gs>
              <a:gs pos="100000">
                <a:srgbClr val="008189"/>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pic>
        <p:nvPicPr>
          <p:cNvPr id="325" name="Google Shape;325;p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5160" y="179070"/>
            <a:ext cx="1206500" cy="295107"/>
          </a:xfrm>
          <a:prstGeom prst="rect">
            <a:avLst/>
          </a:prstGeom>
          <a:noFill/>
          <a:ln>
            <a:noFill/>
          </a:ln>
        </p:spPr>
      </p:pic>
      <p:sp>
        <p:nvSpPr>
          <p:cNvPr id="326" name="Google Shape;326;p6"/>
          <p:cNvSpPr txBox="1"/>
          <p:nvPr/>
        </p:nvSpPr>
        <p:spPr>
          <a:xfrm>
            <a:off x="12136437" y="8458333"/>
            <a:ext cx="1917851"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Open Enrollment 2023</a:t>
            </a:r>
            <a:endParaRPr sz="1200" b="1"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p:txBody>
      </p:sp>
      <p:sp>
        <p:nvSpPr>
          <p:cNvPr id="327" name="Google Shape;327;p6"/>
          <p:cNvSpPr txBox="1">
            <a:spLocks noGrp="1"/>
          </p:cNvSpPr>
          <p:nvPr>
            <p:ph type="title"/>
          </p:nvPr>
        </p:nvSpPr>
        <p:spPr>
          <a:xfrm>
            <a:off x="306383" y="601727"/>
            <a:ext cx="13103236" cy="80977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F3F3F"/>
              </a:buClr>
              <a:buSzPts val="4000"/>
              <a:buFont typeface="Helvetica Neue"/>
              <a:buNone/>
            </a:pPr>
            <a:r>
              <a:rPr lang="en-US" sz="2800" b="1" dirty="0">
                <a:solidFill>
                  <a:srgbClr val="3F3F3F"/>
                </a:solidFill>
                <a:latin typeface="Arial" panose="020B0604020202020204" pitchFamily="34" charset="0"/>
                <a:ea typeface="Helvetica Neue"/>
                <a:cs typeface="Arial" panose="020B0604020202020204" pitchFamily="34" charset="0"/>
                <a:sym typeface="Helvetica Neue"/>
              </a:rPr>
              <a:t>BRMS/Anthem Blue Cross Network High Deductible Health Plan (HDHP)</a:t>
            </a:r>
            <a:endParaRPr sz="2800" dirty="0"/>
          </a:p>
        </p:txBody>
      </p:sp>
      <p:sp>
        <p:nvSpPr>
          <p:cNvPr id="328" name="Google Shape;328;p6"/>
          <p:cNvSpPr txBox="1">
            <a:spLocks noGrp="1"/>
          </p:cNvSpPr>
          <p:nvPr>
            <p:ph type="sldNum" idx="12"/>
          </p:nvPr>
        </p:nvSpPr>
        <p:spPr>
          <a:xfrm>
            <a:off x="13095363" y="7370034"/>
            <a:ext cx="461295" cy="413808"/>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rgbClr val="3F3F3F"/>
                </a:solidFill>
                <a:latin typeface="Arial" panose="020B0604020202020204" pitchFamily="34" charset="0"/>
                <a:ea typeface="Helvetica Neue"/>
                <a:cs typeface="Arial" panose="020B0604020202020204" pitchFamily="34" charset="0"/>
                <a:sym typeface="Helvetica Neue"/>
              </a:rPr>
              <a:t>8</a:t>
            </a:fld>
            <a:endParaRPr sz="1200" dirty="0">
              <a:solidFill>
                <a:srgbClr val="3F3F3F"/>
              </a:solidFill>
              <a:latin typeface="Arial" panose="020B0604020202020204" pitchFamily="34" charset="0"/>
              <a:ea typeface="Helvetica Neue"/>
              <a:cs typeface="Arial" panose="020B0604020202020204" pitchFamily="34" charset="0"/>
              <a:sym typeface="Helvetica Neue"/>
            </a:endParaRPr>
          </a:p>
        </p:txBody>
      </p:sp>
      <p:graphicFrame>
        <p:nvGraphicFramePr>
          <p:cNvPr id="10" name="object 4">
            <a:extLst>
              <a:ext uri="{FF2B5EF4-FFF2-40B4-BE49-F238E27FC236}">
                <a16:creationId xmlns:a16="http://schemas.microsoft.com/office/drawing/2014/main" id="{7F965580-1AB0-42A8-B646-091212D6964C}"/>
              </a:ext>
            </a:extLst>
          </p:cNvPr>
          <p:cNvGraphicFramePr>
            <a:graphicFrameLocks noGrp="1"/>
          </p:cNvGraphicFramePr>
          <p:nvPr>
            <p:extLst>
              <p:ext uri="{D42A27DB-BD31-4B8C-83A1-F6EECF244321}">
                <p14:modId xmlns:p14="http://schemas.microsoft.com/office/powerpoint/2010/main" val="3424178491"/>
              </p:ext>
            </p:extLst>
          </p:nvPr>
        </p:nvGraphicFramePr>
        <p:xfrm>
          <a:off x="389299" y="1357747"/>
          <a:ext cx="9940563" cy="5636322"/>
        </p:xfrm>
        <a:graphic>
          <a:graphicData uri="http://schemas.openxmlformats.org/drawingml/2006/table">
            <a:tbl>
              <a:tblPr firstRow="1" bandRow="1">
                <a:tableStyleId>{2D5ABB26-0587-4C30-8999-92F81FD0307C}</a:tableStyleId>
              </a:tblPr>
              <a:tblGrid>
                <a:gridCol w="4439917">
                  <a:extLst>
                    <a:ext uri="{9D8B030D-6E8A-4147-A177-3AD203B41FA5}">
                      <a16:colId xmlns:a16="http://schemas.microsoft.com/office/drawing/2014/main" val="20000"/>
                    </a:ext>
                  </a:extLst>
                </a:gridCol>
                <a:gridCol w="3594874">
                  <a:extLst>
                    <a:ext uri="{9D8B030D-6E8A-4147-A177-3AD203B41FA5}">
                      <a16:colId xmlns:a16="http://schemas.microsoft.com/office/drawing/2014/main" val="20001"/>
                    </a:ext>
                  </a:extLst>
                </a:gridCol>
                <a:gridCol w="1905772">
                  <a:extLst>
                    <a:ext uri="{9D8B030D-6E8A-4147-A177-3AD203B41FA5}">
                      <a16:colId xmlns:a16="http://schemas.microsoft.com/office/drawing/2014/main" val="4255038401"/>
                    </a:ext>
                  </a:extLst>
                </a:gridCol>
              </a:tblGrid>
              <a:tr h="299208">
                <a:tc>
                  <a:txBody>
                    <a:bodyPr/>
                    <a:lstStyle/>
                    <a:p>
                      <a:pPr marL="655638" lvl="0" indent="-655638" algn="ctr">
                        <a:lnSpc>
                          <a:spcPct val="100000"/>
                        </a:lnSpc>
                        <a:spcBef>
                          <a:spcPts val="100"/>
                        </a:spcBef>
                      </a:pPr>
                      <a:endParaRPr sz="1400" spc="0" baseline="0" dirty="0">
                        <a:latin typeface="Calibri"/>
                        <a:cs typeface="Calibri"/>
                      </a:endParaRPr>
                    </a:p>
                  </a:txBody>
                  <a:tcPr marL="45720" marR="45720">
                    <a:lnL w="12700" cap="flat" cmpd="sng" algn="ctr">
                      <a:noFill/>
                      <a:prstDash val="solid"/>
                      <a:round/>
                      <a:headEnd type="none" w="med" len="med"/>
                      <a:tailEnd type="none" w="med" len="med"/>
                    </a:lnL>
                    <a:lnR w="12700" cap="flat" cmpd="sng" algn="ctr">
                      <a:solidFill>
                        <a:srgbClr val="008C9A"/>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gridSpan="2">
                  <a:txBody>
                    <a:bodyPr/>
                    <a:lstStyle/>
                    <a:p>
                      <a:pPr marL="50800" marR="42545" algn="ctr">
                        <a:lnSpc>
                          <a:spcPct val="100000"/>
                        </a:lnSpc>
                      </a:pPr>
                      <a:r>
                        <a:rPr lang="en-US" sz="1400" spc="0" baseline="0" dirty="0">
                          <a:solidFill>
                            <a:schemeClr val="bg1"/>
                          </a:solidFill>
                          <a:latin typeface="+mn-lt"/>
                          <a:ea typeface="+mn-ea"/>
                          <a:cs typeface="Calibri"/>
                        </a:rPr>
                        <a:t>BRMS/ANTHEM BLUE CROSS MEDICAL PLAN</a:t>
                      </a:r>
                    </a:p>
                  </a:txBody>
                  <a:tcPr marL="45720" marR="45720">
                    <a:lnL w="12700" cap="flat" cmpd="sng" algn="ctr">
                      <a:solidFill>
                        <a:srgbClr val="008C9A"/>
                      </a:solidFill>
                      <a:prstDash val="solid"/>
                      <a:round/>
                      <a:headEnd type="none" w="med" len="med"/>
                      <a:tailEnd type="none" w="med" len="med"/>
                    </a:lnL>
                    <a:lnR w="12700" cap="flat" cmpd="sng" algn="ctr">
                      <a:solidFill>
                        <a:srgbClr val="008C9A"/>
                      </a:solidFill>
                      <a:prstDash val="solid"/>
                      <a:round/>
                      <a:headEnd type="none" w="med" len="med"/>
                      <a:tailEnd type="none" w="med" len="med"/>
                    </a:lnR>
                    <a:lnT w="12700" cap="flat" cmpd="sng" algn="ctr">
                      <a:solidFill>
                        <a:srgbClr val="008C9A"/>
                      </a:solidFill>
                      <a:prstDash val="solid"/>
                      <a:round/>
                      <a:headEnd type="none" w="med" len="med"/>
                      <a:tailEnd type="none" w="med" len="med"/>
                    </a:lnT>
                    <a:lnB w="12700" cap="flat" cmpd="sng" algn="ctr">
                      <a:solidFill>
                        <a:srgbClr val="008C9A"/>
                      </a:solidFill>
                      <a:prstDash val="solid"/>
                      <a:round/>
                      <a:headEnd type="none" w="med" len="med"/>
                      <a:tailEnd type="none" w="med" len="med"/>
                    </a:lnB>
                    <a:solidFill>
                      <a:srgbClr val="008C9A"/>
                    </a:solidFill>
                  </a:tcPr>
                </a:tc>
                <a:tc hMerge="1">
                  <a:txBody>
                    <a:bodyPr/>
                    <a:lstStyle/>
                    <a:p>
                      <a:pPr marL="50800" marR="42545" algn="ctr">
                        <a:lnSpc>
                          <a:spcPct val="100000"/>
                        </a:lnSpc>
                      </a:pPr>
                      <a:endParaRPr lang="en-US" sz="1400" spc="0" baseline="0" dirty="0">
                        <a:solidFill>
                          <a:schemeClr val="bg1"/>
                        </a:solidFill>
                        <a:latin typeface="+mn-lt"/>
                        <a:ea typeface="+mn-ea"/>
                        <a:cs typeface="Calibri"/>
                      </a:endParaRPr>
                    </a:p>
                  </a:txBody>
                  <a:tcPr marL="45720" marR="45720">
                    <a:lnL w="12700" cap="flat" cmpd="sng" algn="ctr">
                      <a:solidFill>
                        <a:srgbClr val="008C9A"/>
                      </a:solidFill>
                      <a:prstDash val="solid"/>
                      <a:round/>
                      <a:headEnd type="none" w="med" len="med"/>
                      <a:tailEnd type="none" w="med" len="med"/>
                    </a:lnL>
                    <a:lnR w="12700" cap="flat" cmpd="sng" algn="ctr">
                      <a:solidFill>
                        <a:srgbClr val="008C9A"/>
                      </a:solidFill>
                      <a:prstDash val="solid"/>
                      <a:round/>
                      <a:headEnd type="none" w="med" len="med"/>
                      <a:tailEnd type="none" w="med" len="med"/>
                    </a:lnR>
                    <a:lnT w="12700" cap="flat" cmpd="sng" algn="ctr">
                      <a:solidFill>
                        <a:srgbClr val="008C9A"/>
                      </a:solidFill>
                      <a:prstDash val="solid"/>
                      <a:round/>
                      <a:headEnd type="none" w="med" len="med"/>
                      <a:tailEnd type="none" w="med" len="med"/>
                    </a:lnT>
                    <a:lnB w="12700" cap="flat" cmpd="sng" algn="ctr">
                      <a:solidFill>
                        <a:srgbClr val="008C9A"/>
                      </a:solidFill>
                      <a:prstDash val="solid"/>
                      <a:round/>
                      <a:headEnd type="none" w="med" len="med"/>
                      <a:tailEnd type="none" w="med" len="med"/>
                    </a:lnB>
                    <a:solidFill>
                      <a:srgbClr val="008C9A"/>
                    </a:solidFill>
                  </a:tcPr>
                </a:tc>
                <a:extLst>
                  <a:ext uri="{0D108BD9-81ED-4DB2-BD59-A6C34878D82A}">
                    <a16:rowId xmlns:a16="http://schemas.microsoft.com/office/drawing/2014/main" val="10000"/>
                  </a:ext>
                </a:extLst>
              </a:tr>
              <a:tr h="269287">
                <a:tc>
                  <a:txBody>
                    <a:bodyPr/>
                    <a:lstStyle/>
                    <a:p>
                      <a:pPr marL="50800" marR="200025" algn="l">
                        <a:lnSpc>
                          <a:spcPct val="100000"/>
                        </a:lnSpc>
                        <a:spcBef>
                          <a:spcPts val="125"/>
                        </a:spcBef>
                      </a:pPr>
                      <a:endParaRPr sz="1200" spc="0" baseline="0" dirty="0">
                        <a:latin typeface="Calibri"/>
                        <a:cs typeface="Calibri"/>
                      </a:endParaRPr>
                    </a:p>
                  </a:txBody>
                  <a:tcPr marL="45720" marR="45720">
                    <a:lnL w="12700" cap="flat" cmpd="sng" algn="ctr">
                      <a:noFill/>
                      <a:prstDash val="solid"/>
                      <a:round/>
                      <a:headEnd type="none" w="med" len="med"/>
                      <a:tailEnd type="none" w="med" len="med"/>
                    </a:lnL>
                    <a:lnR w="12700">
                      <a:solidFill>
                        <a:srgbClr val="008C9A"/>
                      </a:solidFill>
                      <a:prstDash val="solid"/>
                    </a:lnR>
                    <a:lnT w="12700" cap="flat" cmpd="sng" algn="ctr">
                      <a:noFill/>
                      <a:prstDash val="solid"/>
                      <a:round/>
                      <a:headEnd type="none" w="med" len="med"/>
                      <a:tailEnd type="none" w="med" len="med"/>
                    </a:lnT>
                    <a:lnB w="12700">
                      <a:solidFill>
                        <a:srgbClr val="008C9A"/>
                      </a:solidFill>
                      <a:prstDash val="solid"/>
                    </a:lnB>
                  </a:tcPr>
                </a:tc>
                <a:tc>
                  <a:txBody>
                    <a:bodyPr/>
                    <a:lstStyle/>
                    <a:p>
                      <a:pPr marL="50800" algn="ctr">
                        <a:lnSpc>
                          <a:spcPct val="100000"/>
                        </a:lnSpc>
                        <a:spcBef>
                          <a:spcPts val="125"/>
                        </a:spcBef>
                      </a:pPr>
                      <a:r>
                        <a:rPr lang="en-US" sz="1050" b="1" spc="0" baseline="0" dirty="0">
                          <a:latin typeface="Calibri"/>
                          <a:cs typeface="Calibri"/>
                        </a:rPr>
                        <a:t>In-network</a:t>
                      </a:r>
                      <a:endParaRPr sz="1050" b="1" spc="0" baseline="0" dirty="0">
                        <a:latin typeface="Calibri"/>
                        <a:cs typeface="Calibri"/>
                      </a:endParaRPr>
                    </a:p>
                  </a:txBody>
                  <a:tcPr marL="45720" marR="45720">
                    <a:lnL w="12700">
                      <a:solidFill>
                        <a:srgbClr val="008C9A"/>
                      </a:solidFill>
                      <a:prstDash val="solid"/>
                    </a:lnL>
                    <a:lnR w="12700" cap="flat" cmpd="sng" algn="ctr">
                      <a:solidFill>
                        <a:srgbClr val="008C9A"/>
                      </a:solidFill>
                      <a:prstDash val="solid"/>
                      <a:round/>
                      <a:headEnd type="none" w="med" len="med"/>
                      <a:tailEnd type="none" w="med" len="med"/>
                    </a:lnR>
                    <a:lnT w="12700" cap="flat" cmpd="sng" algn="ctr">
                      <a:solidFill>
                        <a:srgbClr val="008C9A"/>
                      </a:solidFill>
                      <a:prstDash val="solid"/>
                      <a:round/>
                      <a:headEnd type="none" w="med" len="med"/>
                      <a:tailEnd type="none" w="med" len="med"/>
                    </a:lnT>
                    <a:lnB w="12700">
                      <a:solidFill>
                        <a:srgbClr val="008C9A"/>
                      </a:solidFill>
                      <a:prstDash val="solid"/>
                    </a:lnB>
                  </a:tcPr>
                </a:tc>
                <a:tc>
                  <a:txBody>
                    <a:bodyPr/>
                    <a:lstStyle/>
                    <a:p>
                      <a:pPr marL="50800" algn="ctr">
                        <a:lnSpc>
                          <a:spcPct val="100000"/>
                        </a:lnSpc>
                        <a:spcBef>
                          <a:spcPts val="125"/>
                        </a:spcBef>
                      </a:pPr>
                      <a:r>
                        <a:rPr lang="en-US" sz="1050" b="1" spc="0" baseline="0" dirty="0">
                          <a:latin typeface="Calibri"/>
                          <a:cs typeface="Calibri"/>
                        </a:rPr>
                        <a:t>Out-of-network</a:t>
                      </a:r>
                      <a:endParaRPr sz="1050" b="1" spc="0" baseline="0" dirty="0">
                        <a:latin typeface="Calibri"/>
                        <a:cs typeface="Calibri"/>
                      </a:endParaRPr>
                    </a:p>
                  </a:txBody>
                  <a:tcPr marL="45720" marR="45720">
                    <a:lnL w="12700" cap="flat" cmpd="sng" algn="ctr">
                      <a:solidFill>
                        <a:srgbClr val="008C9A"/>
                      </a:solidFill>
                      <a:prstDash val="solid"/>
                      <a:round/>
                      <a:headEnd type="none" w="med" len="med"/>
                      <a:tailEnd type="none" w="med" len="med"/>
                    </a:lnL>
                    <a:lnR w="12700" cap="flat" cmpd="sng" algn="ctr">
                      <a:solidFill>
                        <a:srgbClr val="008C9A"/>
                      </a:solidFill>
                      <a:prstDash val="solid"/>
                      <a:round/>
                      <a:headEnd type="none" w="med" len="med"/>
                      <a:tailEnd type="none" w="med" len="med"/>
                    </a:lnR>
                    <a:lnT w="12700" cap="flat" cmpd="sng" algn="ctr">
                      <a:solidFill>
                        <a:srgbClr val="008C9A"/>
                      </a:solidFill>
                      <a:prstDash val="solid"/>
                      <a:round/>
                      <a:headEnd type="none" w="med" len="med"/>
                      <a:tailEnd type="none" w="med" len="med"/>
                    </a:lnT>
                    <a:lnB w="12700" cap="flat" cmpd="sng" algn="ctr">
                      <a:solidFill>
                        <a:srgbClr val="008C9A"/>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246846">
                <a:tc>
                  <a:txBody>
                    <a:bodyPr/>
                    <a:lstStyle/>
                    <a:p>
                      <a:pPr marL="0" algn="l">
                        <a:lnSpc>
                          <a:spcPct val="100000"/>
                        </a:lnSpc>
                        <a:spcBef>
                          <a:spcPts val="0"/>
                        </a:spcBef>
                      </a:pPr>
                      <a:r>
                        <a:rPr lang="en-US" sz="1050" b="1" spc="5" dirty="0">
                          <a:solidFill>
                            <a:schemeClr val="tx1"/>
                          </a:solidFill>
                          <a:latin typeface="Calibri"/>
                          <a:ea typeface="+mn-ea"/>
                          <a:cs typeface="Calibri"/>
                        </a:rPr>
                        <a:t>Network</a:t>
                      </a:r>
                      <a:endParaRPr sz="1050" b="1" spc="5" dirty="0">
                        <a:solidFill>
                          <a:schemeClr val="tx1"/>
                        </a:solidFill>
                        <a:latin typeface="Calibri"/>
                        <a:ea typeface="+mn-ea"/>
                        <a:cs typeface="Calibri"/>
                      </a:endParaRPr>
                    </a:p>
                  </a:txBody>
                  <a:tcPr marL="45720" marR="45720">
                    <a:lnL w="12700">
                      <a:solidFill>
                        <a:srgbClr val="008C9A"/>
                      </a:solidFill>
                      <a:prstDash val="solid"/>
                    </a:lnL>
                    <a:lnR w="12700">
                      <a:solidFill>
                        <a:srgbClr val="008C9A"/>
                      </a:solidFill>
                      <a:prstDash val="solid"/>
                    </a:lnR>
                    <a:lnT w="12700">
                      <a:solidFill>
                        <a:srgbClr val="008C9A"/>
                      </a:solidFill>
                      <a:prstDash val="solid"/>
                    </a:lnT>
                    <a:lnB w="12700">
                      <a:solidFill>
                        <a:srgbClr val="008C9A"/>
                      </a:solidFill>
                      <a:prstDash val="solid"/>
                    </a:lnB>
                  </a:tcPr>
                </a:tc>
                <a:tc>
                  <a:txBody>
                    <a:bodyPr/>
                    <a:lstStyle/>
                    <a:p>
                      <a:pPr marL="0" algn="ctr">
                        <a:lnSpc>
                          <a:spcPct val="100000"/>
                        </a:lnSpc>
                        <a:spcBef>
                          <a:spcPts val="0"/>
                        </a:spcBef>
                      </a:pPr>
                      <a:r>
                        <a:rPr lang="en-US" sz="1050" b="1" spc="5" dirty="0">
                          <a:solidFill>
                            <a:schemeClr val="tx1"/>
                          </a:solidFill>
                          <a:latin typeface="Calibri"/>
                          <a:ea typeface="+mn-ea"/>
                          <a:cs typeface="Calibri"/>
                        </a:rPr>
                        <a:t>Anthem Network</a:t>
                      </a:r>
                      <a:endParaRPr sz="1050" b="1" spc="5" dirty="0">
                        <a:solidFill>
                          <a:schemeClr val="tx1"/>
                        </a:solidFill>
                        <a:latin typeface="Calibri"/>
                        <a:ea typeface="+mn-ea"/>
                        <a:cs typeface="Calibri"/>
                      </a:endParaRPr>
                    </a:p>
                  </a:txBody>
                  <a:tcPr marL="45720" marR="45720">
                    <a:lnL w="12700">
                      <a:solidFill>
                        <a:srgbClr val="008C9A"/>
                      </a:solidFill>
                      <a:prstDash val="solid"/>
                    </a:lnL>
                    <a:lnR w="12700" cap="flat" cmpd="sng" algn="ctr">
                      <a:solidFill>
                        <a:srgbClr val="008C9A"/>
                      </a:solidFill>
                      <a:prstDash val="solid"/>
                      <a:round/>
                      <a:headEnd type="none" w="med" len="med"/>
                      <a:tailEnd type="none" w="med" len="med"/>
                    </a:lnR>
                    <a:lnT w="12700">
                      <a:solidFill>
                        <a:srgbClr val="008C9A"/>
                      </a:solidFill>
                      <a:prstDash val="solid"/>
                    </a:lnT>
                    <a:lnB w="12700">
                      <a:solidFill>
                        <a:srgbClr val="008C9A"/>
                      </a:solidFill>
                      <a:prstDash val="solid"/>
                    </a:lnB>
                  </a:tcPr>
                </a:tc>
                <a:tc>
                  <a:txBody>
                    <a:bodyPr/>
                    <a:lstStyle/>
                    <a:p>
                      <a:pPr marL="0" algn="ctr">
                        <a:lnSpc>
                          <a:spcPct val="100000"/>
                        </a:lnSpc>
                        <a:spcBef>
                          <a:spcPts val="0"/>
                        </a:spcBef>
                      </a:pPr>
                      <a:r>
                        <a:rPr lang="en-US" sz="1050" b="1" spc="5" dirty="0">
                          <a:solidFill>
                            <a:schemeClr val="tx1"/>
                          </a:solidFill>
                          <a:latin typeface="Calibri"/>
                          <a:ea typeface="+mn-ea"/>
                          <a:cs typeface="Calibri"/>
                        </a:rPr>
                        <a:t>Anthem Network</a:t>
                      </a:r>
                      <a:endParaRPr sz="1050" b="1" spc="5" dirty="0">
                        <a:solidFill>
                          <a:schemeClr val="tx1"/>
                        </a:solidFill>
                        <a:latin typeface="Calibri"/>
                        <a:ea typeface="+mn-ea"/>
                        <a:cs typeface="Calibri"/>
                      </a:endParaRPr>
                    </a:p>
                  </a:txBody>
                  <a:tcPr marL="45720" marR="45720">
                    <a:lnL w="12700" cap="flat" cmpd="sng" algn="ctr">
                      <a:solidFill>
                        <a:srgbClr val="008C9A"/>
                      </a:solidFill>
                      <a:prstDash val="solid"/>
                      <a:round/>
                      <a:headEnd type="none" w="med" len="med"/>
                      <a:tailEnd type="none" w="med" len="med"/>
                    </a:lnL>
                    <a:lnR w="12700" cap="flat" cmpd="sng" algn="ctr">
                      <a:solidFill>
                        <a:srgbClr val="008C9A"/>
                      </a:solidFill>
                      <a:prstDash val="solid"/>
                      <a:round/>
                      <a:headEnd type="none" w="med" len="med"/>
                      <a:tailEnd type="none" w="med" len="med"/>
                    </a:lnR>
                    <a:lnT w="12700" cap="flat" cmpd="sng" algn="ctr">
                      <a:solidFill>
                        <a:srgbClr val="008C9A"/>
                      </a:solidFill>
                      <a:prstDash val="solid"/>
                      <a:round/>
                      <a:headEnd type="none" w="med" len="med"/>
                      <a:tailEnd type="none" w="med" len="med"/>
                    </a:lnT>
                    <a:lnB w="12700" cap="flat" cmpd="sng" algn="ctr">
                      <a:solidFill>
                        <a:srgbClr val="008C9A"/>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403930">
                <a:tc>
                  <a:txBody>
                    <a:bodyPr/>
                    <a:lstStyle/>
                    <a:p>
                      <a:pPr marL="0" marR="43815" algn="l">
                        <a:lnSpc>
                          <a:spcPct val="100000"/>
                        </a:lnSpc>
                        <a:spcBef>
                          <a:spcPts val="0"/>
                        </a:spcBef>
                      </a:pPr>
                      <a:r>
                        <a:rPr lang="en-US" sz="1050" b="1" spc="5" dirty="0">
                          <a:solidFill>
                            <a:schemeClr val="tx1"/>
                          </a:solidFill>
                          <a:latin typeface="Calibri"/>
                          <a:ea typeface="+mn-ea"/>
                          <a:cs typeface="Calibri"/>
                        </a:rPr>
                        <a:t>Deductible</a:t>
                      </a:r>
                    </a:p>
                    <a:p>
                      <a:pPr marL="0" marR="43815" algn="l">
                        <a:lnSpc>
                          <a:spcPct val="100000"/>
                        </a:lnSpc>
                        <a:spcBef>
                          <a:spcPts val="0"/>
                        </a:spcBef>
                      </a:pPr>
                      <a:r>
                        <a:rPr lang="en-US" sz="1050" b="0" spc="5" dirty="0">
                          <a:solidFill>
                            <a:schemeClr val="tx1"/>
                          </a:solidFill>
                          <a:latin typeface="Calibri"/>
                          <a:ea typeface="+mn-ea"/>
                          <a:cs typeface="Calibri"/>
                        </a:rPr>
                        <a:t>-Individual/ Individual in family/ Family </a:t>
                      </a:r>
                      <a:endParaRPr sz="1050" b="0" spc="5" dirty="0">
                        <a:solidFill>
                          <a:schemeClr val="tx1"/>
                        </a:solidFill>
                        <a:latin typeface="Calibri"/>
                        <a:ea typeface="+mn-ea"/>
                        <a:cs typeface="Calibri"/>
                      </a:endParaRPr>
                    </a:p>
                  </a:txBody>
                  <a:tcPr marL="45720" marR="45720">
                    <a:lnL w="12700">
                      <a:solidFill>
                        <a:srgbClr val="008C9A"/>
                      </a:solidFill>
                      <a:prstDash val="solid"/>
                    </a:lnL>
                    <a:lnR w="12700">
                      <a:solidFill>
                        <a:srgbClr val="008C9A"/>
                      </a:solidFill>
                      <a:prstDash val="solid"/>
                    </a:lnR>
                    <a:lnT w="12700">
                      <a:solidFill>
                        <a:srgbClr val="008C9A"/>
                      </a:solidFill>
                      <a:prstDash val="solid"/>
                    </a:lnT>
                    <a:lnB w="12700">
                      <a:solidFill>
                        <a:srgbClr val="008C9A"/>
                      </a:solidFill>
                      <a:prstDash val="solid"/>
                    </a:lnB>
                  </a:tcPr>
                </a:tc>
                <a:tc>
                  <a:txBody>
                    <a:bodyPr/>
                    <a:lstStyle/>
                    <a:p>
                      <a:pPr marL="0" algn="ctr">
                        <a:lnSpc>
                          <a:spcPct val="100000"/>
                        </a:lnSpc>
                        <a:spcBef>
                          <a:spcPts val="0"/>
                        </a:spcBef>
                      </a:pPr>
                      <a:r>
                        <a:rPr lang="en-US" sz="1050" b="0" spc="5" dirty="0">
                          <a:solidFill>
                            <a:schemeClr val="tx1"/>
                          </a:solidFill>
                          <a:latin typeface="+mn-lt"/>
                          <a:ea typeface="+mn-ea"/>
                          <a:cs typeface="Calibri"/>
                        </a:rPr>
                        <a:t>Anthem network discounts apply</a:t>
                      </a:r>
                    </a:p>
                    <a:p>
                      <a:pPr marL="0" algn="ctr">
                        <a:lnSpc>
                          <a:spcPct val="100000"/>
                        </a:lnSpc>
                        <a:spcBef>
                          <a:spcPts val="0"/>
                        </a:spcBef>
                      </a:pPr>
                      <a:r>
                        <a:rPr lang="en-US" sz="1050" b="0" spc="5" dirty="0">
                          <a:solidFill>
                            <a:schemeClr val="tx1"/>
                          </a:solidFill>
                          <a:latin typeface="+mn-lt"/>
                          <a:ea typeface="+mn-ea"/>
                          <a:cs typeface="Calibri"/>
                        </a:rPr>
                        <a:t>$3,200/ $3,200/ $6,400</a:t>
                      </a:r>
                    </a:p>
                  </a:txBody>
                  <a:tcPr marL="45720" marR="45720">
                    <a:lnL w="12700">
                      <a:solidFill>
                        <a:srgbClr val="008C9A"/>
                      </a:solidFill>
                      <a:prstDash val="solid"/>
                    </a:lnL>
                    <a:lnR w="12700" cap="flat" cmpd="sng" algn="ctr">
                      <a:solidFill>
                        <a:srgbClr val="008C9A"/>
                      </a:solidFill>
                      <a:prstDash val="solid"/>
                      <a:round/>
                      <a:headEnd type="none" w="med" len="med"/>
                      <a:tailEnd type="none" w="med" len="med"/>
                    </a:lnR>
                    <a:lnT w="12700">
                      <a:solidFill>
                        <a:srgbClr val="008C9A"/>
                      </a:solidFill>
                      <a:prstDash val="solid"/>
                    </a:lnT>
                    <a:lnB w="12700">
                      <a:solidFill>
                        <a:srgbClr val="008C9A"/>
                      </a:solidFill>
                      <a:prstDash val="solid"/>
                    </a:lnB>
                  </a:tcPr>
                </a:tc>
                <a:tc>
                  <a:txBody>
                    <a:bodyPr/>
                    <a:lstStyle/>
                    <a:p>
                      <a:pPr marL="0" algn="ctr">
                        <a:lnSpc>
                          <a:spcPct val="100000"/>
                        </a:lnSpc>
                        <a:spcBef>
                          <a:spcPts val="0"/>
                        </a:spcBef>
                      </a:pPr>
                      <a:endParaRPr lang="en-US" sz="1050" b="0" spc="5" dirty="0">
                        <a:solidFill>
                          <a:schemeClr val="tx1"/>
                        </a:solidFill>
                        <a:latin typeface="+mn-lt"/>
                        <a:ea typeface="+mn-ea"/>
                        <a:cs typeface="Calibri"/>
                      </a:endParaRPr>
                    </a:p>
                    <a:p>
                      <a:pPr marL="0" algn="ctr">
                        <a:lnSpc>
                          <a:spcPct val="100000"/>
                        </a:lnSpc>
                        <a:spcBef>
                          <a:spcPts val="0"/>
                        </a:spcBef>
                      </a:pPr>
                      <a:r>
                        <a:rPr lang="en-US" sz="1050" b="0" spc="5" dirty="0">
                          <a:solidFill>
                            <a:schemeClr val="tx1"/>
                          </a:solidFill>
                          <a:latin typeface="+mn-lt"/>
                          <a:ea typeface="+mn-ea"/>
                          <a:cs typeface="Calibri"/>
                        </a:rPr>
                        <a:t>$3,200/ $3,200/ $6,400</a:t>
                      </a:r>
                    </a:p>
                  </a:txBody>
                  <a:tcPr marL="45720" marR="45720">
                    <a:lnL w="12700" cap="flat" cmpd="sng" algn="ctr">
                      <a:solidFill>
                        <a:srgbClr val="008C9A"/>
                      </a:solidFill>
                      <a:prstDash val="solid"/>
                      <a:round/>
                      <a:headEnd type="none" w="med" len="med"/>
                      <a:tailEnd type="none" w="med" len="med"/>
                    </a:lnL>
                    <a:lnR w="12700" cap="flat" cmpd="sng" algn="ctr">
                      <a:solidFill>
                        <a:srgbClr val="008C9A"/>
                      </a:solidFill>
                      <a:prstDash val="solid"/>
                      <a:round/>
                      <a:headEnd type="none" w="med" len="med"/>
                      <a:tailEnd type="none" w="med" len="med"/>
                    </a:lnR>
                    <a:lnT w="12700" cap="flat" cmpd="sng" algn="ctr">
                      <a:solidFill>
                        <a:srgbClr val="008C9A"/>
                      </a:solidFill>
                      <a:prstDash val="solid"/>
                      <a:round/>
                      <a:headEnd type="none" w="med" len="med"/>
                      <a:tailEnd type="none" w="med" len="med"/>
                    </a:lnT>
                    <a:lnB w="12700" cap="flat" cmpd="sng" algn="ctr">
                      <a:solidFill>
                        <a:srgbClr val="008C9A"/>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403930">
                <a:tc>
                  <a:txBody>
                    <a:bodyPr/>
                    <a:lstStyle/>
                    <a:p>
                      <a:pPr marL="0" algn="l">
                        <a:lnSpc>
                          <a:spcPct val="100000"/>
                        </a:lnSpc>
                        <a:spcBef>
                          <a:spcPts val="0"/>
                        </a:spcBef>
                      </a:pPr>
                      <a:r>
                        <a:rPr lang="en-US" sz="1050" b="1" spc="5" dirty="0">
                          <a:solidFill>
                            <a:schemeClr val="tx1"/>
                          </a:solidFill>
                          <a:latin typeface="Calibri"/>
                          <a:ea typeface="+mn-ea"/>
                          <a:cs typeface="Calibri"/>
                        </a:rPr>
                        <a:t>Out-of-Pocket Maximum</a:t>
                      </a:r>
                    </a:p>
                    <a:p>
                      <a:pPr marL="0" marR="43815" algn="l">
                        <a:lnSpc>
                          <a:spcPct val="100000"/>
                        </a:lnSpc>
                        <a:spcBef>
                          <a:spcPts val="0"/>
                        </a:spcBef>
                      </a:pPr>
                      <a:r>
                        <a:rPr lang="en-US" sz="1050" b="0" spc="5" dirty="0">
                          <a:solidFill>
                            <a:schemeClr val="tx1"/>
                          </a:solidFill>
                          <a:latin typeface="Calibri"/>
                          <a:ea typeface="+mn-ea"/>
                          <a:cs typeface="Calibri"/>
                        </a:rPr>
                        <a:t>-Individual/ Individual in family/ Family</a:t>
                      </a:r>
                    </a:p>
                  </a:txBody>
                  <a:tcPr marL="45720" marR="45720">
                    <a:lnL w="12700">
                      <a:solidFill>
                        <a:srgbClr val="008C9A"/>
                      </a:solidFill>
                      <a:prstDash val="solid"/>
                    </a:lnL>
                    <a:lnR w="12700">
                      <a:solidFill>
                        <a:srgbClr val="008C9A"/>
                      </a:solidFill>
                      <a:prstDash val="solid"/>
                    </a:lnR>
                    <a:lnT w="12700">
                      <a:solidFill>
                        <a:srgbClr val="008C9A"/>
                      </a:solidFill>
                      <a:prstDash val="solid"/>
                    </a:lnT>
                    <a:lnB w="12700">
                      <a:solidFill>
                        <a:srgbClr val="008C9A"/>
                      </a:solidFill>
                      <a:prstDash val="soli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050" b="0" spc="5" dirty="0">
                          <a:solidFill>
                            <a:schemeClr val="tx1"/>
                          </a:solidFill>
                          <a:latin typeface="+mn-lt"/>
                          <a:ea typeface="+mn-ea"/>
                          <a:cs typeface="Calibri"/>
                        </a:rPr>
                        <a:t>Anthem network discounts apply</a:t>
                      </a:r>
                    </a:p>
                    <a:p>
                      <a:pPr marL="0" algn="ctr">
                        <a:lnSpc>
                          <a:spcPct val="100000"/>
                        </a:lnSpc>
                        <a:spcBef>
                          <a:spcPts val="0"/>
                        </a:spcBef>
                      </a:pPr>
                      <a:r>
                        <a:rPr lang="en-US" sz="1050" b="0" spc="5" dirty="0">
                          <a:solidFill>
                            <a:schemeClr val="tx1"/>
                          </a:solidFill>
                          <a:latin typeface="+mn-lt"/>
                          <a:ea typeface="+mn-ea"/>
                          <a:cs typeface="Calibri"/>
                        </a:rPr>
                        <a:t>$4,000 / $4,000 / $8,000</a:t>
                      </a:r>
                      <a:endParaRPr sz="1050" b="0" spc="5" dirty="0">
                        <a:solidFill>
                          <a:schemeClr val="tx1"/>
                        </a:solidFill>
                        <a:latin typeface="+mn-lt"/>
                        <a:ea typeface="+mn-ea"/>
                        <a:cs typeface="Calibri"/>
                      </a:endParaRPr>
                    </a:p>
                  </a:txBody>
                  <a:tcPr marL="45720" marR="45720">
                    <a:lnL w="12700">
                      <a:solidFill>
                        <a:srgbClr val="008C9A"/>
                      </a:solidFill>
                      <a:prstDash val="solid"/>
                    </a:lnL>
                    <a:lnR w="12700" cap="flat" cmpd="sng" algn="ctr">
                      <a:solidFill>
                        <a:srgbClr val="008C9A"/>
                      </a:solidFill>
                      <a:prstDash val="solid"/>
                      <a:round/>
                      <a:headEnd type="none" w="med" len="med"/>
                      <a:tailEnd type="none" w="med" len="med"/>
                    </a:lnR>
                    <a:lnT w="12700">
                      <a:solidFill>
                        <a:srgbClr val="008C9A"/>
                      </a:solidFill>
                      <a:prstDash val="solid"/>
                    </a:lnT>
                    <a:lnB w="12700">
                      <a:solidFill>
                        <a:srgbClr val="008C9A"/>
                      </a:solidFill>
                      <a:prstDash val="solid"/>
                    </a:lnB>
                  </a:tcPr>
                </a:tc>
                <a:tc>
                  <a:txBody>
                    <a:bodyPr/>
                    <a:lstStyle/>
                    <a:p>
                      <a:pPr marL="0" algn="ctr">
                        <a:lnSpc>
                          <a:spcPct val="100000"/>
                        </a:lnSpc>
                        <a:spcBef>
                          <a:spcPts val="0"/>
                        </a:spcBef>
                      </a:pPr>
                      <a:r>
                        <a:rPr lang="en-US" sz="1050" b="0" spc="5" dirty="0">
                          <a:solidFill>
                            <a:schemeClr val="tx1"/>
                          </a:solidFill>
                          <a:latin typeface="+mn-lt"/>
                          <a:ea typeface="+mn-ea"/>
                          <a:cs typeface="Calibri"/>
                        </a:rPr>
                        <a:t>$6,000/ $6,000/ $12,000</a:t>
                      </a:r>
                      <a:endParaRPr sz="1050" b="0" spc="5" dirty="0">
                        <a:solidFill>
                          <a:schemeClr val="tx1"/>
                        </a:solidFill>
                        <a:latin typeface="+mn-lt"/>
                        <a:ea typeface="+mn-ea"/>
                        <a:cs typeface="Calibri"/>
                      </a:endParaRPr>
                    </a:p>
                  </a:txBody>
                  <a:tcPr marL="45720" marR="45720">
                    <a:lnL w="12700" cap="flat" cmpd="sng" algn="ctr">
                      <a:solidFill>
                        <a:srgbClr val="008C9A"/>
                      </a:solidFill>
                      <a:prstDash val="solid"/>
                      <a:round/>
                      <a:headEnd type="none" w="med" len="med"/>
                      <a:tailEnd type="none" w="med" len="med"/>
                    </a:lnL>
                    <a:lnR w="12700" cap="flat" cmpd="sng" algn="ctr">
                      <a:solidFill>
                        <a:srgbClr val="008C9A"/>
                      </a:solidFill>
                      <a:prstDash val="solid"/>
                      <a:round/>
                      <a:headEnd type="none" w="med" len="med"/>
                      <a:tailEnd type="none" w="med" len="med"/>
                    </a:lnR>
                    <a:lnT w="12700" cap="flat" cmpd="sng" algn="ctr">
                      <a:solidFill>
                        <a:srgbClr val="008C9A"/>
                      </a:solidFill>
                      <a:prstDash val="solid"/>
                      <a:round/>
                      <a:headEnd type="none" w="med" len="med"/>
                      <a:tailEnd type="none" w="med" len="med"/>
                    </a:lnT>
                    <a:lnB w="12700" cap="flat" cmpd="sng" algn="ctr">
                      <a:solidFill>
                        <a:srgbClr val="008C9A"/>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403930">
                <a:tc>
                  <a:txBody>
                    <a:bodyPr/>
                    <a:lstStyle/>
                    <a:p>
                      <a:pPr marL="0" algn="l">
                        <a:lnSpc>
                          <a:spcPct val="100000"/>
                        </a:lnSpc>
                        <a:spcBef>
                          <a:spcPts val="0"/>
                        </a:spcBef>
                      </a:pPr>
                      <a:r>
                        <a:rPr lang="en-US" sz="1050" b="1" spc="5" dirty="0">
                          <a:solidFill>
                            <a:schemeClr val="tx1"/>
                          </a:solidFill>
                          <a:latin typeface="Calibri"/>
                          <a:ea typeface="+mn-ea"/>
                          <a:cs typeface="Calibri"/>
                        </a:rPr>
                        <a:t>HSA Contribution from Natus</a:t>
                      </a:r>
                    </a:p>
                    <a:p>
                      <a:pPr marL="0" algn="l">
                        <a:lnSpc>
                          <a:spcPct val="100000"/>
                        </a:lnSpc>
                        <a:spcBef>
                          <a:spcPts val="0"/>
                        </a:spcBef>
                      </a:pPr>
                      <a:r>
                        <a:rPr lang="en-US" sz="1050" b="0" spc="5" dirty="0">
                          <a:solidFill>
                            <a:schemeClr val="tx1"/>
                          </a:solidFill>
                          <a:latin typeface="Calibri"/>
                          <a:ea typeface="+mn-ea"/>
                          <a:cs typeface="Calibri"/>
                        </a:rPr>
                        <a:t>-Employee Only and Employee + Spouse/ Employee + Child(ren) and Family</a:t>
                      </a:r>
                      <a:endParaRPr sz="1050" b="0" spc="5" dirty="0">
                        <a:solidFill>
                          <a:schemeClr val="tx1"/>
                        </a:solidFill>
                        <a:latin typeface="Calibri"/>
                        <a:ea typeface="+mn-ea"/>
                        <a:cs typeface="Calibri"/>
                      </a:endParaRPr>
                    </a:p>
                  </a:txBody>
                  <a:tcPr marL="45720" marR="45720">
                    <a:lnL w="12700">
                      <a:solidFill>
                        <a:srgbClr val="008C9A"/>
                      </a:solidFill>
                      <a:prstDash val="solid"/>
                    </a:lnL>
                    <a:lnR w="12700">
                      <a:solidFill>
                        <a:srgbClr val="008C9A"/>
                      </a:solidFill>
                      <a:prstDash val="solid"/>
                    </a:lnR>
                    <a:lnT w="12700">
                      <a:solidFill>
                        <a:srgbClr val="008C9A"/>
                      </a:solidFill>
                      <a:prstDash val="solid"/>
                    </a:lnT>
                    <a:lnB w="12700">
                      <a:solidFill>
                        <a:srgbClr val="008C9A"/>
                      </a:solidFill>
                      <a:prstDash val="solid"/>
                    </a:lnB>
                  </a:tcPr>
                </a:tc>
                <a:tc gridSpan="2">
                  <a:txBody>
                    <a:bodyPr/>
                    <a:lstStyle/>
                    <a:p>
                      <a:pPr marL="0" marR="3175" algn="ctr">
                        <a:lnSpc>
                          <a:spcPct val="100000"/>
                        </a:lnSpc>
                        <a:spcBef>
                          <a:spcPts val="0"/>
                        </a:spcBef>
                      </a:pPr>
                      <a:r>
                        <a:rPr lang="en-US" sz="1050" b="0" spc="5" dirty="0">
                          <a:solidFill>
                            <a:schemeClr val="tx1"/>
                          </a:solidFill>
                          <a:latin typeface="+mn-lt"/>
                          <a:ea typeface="+mn-ea"/>
                          <a:cs typeface="Calibri"/>
                        </a:rPr>
                        <a:t>$1,000/ $1,500</a:t>
                      </a:r>
                      <a:endParaRPr sz="1050" b="0" spc="5" dirty="0">
                        <a:solidFill>
                          <a:schemeClr val="tx1"/>
                        </a:solidFill>
                        <a:latin typeface="+mn-lt"/>
                        <a:ea typeface="+mn-ea"/>
                        <a:cs typeface="Calibri"/>
                      </a:endParaRPr>
                    </a:p>
                  </a:txBody>
                  <a:tcPr marL="45720" marR="45720" anchor="ctr">
                    <a:lnL w="12700">
                      <a:solidFill>
                        <a:srgbClr val="008C9A"/>
                      </a:solidFill>
                      <a:prstDash val="solid"/>
                    </a:lnL>
                    <a:lnR w="12700" cap="flat" cmpd="sng" algn="ctr">
                      <a:solidFill>
                        <a:srgbClr val="008C9A"/>
                      </a:solidFill>
                      <a:prstDash val="solid"/>
                      <a:round/>
                      <a:headEnd type="none" w="med" len="med"/>
                      <a:tailEnd type="none" w="med" len="med"/>
                    </a:lnR>
                    <a:lnT w="12700">
                      <a:solidFill>
                        <a:srgbClr val="008C9A"/>
                      </a:solidFill>
                      <a:prstDash val="solid"/>
                    </a:lnT>
                    <a:lnB w="12700" cap="flat" cmpd="sng" algn="ctr">
                      <a:solidFill>
                        <a:srgbClr val="008C9A"/>
                      </a:solidFill>
                      <a:prstDash val="solid"/>
                      <a:round/>
                      <a:headEnd type="none" w="med" len="med"/>
                      <a:tailEnd type="none" w="med" len="med"/>
                    </a:lnB>
                  </a:tcPr>
                </a:tc>
                <a:tc hMerge="1">
                  <a:txBody>
                    <a:bodyPr/>
                    <a:lstStyle/>
                    <a:p>
                      <a:pPr marL="0" marR="3175" algn="ctr">
                        <a:lnSpc>
                          <a:spcPct val="100000"/>
                        </a:lnSpc>
                        <a:spcBef>
                          <a:spcPts val="0"/>
                        </a:spcBef>
                      </a:pPr>
                      <a:endParaRPr sz="1050" b="0" spc="5" dirty="0">
                        <a:solidFill>
                          <a:schemeClr val="tx1"/>
                        </a:solidFill>
                        <a:latin typeface="+mn-lt"/>
                        <a:ea typeface="+mn-ea"/>
                        <a:cs typeface="Calibri"/>
                      </a:endParaRPr>
                    </a:p>
                  </a:txBody>
                  <a:tcPr marL="45720" marR="45720">
                    <a:lnL w="12700" cap="flat" cmpd="sng" algn="ctr">
                      <a:solidFill>
                        <a:srgbClr val="008C9A"/>
                      </a:solidFill>
                      <a:prstDash val="solid"/>
                      <a:round/>
                      <a:headEnd type="none" w="med" len="med"/>
                      <a:tailEnd type="none" w="med" len="med"/>
                    </a:lnL>
                    <a:lnR w="12700" cap="flat" cmpd="sng" algn="ctr">
                      <a:solidFill>
                        <a:srgbClr val="008C9A"/>
                      </a:solidFill>
                      <a:prstDash val="solid"/>
                      <a:round/>
                      <a:headEnd type="none" w="med" len="med"/>
                      <a:tailEnd type="none" w="med" len="med"/>
                    </a:lnR>
                    <a:lnT w="12700" cap="flat" cmpd="sng" algn="ctr">
                      <a:solidFill>
                        <a:srgbClr val="008C9A"/>
                      </a:solidFill>
                      <a:prstDash val="solid"/>
                      <a:round/>
                      <a:headEnd type="none" w="med" len="med"/>
                      <a:tailEnd type="none" w="med" len="med"/>
                    </a:lnT>
                    <a:lnB w="12700" cap="flat" cmpd="sng" algn="ctr">
                      <a:solidFill>
                        <a:srgbClr val="008C9A"/>
                      </a:solidFill>
                      <a:prstDash val="solid"/>
                      <a:round/>
                      <a:headEnd type="none" w="med" len="med"/>
                      <a:tailEnd type="none" w="med" len="med"/>
                    </a:lnB>
                  </a:tcPr>
                </a:tc>
                <a:extLst>
                  <a:ext uri="{0D108BD9-81ED-4DB2-BD59-A6C34878D82A}">
                    <a16:rowId xmlns:a16="http://schemas.microsoft.com/office/drawing/2014/main" val="10005"/>
                  </a:ext>
                </a:extLst>
              </a:tr>
              <a:tr h="246846">
                <a:tc>
                  <a:txBody>
                    <a:bodyPr/>
                    <a:lstStyle/>
                    <a:p>
                      <a:pPr marL="0" algn="l">
                        <a:lnSpc>
                          <a:spcPct val="100000"/>
                        </a:lnSpc>
                        <a:spcBef>
                          <a:spcPts val="0"/>
                        </a:spcBef>
                      </a:pPr>
                      <a:r>
                        <a:rPr lang="en-US" sz="1050" b="1" spc="5" dirty="0">
                          <a:solidFill>
                            <a:schemeClr val="tx1"/>
                          </a:solidFill>
                          <a:latin typeface="Calibri"/>
                          <a:ea typeface="+mn-ea"/>
                          <a:cs typeface="Calibri"/>
                        </a:rPr>
                        <a:t>Office Visit</a:t>
                      </a:r>
                      <a:endParaRPr sz="1050" b="1" spc="5" dirty="0">
                        <a:solidFill>
                          <a:schemeClr val="tx1"/>
                        </a:solidFill>
                        <a:latin typeface="Calibri"/>
                        <a:ea typeface="+mn-ea"/>
                        <a:cs typeface="Calibri"/>
                      </a:endParaRPr>
                    </a:p>
                  </a:txBody>
                  <a:tcPr marL="45720" marR="45720">
                    <a:lnL w="12700">
                      <a:solidFill>
                        <a:srgbClr val="008C9A"/>
                      </a:solidFill>
                      <a:prstDash val="solid"/>
                    </a:lnL>
                    <a:lnR w="12700" cap="flat" cmpd="sng" algn="ctr">
                      <a:solidFill>
                        <a:srgbClr val="008C9A"/>
                      </a:solidFill>
                      <a:prstDash val="solid"/>
                      <a:round/>
                      <a:headEnd type="none" w="med" len="med"/>
                      <a:tailEnd type="none" w="med" len="med"/>
                    </a:lnR>
                    <a:lnT w="12700">
                      <a:solidFill>
                        <a:srgbClr val="008C9A"/>
                      </a:solidFill>
                      <a:prstDash val="solid"/>
                    </a:lnT>
                    <a:lnB w="12700">
                      <a:solidFill>
                        <a:srgbClr val="008C9A"/>
                      </a:solidFill>
                      <a:prstDash val="solid"/>
                    </a:lnB>
                  </a:tcPr>
                </a:tc>
                <a:tc>
                  <a:txBody>
                    <a:bodyPr/>
                    <a:lstStyle/>
                    <a:p>
                      <a:pPr marL="0" marR="3175" algn="ctr">
                        <a:lnSpc>
                          <a:spcPct val="100000"/>
                        </a:lnSpc>
                        <a:spcBef>
                          <a:spcPts val="0"/>
                        </a:spcBef>
                      </a:pPr>
                      <a:r>
                        <a:rPr sz="1050" b="0" spc="5" dirty="0">
                          <a:solidFill>
                            <a:schemeClr val="tx1"/>
                          </a:solidFill>
                          <a:latin typeface="+mn-lt"/>
                          <a:ea typeface="+mn-ea"/>
                          <a:cs typeface="Calibri"/>
                        </a:rPr>
                        <a:t>10% </a:t>
                      </a:r>
                      <a:r>
                        <a:rPr lang="en-US" sz="1050" b="0" spc="5" dirty="0">
                          <a:solidFill>
                            <a:schemeClr val="tx1"/>
                          </a:solidFill>
                          <a:latin typeface="+mn-lt"/>
                          <a:ea typeface="+mn-ea"/>
                          <a:cs typeface="Calibri"/>
                        </a:rPr>
                        <a:t>of discounted rate </a:t>
                      </a:r>
                      <a:r>
                        <a:rPr sz="1050" b="0" spc="5" dirty="0">
                          <a:solidFill>
                            <a:schemeClr val="tx1"/>
                          </a:solidFill>
                          <a:latin typeface="+mn-lt"/>
                          <a:ea typeface="+mn-ea"/>
                          <a:cs typeface="Calibri"/>
                        </a:rPr>
                        <a:t>after deductible</a:t>
                      </a:r>
                    </a:p>
                  </a:txBody>
                  <a:tcPr marL="0" marR="0" marT="23495" marB="0">
                    <a:lnL w="12700">
                      <a:solidFill>
                        <a:srgbClr val="008C9A"/>
                      </a:solidFill>
                      <a:prstDash val="solid"/>
                    </a:lnL>
                    <a:lnR w="12700" cap="flat" cmpd="sng" algn="ctr">
                      <a:solidFill>
                        <a:srgbClr val="008C9A"/>
                      </a:solidFill>
                      <a:prstDash val="solid"/>
                      <a:round/>
                      <a:headEnd type="none" w="med" len="med"/>
                      <a:tailEnd type="none" w="med" len="med"/>
                    </a:lnR>
                    <a:lnT w="12700" cap="flat" cmpd="sng" algn="ctr">
                      <a:solidFill>
                        <a:srgbClr val="008C9A"/>
                      </a:solidFill>
                      <a:prstDash val="solid"/>
                      <a:round/>
                      <a:headEnd type="none" w="med" len="med"/>
                      <a:tailEnd type="none" w="med" len="med"/>
                    </a:lnT>
                    <a:lnB w="12700">
                      <a:solidFill>
                        <a:srgbClr val="008C9A"/>
                      </a:solidFill>
                      <a:prstDash val="solid"/>
                    </a:lnB>
                  </a:tcPr>
                </a:tc>
                <a:tc>
                  <a:txBody>
                    <a:bodyPr/>
                    <a:lstStyle/>
                    <a:p>
                      <a:pPr marL="0" marR="3175" algn="ctr">
                        <a:lnSpc>
                          <a:spcPct val="100000"/>
                        </a:lnSpc>
                        <a:spcBef>
                          <a:spcPts val="0"/>
                        </a:spcBef>
                      </a:pPr>
                      <a:r>
                        <a:rPr lang="en-US" sz="1050" b="0" spc="5" dirty="0">
                          <a:solidFill>
                            <a:schemeClr val="tx1"/>
                          </a:solidFill>
                          <a:latin typeface="+mn-lt"/>
                          <a:ea typeface="+mn-ea"/>
                          <a:cs typeface="Calibri"/>
                        </a:rPr>
                        <a:t>30% after deductible</a:t>
                      </a:r>
                      <a:endParaRPr sz="1050" b="0" spc="5" dirty="0">
                        <a:solidFill>
                          <a:schemeClr val="tx1"/>
                        </a:solidFill>
                        <a:latin typeface="+mn-lt"/>
                        <a:ea typeface="+mn-ea"/>
                        <a:cs typeface="Calibri"/>
                      </a:endParaRPr>
                    </a:p>
                  </a:txBody>
                  <a:tcPr marL="0" marR="0" marT="23495" marB="0">
                    <a:lnL w="12700" cap="flat" cmpd="sng" algn="ctr">
                      <a:solidFill>
                        <a:srgbClr val="008C9A"/>
                      </a:solidFill>
                      <a:prstDash val="solid"/>
                      <a:round/>
                      <a:headEnd type="none" w="med" len="med"/>
                      <a:tailEnd type="none" w="med" len="med"/>
                    </a:lnL>
                    <a:lnR w="12700" cap="flat" cmpd="sng" algn="ctr">
                      <a:solidFill>
                        <a:srgbClr val="008C9A"/>
                      </a:solidFill>
                      <a:prstDash val="solid"/>
                      <a:round/>
                      <a:headEnd type="none" w="med" len="med"/>
                      <a:tailEnd type="none" w="med" len="med"/>
                    </a:lnR>
                    <a:lnT w="12700" cap="flat" cmpd="sng" algn="ctr">
                      <a:solidFill>
                        <a:srgbClr val="008C9A"/>
                      </a:solidFill>
                      <a:prstDash val="solid"/>
                      <a:round/>
                      <a:headEnd type="none" w="med" len="med"/>
                      <a:tailEnd type="none" w="med" len="med"/>
                    </a:lnT>
                    <a:lnB w="12700" cap="flat" cmpd="sng" algn="ctr">
                      <a:solidFill>
                        <a:srgbClr val="008C9A"/>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246846">
                <a:tc>
                  <a:txBody>
                    <a:bodyPr/>
                    <a:lstStyle/>
                    <a:p>
                      <a:pPr marL="0" marR="169545" algn="l">
                        <a:lnSpc>
                          <a:spcPct val="100000"/>
                        </a:lnSpc>
                        <a:spcBef>
                          <a:spcPts val="0"/>
                        </a:spcBef>
                      </a:pPr>
                      <a:r>
                        <a:rPr lang="en-US" sz="1050" b="1" spc="5" dirty="0">
                          <a:solidFill>
                            <a:schemeClr val="tx1"/>
                          </a:solidFill>
                          <a:latin typeface="Calibri"/>
                          <a:ea typeface="+mn-ea"/>
                          <a:cs typeface="Calibri"/>
                        </a:rPr>
                        <a:t>Urgent Care</a:t>
                      </a:r>
                      <a:endParaRPr sz="1050" b="1" spc="5" dirty="0">
                        <a:solidFill>
                          <a:schemeClr val="tx1"/>
                        </a:solidFill>
                        <a:latin typeface="Calibri"/>
                        <a:ea typeface="+mn-ea"/>
                        <a:cs typeface="Calibri"/>
                      </a:endParaRPr>
                    </a:p>
                  </a:txBody>
                  <a:tcPr marL="45720" marR="45720">
                    <a:lnL w="12700">
                      <a:solidFill>
                        <a:srgbClr val="008C9A"/>
                      </a:solidFill>
                      <a:prstDash val="solid"/>
                    </a:lnL>
                    <a:lnR w="12700" cap="flat" cmpd="sng" algn="ctr">
                      <a:solidFill>
                        <a:srgbClr val="008C9A"/>
                      </a:solidFill>
                      <a:prstDash val="solid"/>
                      <a:round/>
                      <a:headEnd type="none" w="med" len="med"/>
                      <a:tailEnd type="none" w="med" len="med"/>
                    </a:lnR>
                    <a:lnT w="12700">
                      <a:solidFill>
                        <a:srgbClr val="008C9A"/>
                      </a:solidFill>
                      <a:prstDash val="solid"/>
                    </a:lnT>
                    <a:lnB w="12700">
                      <a:solidFill>
                        <a:srgbClr val="008C9A"/>
                      </a:solidFill>
                      <a:prstDash val="solid"/>
                    </a:lnB>
                  </a:tcPr>
                </a:tc>
                <a:tc>
                  <a:txBody>
                    <a:bodyPr/>
                    <a:lstStyle/>
                    <a:p>
                      <a:pPr marL="0" marR="3175" algn="ctr">
                        <a:lnSpc>
                          <a:spcPct val="100000"/>
                        </a:lnSpc>
                        <a:spcBef>
                          <a:spcPts val="0"/>
                        </a:spcBef>
                      </a:pPr>
                      <a:r>
                        <a:rPr lang="en-US" sz="1050" b="0" spc="5" dirty="0">
                          <a:solidFill>
                            <a:schemeClr val="tx1"/>
                          </a:solidFill>
                          <a:latin typeface="+mn-lt"/>
                          <a:ea typeface="+mn-ea"/>
                          <a:cs typeface="Calibri"/>
                        </a:rPr>
                        <a:t>10% of discounted rate after deductible</a:t>
                      </a:r>
                    </a:p>
                  </a:txBody>
                  <a:tcPr marL="0" marR="0" marT="23495" marB="0">
                    <a:lnL w="12700">
                      <a:solidFill>
                        <a:srgbClr val="008C9A"/>
                      </a:solidFill>
                      <a:prstDash val="solid"/>
                    </a:lnL>
                    <a:lnR w="12700" cap="flat" cmpd="sng" algn="ctr">
                      <a:solidFill>
                        <a:srgbClr val="008C9A"/>
                      </a:solidFill>
                      <a:prstDash val="solid"/>
                      <a:round/>
                      <a:headEnd type="none" w="med" len="med"/>
                      <a:tailEnd type="none" w="med" len="med"/>
                    </a:lnR>
                    <a:lnT w="12700">
                      <a:solidFill>
                        <a:srgbClr val="008C9A"/>
                      </a:solidFill>
                      <a:prstDash val="solid"/>
                    </a:lnT>
                    <a:lnB w="12700">
                      <a:solidFill>
                        <a:srgbClr val="008C9A"/>
                      </a:solidFill>
                      <a:prstDash val="solid"/>
                    </a:lnB>
                  </a:tcPr>
                </a:tc>
                <a:tc>
                  <a:txBody>
                    <a:bodyPr/>
                    <a:lstStyle/>
                    <a:p>
                      <a:pPr marL="0" marR="3175" algn="ctr">
                        <a:lnSpc>
                          <a:spcPct val="100000"/>
                        </a:lnSpc>
                        <a:spcBef>
                          <a:spcPts val="0"/>
                        </a:spcBef>
                      </a:pPr>
                      <a:r>
                        <a:rPr lang="en-US" sz="1050" b="0" spc="5" dirty="0">
                          <a:solidFill>
                            <a:schemeClr val="tx1"/>
                          </a:solidFill>
                          <a:latin typeface="+mn-lt"/>
                          <a:ea typeface="+mn-ea"/>
                          <a:cs typeface="Calibri"/>
                        </a:rPr>
                        <a:t>30% after deductible</a:t>
                      </a:r>
                      <a:endParaRPr sz="1050" b="0" spc="5" dirty="0">
                        <a:solidFill>
                          <a:schemeClr val="tx1"/>
                        </a:solidFill>
                        <a:latin typeface="+mn-lt"/>
                        <a:ea typeface="+mn-ea"/>
                        <a:cs typeface="Calibri"/>
                      </a:endParaRPr>
                    </a:p>
                  </a:txBody>
                  <a:tcPr marL="0" marR="0" marT="23495" marB="0">
                    <a:lnL w="12700" cap="flat" cmpd="sng" algn="ctr">
                      <a:solidFill>
                        <a:srgbClr val="008C9A"/>
                      </a:solidFill>
                      <a:prstDash val="solid"/>
                      <a:round/>
                      <a:headEnd type="none" w="med" len="med"/>
                      <a:tailEnd type="none" w="med" len="med"/>
                    </a:lnL>
                    <a:lnR w="12700" cap="flat" cmpd="sng" algn="ctr">
                      <a:solidFill>
                        <a:srgbClr val="008C9A"/>
                      </a:solidFill>
                      <a:prstDash val="solid"/>
                      <a:round/>
                      <a:headEnd type="none" w="med" len="med"/>
                      <a:tailEnd type="none" w="med" len="med"/>
                    </a:lnR>
                    <a:lnT w="12700" cap="flat" cmpd="sng" algn="ctr">
                      <a:solidFill>
                        <a:srgbClr val="008C9A"/>
                      </a:solidFill>
                      <a:prstDash val="solid"/>
                      <a:round/>
                      <a:headEnd type="none" w="med" len="med"/>
                      <a:tailEnd type="none" w="med" len="med"/>
                    </a:lnT>
                    <a:lnB w="12700" cap="flat" cmpd="sng" algn="ctr">
                      <a:solidFill>
                        <a:srgbClr val="008C9A"/>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7"/>
                  </a:ext>
                </a:extLst>
              </a:tr>
              <a:tr h="246846">
                <a:tc>
                  <a:txBody>
                    <a:bodyPr/>
                    <a:lstStyle/>
                    <a:p>
                      <a:pPr marL="0" algn="l">
                        <a:lnSpc>
                          <a:spcPct val="100000"/>
                        </a:lnSpc>
                        <a:spcBef>
                          <a:spcPts val="0"/>
                        </a:spcBef>
                      </a:pPr>
                      <a:r>
                        <a:rPr lang="en-US" sz="1050" b="1" spc="5" dirty="0">
                          <a:solidFill>
                            <a:schemeClr val="tx1"/>
                          </a:solidFill>
                          <a:latin typeface="Calibri"/>
                          <a:ea typeface="+mn-ea"/>
                          <a:cs typeface="Calibri"/>
                        </a:rPr>
                        <a:t>Preventive Care</a:t>
                      </a:r>
                      <a:endParaRPr sz="1050" b="1" spc="5" dirty="0">
                        <a:solidFill>
                          <a:schemeClr val="tx1"/>
                        </a:solidFill>
                        <a:latin typeface="Calibri"/>
                        <a:ea typeface="+mn-ea"/>
                        <a:cs typeface="Calibri"/>
                      </a:endParaRPr>
                    </a:p>
                  </a:txBody>
                  <a:tcPr marL="45720" marR="45720">
                    <a:lnL w="12700">
                      <a:solidFill>
                        <a:srgbClr val="008C9A"/>
                      </a:solidFill>
                      <a:prstDash val="solid"/>
                    </a:lnL>
                    <a:lnR w="12700" cap="flat" cmpd="sng" algn="ctr">
                      <a:solidFill>
                        <a:srgbClr val="008C9A"/>
                      </a:solidFill>
                      <a:prstDash val="solid"/>
                      <a:round/>
                      <a:headEnd type="none" w="med" len="med"/>
                      <a:tailEnd type="none" w="med" len="med"/>
                    </a:lnR>
                    <a:lnT w="12700">
                      <a:solidFill>
                        <a:srgbClr val="008C9A"/>
                      </a:solidFill>
                      <a:prstDash val="solid"/>
                    </a:lnT>
                    <a:lnB w="12700" cap="flat" cmpd="sng" algn="ctr">
                      <a:solidFill>
                        <a:srgbClr val="008C9A"/>
                      </a:solidFill>
                      <a:prstDash val="solid"/>
                      <a:round/>
                      <a:headEnd type="none" w="med" len="med"/>
                      <a:tailEnd type="none" w="med" len="med"/>
                    </a:lnB>
                  </a:tcPr>
                </a:tc>
                <a:tc>
                  <a:txBody>
                    <a:bodyPr/>
                    <a:lstStyle/>
                    <a:p>
                      <a:pPr marL="0" marR="3175" algn="ctr">
                        <a:lnSpc>
                          <a:spcPct val="100000"/>
                        </a:lnSpc>
                        <a:spcBef>
                          <a:spcPts val="0"/>
                        </a:spcBef>
                      </a:pPr>
                      <a:r>
                        <a:rPr sz="1050" b="0" spc="5" dirty="0">
                          <a:solidFill>
                            <a:schemeClr val="tx1"/>
                          </a:solidFill>
                          <a:latin typeface="+mn-lt"/>
                          <a:ea typeface="+mn-ea"/>
                          <a:cs typeface="Calibri"/>
                        </a:rPr>
                        <a:t>Covered in Full</a:t>
                      </a:r>
                    </a:p>
                  </a:txBody>
                  <a:tcPr marL="0" marR="0" marT="23495" marB="0">
                    <a:lnL w="12700">
                      <a:solidFill>
                        <a:srgbClr val="008C9A"/>
                      </a:solidFill>
                      <a:prstDash val="solid"/>
                    </a:lnL>
                    <a:lnR w="12700" cap="flat" cmpd="sng" algn="ctr">
                      <a:solidFill>
                        <a:srgbClr val="008C9A"/>
                      </a:solidFill>
                      <a:prstDash val="solid"/>
                      <a:round/>
                      <a:headEnd type="none" w="med" len="med"/>
                      <a:tailEnd type="none" w="med" len="med"/>
                    </a:lnR>
                    <a:lnT w="12700">
                      <a:solidFill>
                        <a:srgbClr val="008C9A"/>
                      </a:solidFill>
                      <a:prstDash val="solid"/>
                    </a:lnT>
                    <a:lnB w="12700" cap="flat" cmpd="sng" algn="ctr">
                      <a:solidFill>
                        <a:srgbClr val="008C9A"/>
                      </a:solidFill>
                      <a:prstDash val="solid"/>
                      <a:round/>
                      <a:headEnd type="none" w="med" len="med"/>
                      <a:tailEnd type="none" w="med" len="med"/>
                    </a:lnB>
                  </a:tcPr>
                </a:tc>
                <a:tc>
                  <a:txBody>
                    <a:bodyPr/>
                    <a:lstStyle/>
                    <a:p>
                      <a:pPr marL="0" marR="3175" algn="ctr">
                        <a:lnSpc>
                          <a:spcPct val="100000"/>
                        </a:lnSpc>
                        <a:spcBef>
                          <a:spcPts val="0"/>
                        </a:spcBef>
                      </a:pPr>
                      <a:r>
                        <a:rPr lang="en-US" sz="1050" b="0" spc="5" dirty="0">
                          <a:solidFill>
                            <a:schemeClr val="tx1"/>
                          </a:solidFill>
                          <a:latin typeface="+mn-lt"/>
                          <a:ea typeface="+mn-ea"/>
                          <a:cs typeface="Calibri"/>
                        </a:rPr>
                        <a:t>30% after deductible</a:t>
                      </a:r>
                      <a:endParaRPr sz="1050" b="0" spc="5" dirty="0">
                        <a:solidFill>
                          <a:schemeClr val="tx1"/>
                        </a:solidFill>
                        <a:latin typeface="+mn-lt"/>
                        <a:ea typeface="+mn-ea"/>
                        <a:cs typeface="Calibri"/>
                      </a:endParaRPr>
                    </a:p>
                  </a:txBody>
                  <a:tcPr marL="0" marR="0" marT="23495" marB="0">
                    <a:lnL w="12700" cap="flat" cmpd="sng" algn="ctr">
                      <a:solidFill>
                        <a:srgbClr val="008C9A"/>
                      </a:solidFill>
                      <a:prstDash val="solid"/>
                      <a:round/>
                      <a:headEnd type="none" w="med" len="med"/>
                      <a:tailEnd type="none" w="med" len="med"/>
                    </a:lnL>
                    <a:lnR w="12700" cap="flat" cmpd="sng" algn="ctr">
                      <a:solidFill>
                        <a:srgbClr val="008C9A"/>
                      </a:solidFill>
                      <a:prstDash val="solid"/>
                      <a:round/>
                      <a:headEnd type="none" w="med" len="med"/>
                      <a:tailEnd type="none" w="med" len="med"/>
                    </a:lnR>
                    <a:lnT w="12700" cap="flat" cmpd="sng" algn="ctr">
                      <a:solidFill>
                        <a:srgbClr val="008C9A"/>
                      </a:solidFill>
                      <a:prstDash val="solid"/>
                      <a:round/>
                      <a:headEnd type="none" w="med" len="med"/>
                      <a:tailEnd type="none" w="med" len="med"/>
                    </a:lnT>
                    <a:lnB w="12700" cap="flat" cmpd="sng" algn="ctr">
                      <a:solidFill>
                        <a:srgbClr val="008C9A"/>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r h="246846">
                <a:tc>
                  <a:txBody>
                    <a:bodyPr/>
                    <a:lstStyle/>
                    <a:p>
                      <a:pPr marL="0" algn="l">
                        <a:lnSpc>
                          <a:spcPct val="100000"/>
                        </a:lnSpc>
                        <a:spcBef>
                          <a:spcPts val="0"/>
                        </a:spcBef>
                      </a:pPr>
                      <a:r>
                        <a:rPr lang="en-US" sz="1050" b="1" spc="5" dirty="0">
                          <a:solidFill>
                            <a:schemeClr val="tx1"/>
                          </a:solidFill>
                          <a:latin typeface="Calibri"/>
                          <a:ea typeface="+mn-ea"/>
                          <a:cs typeface="Calibri"/>
                        </a:rPr>
                        <a:t>Emergency Room</a:t>
                      </a:r>
                      <a:endParaRPr sz="1050" b="1" spc="5" dirty="0">
                        <a:solidFill>
                          <a:schemeClr val="tx1"/>
                        </a:solidFill>
                        <a:latin typeface="Calibri"/>
                        <a:ea typeface="+mn-ea"/>
                        <a:cs typeface="Calibri"/>
                      </a:endParaRPr>
                    </a:p>
                  </a:txBody>
                  <a:tcPr marL="45720" marR="45720">
                    <a:lnL w="12700">
                      <a:solidFill>
                        <a:srgbClr val="008C9A"/>
                      </a:solidFill>
                      <a:prstDash val="solid"/>
                    </a:lnL>
                    <a:lnR w="12700" cap="flat" cmpd="sng" algn="ctr">
                      <a:solidFill>
                        <a:srgbClr val="008C9A"/>
                      </a:solidFill>
                      <a:prstDash val="solid"/>
                      <a:round/>
                      <a:headEnd type="none" w="med" len="med"/>
                      <a:tailEnd type="none" w="med" len="med"/>
                    </a:lnR>
                    <a:lnT w="12700">
                      <a:solidFill>
                        <a:srgbClr val="008C9A"/>
                      </a:solidFill>
                      <a:prstDash val="solid"/>
                    </a:lnT>
                    <a:lnB w="12700" cap="flat" cmpd="sng" algn="ctr">
                      <a:solidFill>
                        <a:srgbClr val="008C9A"/>
                      </a:solidFill>
                      <a:prstDash val="solid"/>
                      <a:round/>
                      <a:headEnd type="none" w="med" len="med"/>
                      <a:tailEnd type="none" w="med" len="med"/>
                    </a:lnB>
                  </a:tcPr>
                </a:tc>
                <a:tc>
                  <a:txBody>
                    <a:bodyPr/>
                    <a:lstStyle/>
                    <a:p>
                      <a:pPr marL="0" marR="3175"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5" normalizeH="0" baseline="0" noProof="0" dirty="0">
                          <a:ln>
                            <a:noFill/>
                          </a:ln>
                          <a:solidFill>
                            <a:srgbClr val="000000"/>
                          </a:solidFill>
                          <a:effectLst/>
                          <a:uLnTx/>
                          <a:uFillTx/>
                          <a:latin typeface="Arial"/>
                          <a:ea typeface="+mn-ea"/>
                          <a:cs typeface="Calibri"/>
                          <a:sym typeface="Arial"/>
                        </a:rPr>
                        <a:t>10% of discounted rate after deductible</a:t>
                      </a:r>
                    </a:p>
                  </a:txBody>
                  <a:tcPr marL="0" marR="0" marT="23495" marB="0">
                    <a:lnL w="12700" cap="flat" cmpd="sng" algn="ctr">
                      <a:solidFill>
                        <a:srgbClr val="008C9A"/>
                      </a:solidFill>
                      <a:prstDash val="solid"/>
                      <a:round/>
                      <a:headEnd type="none" w="med" len="med"/>
                      <a:tailEnd type="none" w="med" len="med"/>
                    </a:lnL>
                    <a:lnR w="12700" cap="flat" cmpd="sng" algn="ctr">
                      <a:solidFill>
                        <a:srgbClr val="008C9A"/>
                      </a:solidFill>
                      <a:prstDash val="solid"/>
                      <a:round/>
                      <a:headEnd type="none" w="med" len="med"/>
                      <a:tailEnd type="none" w="med" len="med"/>
                    </a:lnR>
                    <a:lnT w="12700">
                      <a:solidFill>
                        <a:srgbClr val="008C9A"/>
                      </a:solidFill>
                      <a:prstDash val="solid"/>
                    </a:lnT>
                    <a:lnB w="12700" cap="flat" cmpd="sng" algn="ctr">
                      <a:solidFill>
                        <a:srgbClr val="008C9A"/>
                      </a:solidFill>
                      <a:prstDash val="solid"/>
                      <a:round/>
                      <a:headEnd type="none" w="med" len="med"/>
                      <a:tailEnd type="none" w="med" len="med"/>
                    </a:lnB>
                  </a:tcPr>
                </a:tc>
                <a:tc>
                  <a:txBody>
                    <a:bodyPr/>
                    <a:lstStyle/>
                    <a:p>
                      <a:pPr marL="0" marR="3175" algn="ctr">
                        <a:lnSpc>
                          <a:spcPct val="100000"/>
                        </a:lnSpc>
                        <a:spcBef>
                          <a:spcPts val="0"/>
                        </a:spcBef>
                      </a:pPr>
                      <a:r>
                        <a:rPr lang="en-US" sz="1050" b="0" spc="5" dirty="0">
                          <a:solidFill>
                            <a:schemeClr val="tx1"/>
                          </a:solidFill>
                          <a:latin typeface="+mn-lt"/>
                          <a:ea typeface="+mn-ea"/>
                          <a:cs typeface="Calibri"/>
                        </a:rPr>
                        <a:t>10% after deductible</a:t>
                      </a:r>
                      <a:endParaRPr sz="1050" b="0" spc="5" dirty="0">
                        <a:solidFill>
                          <a:schemeClr val="tx1"/>
                        </a:solidFill>
                        <a:latin typeface="+mn-lt"/>
                        <a:ea typeface="+mn-ea"/>
                        <a:cs typeface="Calibri"/>
                      </a:endParaRPr>
                    </a:p>
                  </a:txBody>
                  <a:tcPr marL="0" marR="0" marT="23495" marB="0">
                    <a:lnL w="12700" cap="flat" cmpd="sng" algn="ctr">
                      <a:solidFill>
                        <a:srgbClr val="008C9A"/>
                      </a:solidFill>
                      <a:prstDash val="solid"/>
                      <a:round/>
                      <a:headEnd type="none" w="med" len="med"/>
                      <a:tailEnd type="none" w="med" len="med"/>
                    </a:lnL>
                    <a:lnR w="12700" cap="flat" cmpd="sng" algn="ctr">
                      <a:solidFill>
                        <a:srgbClr val="008C9A"/>
                      </a:solidFill>
                      <a:prstDash val="solid"/>
                      <a:round/>
                      <a:headEnd type="none" w="med" len="med"/>
                      <a:tailEnd type="none" w="med" len="med"/>
                    </a:lnR>
                    <a:lnT w="12700" cap="flat" cmpd="sng" algn="ctr">
                      <a:solidFill>
                        <a:srgbClr val="008C9A"/>
                      </a:solidFill>
                      <a:prstDash val="solid"/>
                      <a:round/>
                      <a:headEnd type="none" w="med" len="med"/>
                      <a:tailEnd type="none" w="med" len="med"/>
                    </a:lnT>
                    <a:lnB w="12700" cap="flat" cmpd="sng" algn="ctr">
                      <a:solidFill>
                        <a:srgbClr val="008C9A"/>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74682226"/>
                  </a:ext>
                </a:extLst>
              </a:tr>
              <a:tr h="246846">
                <a:tc>
                  <a:txBody>
                    <a:bodyPr/>
                    <a:lstStyle/>
                    <a:p>
                      <a:pPr marL="0" marR="367665" algn="l">
                        <a:lnSpc>
                          <a:spcPct val="100000"/>
                        </a:lnSpc>
                        <a:spcBef>
                          <a:spcPts val="0"/>
                        </a:spcBef>
                      </a:pPr>
                      <a:r>
                        <a:rPr lang="en-US" sz="1050" b="1" spc="5" dirty="0">
                          <a:solidFill>
                            <a:schemeClr val="tx1"/>
                          </a:solidFill>
                          <a:latin typeface="Calibri"/>
                          <a:ea typeface="+mn-ea"/>
                          <a:cs typeface="Calibri"/>
                        </a:rPr>
                        <a:t>Outpatient Surgery</a:t>
                      </a:r>
                      <a:endParaRPr sz="1050" b="1" spc="5" dirty="0">
                        <a:solidFill>
                          <a:schemeClr val="tx1"/>
                        </a:solidFill>
                        <a:latin typeface="Calibri"/>
                        <a:ea typeface="+mn-ea"/>
                        <a:cs typeface="Calibri"/>
                      </a:endParaRPr>
                    </a:p>
                  </a:txBody>
                  <a:tcPr marL="45720" marR="45720">
                    <a:lnL w="12700">
                      <a:solidFill>
                        <a:srgbClr val="008C9A"/>
                      </a:solidFill>
                      <a:prstDash val="solid"/>
                    </a:lnL>
                    <a:lnR w="12700" cap="flat" cmpd="sng" algn="ctr">
                      <a:solidFill>
                        <a:srgbClr val="008C9A"/>
                      </a:solidFill>
                      <a:prstDash val="solid"/>
                      <a:round/>
                      <a:headEnd type="none" w="med" len="med"/>
                      <a:tailEnd type="none" w="med" len="med"/>
                    </a:lnR>
                    <a:lnT w="12700">
                      <a:solidFill>
                        <a:srgbClr val="008C9A"/>
                      </a:solidFill>
                      <a:prstDash val="solid"/>
                    </a:lnT>
                    <a:lnB w="12700" cap="flat" cmpd="sng" algn="ctr">
                      <a:solidFill>
                        <a:srgbClr val="008C9A"/>
                      </a:solidFill>
                      <a:prstDash val="solid"/>
                      <a:round/>
                      <a:headEnd type="none" w="med" len="med"/>
                      <a:tailEnd type="none" w="med" len="med"/>
                    </a:lnB>
                  </a:tcPr>
                </a:tc>
                <a:tc>
                  <a:txBody>
                    <a:bodyPr/>
                    <a:lstStyle/>
                    <a:p>
                      <a:pPr marL="0" marR="3175"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5" normalizeH="0" baseline="0" noProof="0" dirty="0">
                          <a:ln>
                            <a:noFill/>
                          </a:ln>
                          <a:solidFill>
                            <a:srgbClr val="000000"/>
                          </a:solidFill>
                          <a:effectLst/>
                          <a:uLnTx/>
                          <a:uFillTx/>
                          <a:latin typeface="Arial"/>
                          <a:ea typeface="+mn-ea"/>
                          <a:cs typeface="Calibri"/>
                          <a:sym typeface="Arial"/>
                        </a:rPr>
                        <a:t>10% of discounted rate after deductible</a:t>
                      </a:r>
                    </a:p>
                  </a:txBody>
                  <a:tcPr marL="0" marR="0" marT="23495" marB="0">
                    <a:lnL w="12700" cap="flat" cmpd="sng" algn="ctr">
                      <a:solidFill>
                        <a:srgbClr val="008C9A"/>
                      </a:solidFill>
                      <a:prstDash val="solid"/>
                      <a:round/>
                      <a:headEnd type="none" w="med" len="med"/>
                      <a:tailEnd type="none" w="med" len="med"/>
                    </a:lnL>
                    <a:lnR w="12700" cap="flat" cmpd="sng" algn="ctr">
                      <a:solidFill>
                        <a:srgbClr val="008C9A"/>
                      </a:solidFill>
                      <a:prstDash val="solid"/>
                      <a:round/>
                      <a:headEnd type="none" w="med" len="med"/>
                      <a:tailEnd type="none" w="med" len="med"/>
                    </a:lnR>
                    <a:lnT w="12700">
                      <a:solidFill>
                        <a:srgbClr val="008C9A"/>
                      </a:solidFill>
                      <a:prstDash val="solid"/>
                    </a:lnT>
                    <a:lnB w="12700" cap="flat" cmpd="sng" algn="ctr">
                      <a:solidFill>
                        <a:srgbClr val="008C9A"/>
                      </a:solidFill>
                      <a:prstDash val="solid"/>
                      <a:round/>
                      <a:headEnd type="none" w="med" len="med"/>
                      <a:tailEnd type="none" w="med" len="med"/>
                    </a:lnB>
                  </a:tcPr>
                </a:tc>
                <a:tc>
                  <a:txBody>
                    <a:bodyPr/>
                    <a:lstStyle/>
                    <a:p>
                      <a:pPr marL="0" marR="3175" algn="ctr">
                        <a:lnSpc>
                          <a:spcPct val="100000"/>
                        </a:lnSpc>
                        <a:spcBef>
                          <a:spcPts val="0"/>
                        </a:spcBef>
                      </a:pPr>
                      <a:r>
                        <a:rPr lang="en-US" sz="1050" b="0" spc="5" dirty="0">
                          <a:solidFill>
                            <a:schemeClr val="tx1"/>
                          </a:solidFill>
                          <a:latin typeface="+mn-lt"/>
                          <a:ea typeface="+mn-ea"/>
                          <a:cs typeface="Calibri"/>
                        </a:rPr>
                        <a:t>30% after deductible</a:t>
                      </a:r>
                      <a:endParaRPr sz="1050" b="0" spc="5" dirty="0">
                        <a:solidFill>
                          <a:schemeClr val="tx1"/>
                        </a:solidFill>
                        <a:latin typeface="+mn-lt"/>
                        <a:ea typeface="+mn-ea"/>
                        <a:cs typeface="Calibri"/>
                      </a:endParaRPr>
                    </a:p>
                  </a:txBody>
                  <a:tcPr marL="0" marR="0" marT="23495" marB="0">
                    <a:lnL w="12700" cap="flat" cmpd="sng" algn="ctr">
                      <a:solidFill>
                        <a:srgbClr val="008C9A"/>
                      </a:solidFill>
                      <a:prstDash val="solid"/>
                      <a:round/>
                      <a:headEnd type="none" w="med" len="med"/>
                      <a:tailEnd type="none" w="med" len="med"/>
                    </a:lnL>
                    <a:lnR w="12700" cap="flat" cmpd="sng" algn="ctr">
                      <a:solidFill>
                        <a:srgbClr val="008C9A"/>
                      </a:solidFill>
                      <a:prstDash val="solid"/>
                      <a:round/>
                      <a:headEnd type="none" w="med" len="med"/>
                      <a:tailEnd type="none" w="med" len="med"/>
                    </a:lnR>
                    <a:lnT w="12700" cap="flat" cmpd="sng" algn="ctr">
                      <a:solidFill>
                        <a:srgbClr val="008C9A"/>
                      </a:solidFill>
                      <a:prstDash val="solid"/>
                      <a:round/>
                      <a:headEnd type="none" w="med" len="med"/>
                      <a:tailEnd type="none" w="med" len="med"/>
                    </a:lnT>
                    <a:lnB w="12700" cap="flat" cmpd="sng" algn="ctr">
                      <a:solidFill>
                        <a:srgbClr val="008C9A"/>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21836412"/>
                  </a:ext>
                </a:extLst>
              </a:tr>
              <a:tr h="246846">
                <a:tc>
                  <a:txBody>
                    <a:bodyPr/>
                    <a:lstStyle/>
                    <a:p>
                      <a:pPr marL="0" marR="367665" algn="l">
                        <a:lnSpc>
                          <a:spcPct val="100000"/>
                        </a:lnSpc>
                        <a:spcBef>
                          <a:spcPts val="0"/>
                        </a:spcBef>
                      </a:pPr>
                      <a:r>
                        <a:rPr lang="en-US" sz="1050" b="1" spc="5" dirty="0">
                          <a:solidFill>
                            <a:schemeClr val="tx1"/>
                          </a:solidFill>
                          <a:latin typeface="Calibri"/>
                          <a:ea typeface="+mn-ea"/>
                          <a:cs typeface="Calibri"/>
                        </a:rPr>
                        <a:t>Hospital Coverage</a:t>
                      </a:r>
                      <a:endParaRPr sz="1050" b="1" spc="5" dirty="0">
                        <a:solidFill>
                          <a:schemeClr val="tx1"/>
                        </a:solidFill>
                        <a:latin typeface="Calibri"/>
                        <a:ea typeface="+mn-ea"/>
                        <a:cs typeface="Calibri"/>
                      </a:endParaRPr>
                    </a:p>
                  </a:txBody>
                  <a:tcPr marL="45720" marR="45720">
                    <a:lnL w="12700">
                      <a:solidFill>
                        <a:srgbClr val="008C9A"/>
                      </a:solidFill>
                      <a:prstDash val="solid"/>
                    </a:lnL>
                    <a:lnR w="12700" cap="flat" cmpd="sng" algn="ctr">
                      <a:solidFill>
                        <a:srgbClr val="008C9A"/>
                      </a:solidFill>
                      <a:prstDash val="solid"/>
                      <a:round/>
                      <a:headEnd type="none" w="med" len="med"/>
                      <a:tailEnd type="none" w="med" len="med"/>
                    </a:lnR>
                    <a:lnT w="12700">
                      <a:solidFill>
                        <a:srgbClr val="008C9A"/>
                      </a:solidFill>
                      <a:prstDash val="solid"/>
                    </a:lnT>
                    <a:lnB w="12700" cap="flat" cmpd="sng" algn="ctr">
                      <a:solidFill>
                        <a:srgbClr val="008C9A"/>
                      </a:solidFill>
                      <a:prstDash val="solid"/>
                      <a:round/>
                      <a:headEnd type="none" w="med" len="med"/>
                      <a:tailEnd type="none" w="med" len="med"/>
                    </a:lnB>
                  </a:tcPr>
                </a:tc>
                <a:tc>
                  <a:txBody>
                    <a:bodyPr/>
                    <a:lstStyle/>
                    <a:p>
                      <a:pPr marL="0" marR="3175"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5" normalizeH="0" baseline="0" noProof="0" dirty="0">
                          <a:ln>
                            <a:noFill/>
                          </a:ln>
                          <a:solidFill>
                            <a:srgbClr val="000000"/>
                          </a:solidFill>
                          <a:effectLst/>
                          <a:uLnTx/>
                          <a:uFillTx/>
                          <a:latin typeface="Arial"/>
                          <a:ea typeface="+mn-ea"/>
                          <a:cs typeface="Calibri"/>
                          <a:sym typeface="Arial"/>
                        </a:rPr>
                        <a:t>10% of discounted rate after deductible</a:t>
                      </a:r>
                    </a:p>
                  </a:txBody>
                  <a:tcPr marL="0" marR="0" marT="23495" marB="0">
                    <a:lnL w="12700" cap="flat" cmpd="sng" algn="ctr">
                      <a:solidFill>
                        <a:srgbClr val="008C9A"/>
                      </a:solidFill>
                      <a:prstDash val="solid"/>
                      <a:round/>
                      <a:headEnd type="none" w="med" len="med"/>
                      <a:tailEnd type="none" w="med" len="med"/>
                    </a:lnL>
                    <a:lnR w="12700" cap="flat" cmpd="sng" algn="ctr">
                      <a:solidFill>
                        <a:srgbClr val="008C9A"/>
                      </a:solidFill>
                      <a:prstDash val="solid"/>
                      <a:round/>
                      <a:headEnd type="none" w="med" len="med"/>
                      <a:tailEnd type="none" w="med" len="med"/>
                    </a:lnR>
                    <a:lnT w="12700">
                      <a:solidFill>
                        <a:srgbClr val="008C9A"/>
                      </a:solidFill>
                      <a:prstDash val="solid"/>
                    </a:lnT>
                    <a:lnB w="12700" cap="flat" cmpd="sng" algn="ctr">
                      <a:solidFill>
                        <a:srgbClr val="008C9A"/>
                      </a:solidFill>
                      <a:prstDash val="solid"/>
                      <a:round/>
                      <a:headEnd type="none" w="med" len="med"/>
                      <a:tailEnd type="none" w="med" len="med"/>
                    </a:lnB>
                  </a:tcPr>
                </a:tc>
                <a:tc>
                  <a:txBody>
                    <a:bodyPr/>
                    <a:lstStyle/>
                    <a:p>
                      <a:pPr marL="0" marR="3175" algn="ctr">
                        <a:lnSpc>
                          <a:spcPct val="100000"/>
                        </a:lnSpc>
                        <a:spcBef>
                          <a:spcPts val="0"/>
                        </a:spcBef>
                      </a:pPr>
                      <a:r>
                        <a:rPr lang="en-US" sz="1050" b="0" spc="5" dirty="0">
                          <a:solidFill>
                            <a:schemeClr val="tx1"/>
                          </a:solidFill>
                          <a:latin typeface="+mn-lt"/>
                          <a:ea typeface="+mn-ea"/>
                          <a:cs typeface="Calibri"/>
                        </a:rPr>
                        <a:t>30% after deductible</a:t>
                      </a:r>
                      <a:endParaRPr sz="1050" b="0" spc="5" dirty="0">
                        <a:solidFill>
                          <a:schemeClr val="tx1"/>
                        </a:solidFill>
                        <a:latin typeface="+mn-lt"/>
                        <a:ea typeface="+mn-ea"/>
                        <a:cs typeface="Calibri"/>
                      </a:endParaRPr>
                    </a:p>
                  </a:txBody>
                  <a:tcPr marL="0" marR="0" marT="23495" marB="0">
                    <a:lnL w="12700" cap="flat" cmpd="sng" algn="ctr">
                      <a:solidFill>
                        <a:srgbClr val="008C9A"/>
                      </a:solidFill>
                      <a:prstDash val="solid"/>
                      <a:round/>
                      <a:headEnd type="none" w="med" len="med"/>
                      <a:tailEnd type="none" w="med" len="med"/>
                    </a:lnL>
                    <a:lnR w="12700" cap="flat" cmpd="sng" algn="ctr">
                      <a:solidFill>
                        <a:srgbClr val="008C9A"/>
                      </a:solidFill>
                      <a:prstDash val="solid"/>
                      <a:round/>
                      <a:headEnd type="none" w="med" len="med"/>
                      <a:tailEnd type="none" w="med" len="med"/>
                    </a:lnR>
                    <a:lnT w="12700" cap="flat" cmpd="sng" algn="ctr">
                      <a:solidFill>
                        <a:srgbClr val="008C9A"/>
                      </a:solidFill>
                      <a:prstDash val="solid"/>
                      <a:round/>
                      <a:headEnd type="none" w="med" len="med"/>
                      <a:tailEnd type="none" w="med" len="med"/>
                    </a:lnT>
                    <a:lnB w="12700" cap="flat" cmpd="sng" algn="ctr">
                      <a:solidFill>
                        <a:srgbClr val="008C9A"/>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20462988"/>
                  </a:ext>
                </a:extLst>
              </a:tr>
              <a:tr h="246846">
                <a:tc>
                  <a:txBody>
                    <a:bodyPr/>
                    <a:lstStyle/>
                    <a:p>
                      <a:pPr marL="0" marR="367665" algn="l">
                        <a:lnSpc>
                          <a:spcPct val="100000"/>
                        </a:lnSpc>
                        <a:spcBef>
                          <a:spcPts val="0"/>
                        </a:spcBef>
                      </a:pPr>
                      <a:r>
                        <a:rPr lang="en-US" sz="1050" b="1" spc="5" dirty="0">
                          <a:solidFill>
                            <a:schemeClr val="tx1"/>
                          </a:solidFill>
                          <a:latin typeface="Calibri"/>
                          <a:ea typeface="+mn-ea"/>
                          <a:cs typeface="Calibri"/>
                        </a:rPr>
                        <a:t>Lab &amp; X-Ray</a:t>
                      </a:r>
                      <a:endParaRPr sz="1050" b="1" spc="5" dirty="0">
                        <a:solidFill>
                          <a:schemeClr val="tx1"/>
                        </a:solidFill>
                        <a:latin typeface="Calibri"/>
                        <a:ea typeface="+mn-ea"/>
                        <a:cs typeface="Calibri"/>
                      </a:endParaRPr>
                    </a:p>
                  </a:txBody>
                  <a:tcPr marL="45720" marR="45720">
                    <a:lnL w="12700">
                      <a:solidFill>
                        <a:srgbClr val="008C9A"/>
                      </a:solidFill>
                      <a:prstDash val="solid"/>
                    </a:lnL>
                    <a:lnR w="12700" cap="flat" cmpd="sng" algn="ctr">
                      <a:solidFill>
                        <a:srgbClr val="008C9A"/>
                      </a:solidFill>
                      <a:prstDash val="solid"/>
                      <a:round/>
                      <a:headEnd type="none" w="med" len="med"/>
                      <a:tailEnd type="none" w="med" len="med"/>
                    </a:lnR>
                    <a:lnT w="12700">
                      <a:solidFill>
                        <a:srgbClr val="008C9A"/>
                      </a:solidFill>
                      <a:prstDash val="solid"/>
                    </a:lnT>
                    <a:lnB w="12700" cap="flat" cmpd="sng" algn="ctr">
                      <a:solidFill>
                        <a:srgbClr val="008C9A"/>
                      </a:solidFill>
                      <a:prstDash val="solid"/>
                      <a:round/>
                      <a:headEnd type="none" w="med" len="med"/>
                      <a:tailEnd type="none" w="med" len="med"/>
                    </a:lnB>
                  </a:tcPr>
                </a:tc>
                <a:tc>
                  <a:txBody>
                    <a:bodyPr/>
                    <a:lstStyle/>
                    <a:p>
                      <a:pPr marL="0" marR="3175"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5" normalizeH="0" baseline="0" noProof="0" dirty="0">
                          <a:ln>
                            <a:noFill/>
                          </a:ln>
                          <a:solidFill>
                            <a:srgbClr val="000000"/>
                          </a:solidFill>
                          <a:effectLst/>
                          <a:uLnTx/>
                          <a:uFillTx/>
                          <a:latin typeface="Arial"/>
                          <a:ea typeface="+mn-ea"/>
                          <a:cs typeface="Calibri"/>
                          <a:sym typeface="Arial"/>
                        </a:rPr>
                        <a:t>10% of discounted rate after deductible</a:t>
                      </a:r>
                    </a:p>
                  </a:txBody>
                  <a:tcPr marL="0" marR="0" marT="23495" marB="0">
                    <a:lnL w="12700" cap="flat" cmpd="sng" algn="ctr">
                      <a:solidFill>
                        <a:srgbClr val="008C9A"/>
                      </a:solidFill>
                      <a:prstDash val="solid"/>
                      <a:round/>
                      <a:headEnd type="none" w="med" len="med"/>
                      <a:tailEnd type="none" w="med" len="med"/>
                    </a:lnL>
                    <a:lnR w="12700" cap="flat" cmpd="sng" algn="ctr">
                      <a:solidFill>
                        <a:srgbClr val="008C9A"/>
                      </a:solidFill>
                      <a:prstDash val="solid"/>
                      <a:round/>
                      <a:headEnd type="none" w="med" len="med"/>
                      <a:tailEnd type="none" w="med" len="med"/>
                    </a:lnR>
                    <a:lnT w="12700">
                      <a:solidFill>
                        <a:srgbClr val="008C9A"/>
                      </a:solidFill>
                      <a:prstDash val="solid"/>
                    </a:lnT>
                    <a:lnB w="12700" cap="flat" cmpd="sng" algn="ctr">
                      <a:solidFill>
                        <a:srgbClr val="008C9A"/>
                      </a:solidFill>
                      <a:prstDash val="solid"/>
                      <a:round/>
                      <a:headEnd type="none" w="med" len="med"/>
                      <a:tailEnd type="none" w="med" len="med"/>
                    </a:lnB>
                  </a:tcPr>
                </a:tc>
                <a:tc>
                  <a:txBody>
                    <a:bodyPr/>
                    <a:lstStyle/>
                    <a:p>
                      <a:pPr marL="0" marR="3175" algn="ctr">
                        <a:lnSpc>
                          <a:spcPct val="100000"/>
                        </a:lnSpc>
                        <a:spcBef>
                          <a:spcPts val="0"/>
                        </a:spcBef>
                      </a:pPr>
                      <a:r>
                        <a:rPr lang="en-US" sz="1050" b="0" spc="5" dirty="0">
                          <a:solidFill>
                            <a:schemeClr val="tx1"/>
                          </a:solidFill>
                          <a:latin typeface="+mn-lt"/>
                          <a:ea typeface="+mn-ea"/>
                          <a:cs typeface="Calibri"/>
                        </a:rPr>
                        <a:t>30% after deductible</a:t>
                      </a:r>
                      <a:endParaRPr sz="1050" b="0" spc="5" dirty="0">
                        <a:solidFill>
                          <a:schemeClr val="tx1"/>
                        </a:solidFill>
                        <a:latin typeface="+mn-lt"/>
                        <a:ea typeface="+mn-ea"/>
                        <a:cs typeface="Calibri"/>
                      </a:endParaRPr>
                    </a:p>
                  </a:txBody>
                  <a:tcPr marL="0" marR="0" marT="23495" marB="0">
                    <a:lnL w="12700" cap="flat" cmpd="sng" algn="ctr">
                      <a:solidFill>
                        <a:srgbClr val="008C9A"/>
                      </a:solidFill>
                      <a:prstDash val="solid"/>
                      <a:round/>
                      <a:headEnd type="none" w="med" len="med"/>
                      <a:tailEnd type="none" w="med" len="med"/>
                    </a:lnL>
                    <a:lnR w="12700" cap="flat" cmpd="sng" algn="ctr">
                      <a:solidFill>
                        <a:srgbClr val="008C9A"/>
                      </a:solidFill>
                      <a:prstDash val="solid"/>
                      <a:round/>
                      <a:headEnd type="none" w="med" len="med"/>
                      <a:tailEnd type="none" w="med" len="med"/>
                    </a:lnR>
                    <a:lnT w="12700" cap="flat" cmpd="sng" algn="ctr">
                      <a:solidFill>
                        <a:srgbClr val="008C9A"/>
                      </a:solidFill>
                      <a:prstDash val="solid"/>
                      <a:round/>
                      <a:headEnd type="none" w="med" len="med"/>
                      <a:tailEnd type="none" w="med" len="med"/>
                    </a:lnT>
                    <a:lnB w="12700" cap="flat" cmpd="sng" algn="ctr">
                      <a:solidFill>
                        <a:srgbClr val="008C9A"/>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9469458"/>
                  </a:ext>
                </a:extLst>
              </a:tr>
              <a:tr h="561014">
                <a:tc>
                  <a:txBody>
                    <a:bodyPr/>
                    <a:lstStyle/>
                    <a:p>
                      <a:pPr marL="0" marR="367665" algn="l">
                        <a:lnSpc>
                          <a:spcPct val="100000"/>
                        </a:lnSpc>
                        <a:spcBef>
                          <a:spcPts val="0"/>
                        </a:spcBef>
                      </a:pPr>
                      <a:r>
                        <a:rPr lang="en-US" sz="1050" b="1" spc="5" dirty="0">
                          <a:solidFill>
                            <a:schemeClr val="tx1"/>
                          </a:solidFill>
                          <a:latin typeface="Calibri"/>
                          <a:ea typeface="+mn-ea"/>
                          <a:cs typeface="Calibri"/>
                        </a:rPr>
                        <a:t>Mental Health &amp; Substance Abuse</a:t>
                      </a:r>
                    </a:p>
                    <a:p>
                      <a:pPr marL="0" marR="367665" algn="l">
                        <a:lnSpc>
                          <a:spcPct val="100000"/>
                        </a:lnSpc>
                        <a:spcBef>
                          <a:spcPts val="0"/>
                        </a:spcBef>
                      </a:pPr>
                      <a:r>
                        <a:rPr lang="en-US" sz="1050" b="0" spc="5" dirty="0">
                          <a:solidFill>
                            <a:schemeClr val="tx1"/>
                          </a:solidFill>
                          <a:latin typeface="Calibri"/>
                          <a:ea typeface="+mn-ea"/>
                          <a:cs typeface="Calibri"/>
                        </a:rPr>
                        <a:t>-Outpatient</a:t>
                      </a:r>
                    </a:p>
                    <a:p>
                      <a:pPr marL="0" marR="367665" algn="l">
                        <a:lnSpc>
                          <a:spcPct val="100000"/>
                        </a:lnSpc>
                        <a:spcBef>
                          <a:spcPts val="0"/>
                        </a:spcBef>
                      </a:pPr>
                      <a:r>
                        <a:rPr lang="en-US" sz="1050" b="0" spc="5" dirty="0">
                          <a:solidFill>
                            <a:schemeClr val="tx1"/>
                          </a:solidFill>
                          <a:latin typeface="Calibri"/>
                          <a:ea typeface="+mn-ea"/>
                          <a:cs typeface="Calibri"/>
                        </a:rPr>
                        <a:t>-Inpatient</a:t>
                      </a:r>
                      <a:endParaRPr sz="1050" b="0" spc="5" dirty="0">
                        <a:solidFill>
                          <a:schemeClr val="tx1"/>
                        </a:solidFill>
                        <a:latin typeface="Calibri"/>
                        <a:ea typeface="+mn-ea"/>
                        <a:cs typeface="Calibri"/>
                      </a:endParaRPr>
                    </a:p>
                  </a:txBody>
                  <a:tcPr marL="45720" marR="45720">
                    <a:lnL w="12700">
                      <a:solidFill>
                        <a:srgbClr val="008C9A"/>
                      </a:solidFill>
                      <a:prstDash val="solid"/>
                    </a:lnL>
                    <a:lnR w="12700" cap="flat" cmpd="sng" algn="ctr">
                      <a:solidFill>
                        <a:srgbClr val="008C9A"/>
                      </a:solidFill>
                      <a:prstDash val="solid"/>
                      <a:round/>
                      <a:headEnd type="none" w="med" len="med"/>
                      <a:tailEnd type="none" w="med" len="med"/>
                    </a:lnR>
                    <a:lnT w="12700" cap="flat" cmpd="sng" algn="ctr">
                      <a:solidFill>
                        <a:srgbClr val="008C9A"/>
                      </a:solidFill>
                      <a:prstDash val="solid"/>
                      <a:round/>
                      <a:headEnd type="none" w="med" len="med"/>
                      <a:tailEnd type="none" w="med" len="med"/>
                    </a:lnT>
                    <a:lnB w="12700" cap="flat" cmpd="sng" algn="ctr">
                      <a:solidFill>
                        <a:srgbClr val="008C9A"/>
                      </a:solidFill>
                      <a:prstDash val="solid"/>
                      <a:round/>
                      <a:headEnd type="none" w="med" len="med"/>
                      <a:tailEnd type="none" w="med" len="med"/>
                    </a:lnB>
                  </a:tcPr>
                </a:tc>
                <a:tc>
                  <a:txBody>
                    <a:bodyPr/>
                    <a:lstStyle/>
                    <a:p>
                      <a:pPr marL="0" marR="3175"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5" normalizeH="0" baseline="0" noProof="0" dirty="0">
                        <a:ln>
                          <a:noFill/>
                        </a:ln>
                        <a:solidFill>
                          <a:srgbClr val="000000"/>
                        </a:solidFill>
                        <a:effectLst/>
                        <a:uLnTx/>
                        <a:uFillTx/>
                        <a:latin typeface="Arial"/>
                        <a:ea typeface="+mn-ea"/>
                        <a:cs typeface="Calibri"/>
                        <a:sym typeface="Arial"/>
                      </a:endParaRPr>
                    </a:p>
                    <a:p>
                      <a:pPr marL="0" marR="3175"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50" b="0" i="0" u="none" strike="noStrike" kern="0" cap="none" spc="5" normalizeH="0" baseline="0" noProof="0" dirty="0">
                          <a:ln>
                            <a:noFill/>
                          </a:ln>
                          <a:solidFill>
                            <a:srgbClr val="000000"/>
                          </a:solidFill>
                          <a:effectLst/>
                          <a:uLnTx/>
                          <a:uFillTx/>
                          <a:latin typeface="Arial"/>
                          <a:ea typeface="+mn-ea"/>
                          <a:cs typeface="Calibri"/>
                          <a:sym typeface="Arial"/>
                        </a:rPr>
                        <a:t>10% of discounted rate after deductible</a:t>
                      </a:r>
                    </a:p>
                    <a:p>
                      <a:pPr marL="0" marR="3175"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050" b="0" spc="5" dirty="0">
                          <a:solidFill>
                            <a:schemeClr val="tx1"/>
                          </a:solidFill>
                          <a:latin typeface="+mn-lt"/>
                          <a:ea typeface="+mn-ea"/>
                          <a:cs typeface="Calibri"/>
                        </a:rPr>
                        <a:t>10% of discounted rate after deductible</a:t>
                      </a:r>
                      <a:endParaRPr kumimoji="0" lang="en-US" sz="1050" b="0" i="0" u="none" strike="noStrike" kern="0" cap="none" spc="5" normalizeH="0" baseline="0" noProof="0" dirty="0">
                        <a:ln>
                          <a:noFill/>
                        </a:ln>
                        <a:solidFill>
                          <a:srgbClr val="000000"/>
                        </a:solidFill>
                        <a:effectLst/>
                        <a:uLnTx/>
                        <a:uFillTx/>
                        <a:latin typeface="Arial"/>
                        <a:ea typeface="+mn-ea"/>
                        <a:cs typeface="Calibri"/>
                        <a:sym typeface="Arial"/>
                      </a:endParaRPr>
                    </a:p>
                  </a:txBody>
                  <a:tcPr marL="45720" marR="45720">
                    <a:lnL w="12700" cap="flat" cmpd="sng" algn="ctr">
                      <a:solidFill>
                        <a:srgbClr val="008C9A"/>
                      </a:solidFill>
                      <a:prstDash val="solid"/>
                      <a:round/>
                      <a:headEnd type="none" w="med" len="med"/>
                      <a:tailEnd type="none" w="med" len="med"/>
                    </a:lnL>
                    <a:lnR w="12700" cap="flat" cmpd="sng" algn="ctr">
                      <a:solidFill>
                        <a:srgbClr val="008C9A"/>
                      </a:solidFill>
                      <a:prstDash val="solid"/>
                      <a:round/>
                      <a:headEnd type="none" w="med" len="med"/>
                      <a:tailEnd type="none" w="med" len="med"/>
                    </a:lnR>
                    <a:lnT w="12700" cap="flat" cmpd="sng" algn="ctr">
                      <a:solidFill>
                        <a:srgbClr val="008C9A"/>
                      </a:solidFill>
                      <a:prstDash val="solid"/>
                      <a:round/>
                      <a:headEnd type="none" w="med" len="med"/>
                      <a:tailEnd type="none" w="med" len="med"/>
                    </a:lnT>
                    <a:lnB w="12700" cap="flat" cmpd="sng" algn="ctr">
                      <a:solidFill>
                        <a:srgbClr val="008C9A"/>
                      </a:solidFill>
                      <a:prstDash val="solid"/>
                      <a:round/>
                      <a:headEnd type="none" w="med" len="med"/>
                      <a:tailEnd type="none" w="med" len="med"/>
                    </a:lnB>
                  </a:tcPr>
                </a:tc>
                <a:tc>
                  <a:txBody>
                    <a:bodyPr/>
                    <a:lstStyle/>
                    <a:p>
                      <a:pPr marL="0" marR="3175" lvl="0" indent="0" algn="ctr" defTabSz="914400" eaLnBrk="1" fontAlgn="auto" latinLnBrk="0" hangingPunct="1">
                        <a:lnSpc>
                          <a:spcPct val="100000"/>
                        </a:lnSpc>
                        <a:spcBef>
                          <a:spcPts val="0"/>
                        </a:spcBef>
                        <a:spcAft>
                          <a:spcPts val="0"/>
                        </a:spcAft>
                        <a:buClrTx/>
                        <a:buSzTx/>
                        <a:buFontTx/>
                        <a:buNone/>
                        <a:tabLst/>
                        <a:defRPr/>
                      </a:pPr>
                      <a:endParaRPr lang="en-US" sz="1050" b="0" spc="5" dirty="0">
                        <a:solidFill>
                          <a:schemeClr val="tx1"/>
                        </a:solidFill>
                        <a:latin typeface="+mn-lt"/>
                        <a:ea typeface="+mn-ea"/>
                        <a:cs typeface="Calibri"/>
                      </a:endParaRPr>
                    </a:p>
                    <a:p>
                      <a:pPr marL="0" marR="3175" lvl="0" indent="0" algn="ctr" defTabSz="914400" eaLnBrk="1" fontAlgn="auto" latinLnBrk="0" hangingPunct="1">
                        <a:lnSpc>
                          <a:spcPct val="100000"/>
                        </a:lnSpc>
                        <a:spcBef>
                          <a:spcPts val="0"/>
                        </a:spcBef>
                        <a:spcAft>
                          <a:spcPts val="0"/>
                        </a:spcAft>
                        <a:buClrTx/>
                        <a:buSzTx/>
                        <a:buFontTx/>
                        <a:buNone/>
                        <a:tabLst/>
                        <a:defRPr/>
                      </a:pPr>
                      <a:r>
                        <a:rPr lang="en-US" sz="1050" b="0" spc="5" dirty="0">
                          <a:solidFill>
                            <a:schemeClr val="tx1"/>
                          </a:solidFill>
                          <a:latin typeface="+mn-lt"/>
                          <a:ea typeface="+mn-ea"/>
                          <a:cs typeface="Calibri"/>
                        </a:rPr>
                        <a:t>30% after deductible</a:t>
                      </a:r>
                    </a:p>
                    <a:p>
                      <a:pPr marL="0" marR="3175" lvl="0" indent="0" algn="ctr" defTabSz="914400" eaLnBrk="1" fontAlgn="auto" latinLnBrk="0" hangingPunct="1">
                        <a:lnSpc>
                          <a:spcPct val="100000"/>
                        </a:lnSpc>
                        <a:spcBef>
                          <a:spcPts val="0"/>
                        </a:spcBef>
                        <a:spcAft>
                          <a:spcPts val="0"/>
                        </a:spcAft>
                        <a:buClrTx/>
                        <a:buSzTx/>
                        <a:buFontTx/>
                        <a:buNone/>
                        <a:tabLst/>
                        <a:defRPr/>
                      </a:pPr>
                      <a:r>
                        <a:rPr lang="en-US" sz="1050" b="0" spc="5" dirty="0">
                          <a:solidFill>
                            <a:schemeClr val="tx1"/>
                          </a:solidFill>
                          <a:latin typeface="+mn-lt"/>
                          <a:ea typeface="+mn-ea"/>
                          <a:cs typeface="Calibri"/>
                        </a:rPr>
                        <a:t>30% after deductible</a:t>
                      </a:r>
                    </a:p>
                  </a:txBody>
                  <a:tcPr marL="45720" marR="45720">
                    <a:lnL w="12700" cap="flat" cmpd="sng" algn="ctr">
                      <a:solidFill>
                        <a:srgbClr val="008C9A"/>
                      </a:solidFill>
                      <a:prstDash val="solid"/>
                      <a:round/>
                      <a:headEnd type="none" w="med" len="med"/>
                      <a:tailEnd type="none" w="med" len="med"/>
                    </a:lnL>
                    <a:lnR w="12700" cap="flat" cmpd="sng" algn="ctr">
                      <a:solidFill>
                        <a:srgbClr val="008C9A"/>
                      </a:solidFill>
                      <a:prstDash val="solid"/>
                      <a:round/>
                      <a:headEnd type="none" w="med" len="med"/>
                      <a:tailEnd type="none" w="med" len="med"/>
                    </a:lnR>
                    <a:lnT w="12700" cap="flat" cmpd="sng" algn="ctr">
                      <a:solidFill>
                        <a:srgbClr val="008C9A"/>
                      </a:solidFill>
                      <a:prstDash val="solid"/>
                      <a:round/>
                      <a:headEnd type="none" w="med" len="med"/>
                      <a:tailEnd type="none" w="med" len="med"/>
                    </a:lnT>
                    <a:lnB w="12700" cap="flat" cmpd="sng" algn="ctr">
                      <a:solidFill>
                        <a:srgbClr val="008C9A"/>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87795584"/>
                  </a:ext>
                </a:extLst>
              </a:tr>
              <a:tr h="1239582">
                <a:tc>
                  <a:txBody>
                    <a:bodyPr/>
                    <a:lstStyle/>
                    <a:p>
                      <a:pPr marL="0" marR="367665" algn="l">
                        <a:lnSpc>
                          <a:spcPct val="100000"/>
                        </a:lnSpc>
                        <a:spcBef>
                          <a:spcPts val="0"/>
                        </a:spcBef>
                      </a:pPr>
                      <a:r>
                        <a:rPr lang="en-US" sz="1050" b="1" spc="5" dirty="0">
                          <a:solidFill>
                            <a:schemeClr val="tx1"/>
                          </a:solidFill>
                          <a:latin typeface="Calibri" panose="020F0502020204030204" pitchFamily="34" charset="0"/>
                          <a:ea typeface="+mn-ea"/>
                          <a:cs typeface="Calibri" panose="020F0502020204030204" pitchFamily="34" charset="0"/>
                        </a:rPr>
                        <a:t>Pharmacy Retail (R)-30-day supply   Mail-order (MO )-90-day supply</a:t>
                      </a:r>
                    </a:p>
                    <a:p>
                      <a:pPr marL="0" marR="367665" algn="l">
                        <a:lnSpc>
                          <a:spcPct val="100000"/>
                        </a:lnSpc>
                        <a:spcBef>
                          <a:spcPts val="0"/>
                        </a:spcBef>
                      </a:pPr>
                      <a:endParaRPr lang="en-US" sz="1050" b="0" spc="5" dirty="0">
                        <a:solidFill>
                          <a:schemeClr val="tx1"/>
                        </a:solidFill>
                        <a:latin typeface="Calibri" panose="020F0502020204030204" pitchFamily="34" charset="0"/>
                        <a:ea typeface="+mn-ea"/>
                        <a:cs typeface="Calibri" panose="020F0502020204030204" pitchFamily="34" charset="0"/>
                      </a:endParaRPr>
                    </a:p>
                    <a:p>
                      <a:pPr marL="0" marR="367665" algn="l">
                        <a:lnSpc>
                          <a:spcPct val="100000"/>
                        </a:lnSpc>
                        <a:spcBef>
                          <a:spcPts val="0"/>
                        </a:spcBef>
                      </a:pPr>
                      <a:r>
                        <a:rPr lang="en-US" sz="1050" b="0" spc="5" dirty="0">
                          <a:solidFill>
                            <a:schemeClr val="tx1"/>
                          </a:solidFill>
                          <a:latin typeface="Calibri" panose="020F0502020204030204" pitchFamily="34" charset="0"/>
                          <a:ea typeface="+mn-ea"/>
                          <a:cs typeface="Calibri" panose="020F0502020204030204" pitchFamily="34" charset="0"/>
                        </a:rPr>
                        <a:t>Generic</a:t>
                      </a:r>
                    </a:p>
                    <a:p>
                      <a:pPr marL="0" marR="367665" algn="l">
                        <a:lnSpc>
                          <a:spcPct val="100000"/>
                        </a:lnSpc>
                        <a:spcBef>
                          <a:spcPts val="0"/>
                        </a:spcBef>
                      </a:pPr>
                      <a:r>
                        <a:rPr lang="en-US" sz="1050" b="0" spc="5" dirty="0">
                          <a:solidFill>
                            <a:schemeClr val="tx1"/>
                          </a:solidFill>
                          <a:latin typeface="Calibri" panose="020F0502020204030204" pitchFamily="34" charset="0"/>
                          <a:ea typeface="+mn-ea"/>
                          <a:cs typeface="Calibri" panose="020F0502020204030204" pitchFamily="34" charset="0"/>
                        </a:rPr>
                        <a:t>Preferred Brand</a:t>
                      </a:r>
                    </a:p>
                    <a:p>
                      <a:pPr marL="0" marR="367665" algn="l">
                        <a:lnSpc>
                          <a:spcPct val="100000"/>
                        </a:lnSpc>
                        <a:spcBef>
                          <a:spcPts val="0"/>
                        </a:spcBef>
                      </a:pPr>
                      <a:r>
                        <a:rPr lang="en-US" sz="1050" b="0" spc="5" dirty="0">
                          <a:solidFill>
                            <a:schemeClr val="tx1"/>
                          </a:solidFill>
                          <a:latin typeface="Calibri" panose="020F0502020204030204" pitchFamily="34" charset="0"/>
                          <a:ea typeface="+mn-ea"/>
                          <a:cs typeface="Calibri" panose="020F0502020204030204" pitchFamily="34" charset="0"/>
                        </a:rPr>
                        <a:t>Non-Pref. Brand</a:t>
                      </a:r>
                    </a:p>
                    <a:p>
                      <a:pPr marL="0" marR="367665" algn="l">
                        <a:lnSpc>
                          <a:spcPct val="100000"/>
                        </a:lnSpc>
                        <a:spcBef>
                          <a:spcPts val="0"/>
                        </a:spcBef>
                      </a:pPr>
                      <a:r>
                        <a:rPr lang="en-US" sz="1050" b="0" spc="5" dirty="0">
                          <a:solidFill>
                            <a:schemeClr val="tx1"/>
                          </a:solidFill>
                          <a:latin typeface="Calibri" panose="020F0502020204030204" pitchFamily="34" charset="0"/>
                          <a:ea typeface="+mn-ea"/>
                          <a:cs typeface="Calibri" panose="020F0502020204030204" pitchFamily="34" charset="0"/>
                        </a:rPr>
                        <a:t>Specialty</a:t>
                      </a:r>
                      <a:endParaRPr sz="1050" b="0" spc="5" dirty="0">
                        <a:solidFill>
                          <a:schemeClr val="tx1"/>
                        </a:solidFill>
                        <a:latin typeface="Calibri" panose="020F0502020204030204" pitchFamily="34" charset="0"/>
                        <a:ea typeface="+mn-ea"/>
                        <a:cs typeface="Calibri" panose="020F0502020204030204" pitchFamily="34" charset="0"/>
                      </a:endParaRPr>
                    </a:p>
                  </a:txBody>
                  <a:tcPr marL="45720" marR="45720">
                    <a:lnL w="12700">
                      <a:solidFill>
                        <a:srgbClr val="008C9A"/>
                      </a:solidFill>
                      <a:prstDash val="solid"/>
                    </a:lnL>
                    <a:lnR w="12700" cap="flat" cmpd="sng" algn="ctr">
                      <a:solidFill>
                        <a:srgbClr val="008C9A"/>
                      </a:solidFill>
                      <a:prstDash val="solid"/>
                      <a:round/>
                      <a:headEnd type="none" w="med" len="med"/>
                      <a:tailEnd type="none" w="med" len="med"/>
                    </a:lnR>
                    <a:lnT w="12700" cap="flat" cmpd="sng" algn="ctr">
                      <a:solidFill>
                        <a:srgbClr val="008C9A"/>
                      </a:solidFill>
                      <a:prstDash val="solid"/>
                      <a:round/>
                      <a:headEnd type="none" w="med" len="med"/>
                      <a:tailEnd type="none" w="med" len="med"/>
                    </a:lnT>
                    <a:lnB w="12700" cap="flat" cmpd="sng" algn="ctr">
                      <a:solidFill>
                        <a:srgbClr val="008C9A"/>
                      </a:solidFill>
                      <a:prstDash val="solid"/>
                      <a:round/>
                      <a:headEnd type="none" w="med" len="med"/>
                      <a:tailEnd type="none" w="med" len="med"/>
                    </a:lnB>
                  </a:tcPr>
                </a:tc>
                <a:tc>
                  <a:txBody>
                    <a:bodyPr/>
                    <a:lstStyle/>
                    <a:p>
                      <a:pPr marL="0" marR="367665" algn="ctr" rtl="0">
                        <a:lnSpc>
                          <a:spcPct val="100000"/>
                        </a:lnSpc>
                        <a:spcBef>
                          <a:spcPts val="0"/>
                        </a:spcBef>
                        <a:spcAft>
                          <a:spcPts val="0"/>
                        </a:spcAft>
                        <a:buClr>
                          <a:srgbClr val="000000"/>
                        </a:buClr>
                        <a:buFont typeface="Arial"/>
                      </a:pPr>
                      <a:r>
                        <a:rPr lang="en-US" sz="1050" b="0" i="0" u="none" strike="noStrike" cap="none" spc="5" dirty="0">
                          <a:solidFill>
                            <a:schemeClr val="tx1"/>
                          </a:solidFill>
                          <a:latin typeface="+mj-lt"/>
                          <a:ea typeface="+mn-ea"/>
                          <a:cs typeface="Calibri" panose="020F0502020204030204" pitchFamily="34" charset="0"/>
                          <a:sym typeface="Arial"/>
                        </a:rPr>
                        <a:t>Preventive Medication – Deductible Does Not Apply</a:t>
                      </a:r>
                    </a:p>
                    <a:p>
                      <a:pPr marL="0" marR="367665" algn="ctr" rtl="0">
                        <a:lnSpc>
                          <a:spcPct val="100000"/>
                        </a:lnSpc>
                        <a:spcBef>
                          <a:spcPts val="0"/>
                        </a:spcBef>
                        <a:spcAft>
                          <a:spcPts val="0"/>
                        </a:spcAft>
                        <a:buClr>
                          <a:srgbClr val="000000"/>
                        </a:buClr>
                        <a:buFont typeface="Arial"/>
                      </a:pPr>
                      <a:r>
                        <a:rPr lang="en-US" sz="1050" b="0" i="0" u="none" strike="noStrike" cap="none" spc="5" dirty="0">
                          <a:solidFill>
                            <a:schemeClr val="tx1"/>
                          </a:solidFill>
                          <a:latin typeface="+mj-lt"/>
                          <a:ea typeface="+mn-ea"/>
                          <a:cs typeface="Calibri" panose="020F0502020204030204" pitchFamily="34" charset="0"/>
                          <a:sym typeface="Arial"/>
                        </a:rPr>
                        <a:t>All Other medications – Deductible Applies</a:t>
                      </a:r>
                    </a:p>
                    <a:p>
                      <a:pPr marL="0" marR="367665" algn="ctr" rtl="0">
                        <a:lnSpc>
                          <a:spcPct val="100000"/>
                        </a:lnSpc>
                        <a:spcBef>
                          <a:spcPts val="0"/>
                        </a:spcBef>
                        <a:spcAft>
                          <a:spcPts val="0"/>
                        </a:spcAft>
                        <a:buClr>
                          <a:srgbClr val="000000"/>
                        </a:buClr>
                        <a:buFont typeface="Arial"/>
                      </a:pPr>
                      <a:r>
                        <a:rPr lang="en-US" sz="1050" b="0" i="0" u="none" strike="noStrike" cap="none" spc="5" dirty="0">
                          <a:solidFill>
                            <a:schemeClr val="tx1"/>
                          </a:solidFill>
                          <a:latin typeface="+mj-lt"/>
                          <a:ea typeface="+mn-ea"/>
                          <a:cs typeface="Calibri" panose="020F0502020204030204" pitchFamily="34" charset="0"/>
                          <a:sym typeface="Arial"/>
                        </a:rPr>
                        <a:t>10%, $10 max (R), $20 max (MO)</a:t>
                      </a:r>
                    </a:p>
                    <a:p>
                      <a:pPr marL="0" marR="367665" algn="ctr" rtl="0">
                        <a:lnSpc>
                          <a:spcPct val="100000"/>
                        </a:lnSpc>
                        <a:spcBef>
                          <a:spcPts val="0"/>
                        </a:spcBef>
                        <a:spcAft>
                          <a:spcPts val="0"/>
                        </a:spcAft>
                        <a:buClr>
                          <a:srgbClr val="000000"/>
                        </a:buClr>
                        <a:buFont typeface="Arial"/>
                      </a:pPr>
                      <a:r>
                        <a:rPr lang="en-US" sz="1050" b="0" i="0" u="none" strike="noStrike" cap="none" spc="5" dirty="0">
                          <a:solidFill>
                            <a:schemeClr val="tx1"/>
                          </a:solidFill>
                          <a:latin typeface="+mj-lt"/>
                          <a:ea typeface="+mn-ea"/>
                          <a:cs typeface="Calibri" panose="020F0502020204030204" pitchFamily="34" charset="0"/>
                          <a:sym typeface="Arial"/>
                        </a:rPr>
                        <a:t>30%, $75 max (R), $150 max (MO)</a:t>
                      </a:r>
                    </a:p>
                    <a:p>
                      <a:pPr marL="0" marR="367665" algn="ctr" rtl="0">
                        <a:lnSpc>
                          <a:spcPct val="100000"/>
                        </a:lnSpc>
                        <a:spcBef>
                          <a:spcPts val="0"/>
                        </a:spcBef>
                        <a:spcAft>
                          <a:spcPts val="0"/>
                        </a:spcAft>
                        <a:buClr>
                          <a:srgbClr val="000000"/>
                        </a:buClr>
                        <a:buFont typeface="Arial"/>
                      </a:pPr>
                      <a:r>
                        <a:rPr lang="en-US" sz="1050" b="0" i="0" u="none" strike="noStrike" cap="none" spc="5" dirty="0">
                          <a:solidFill>
                            <a:schemeClr val="tx1"/>
                          </a:solidFill>
                          <a:latin typeface="+mj-lt"/>
                          <a:ea typeface="+mn-ea"/>
                          <a:cs typeface="Calibri" panose="020F0502020204030204" pitchFamily="34" charset="0"/>
                          <a:sym typeface="Arial"/>
                        </a:rPr>
                        <a:t>50%, $100 max (R), $200 max (MO)</a:t>
                      </a:r>
                    </a:p>
                    <a:p>
                      <a:pPr marL="0" marR="367665" algn="ctr" rtl="0">
                        <a:lnSpc>
                          <a:spcPct val="100000"/>
                        </a:lnSpc>
                        <a:spcBef>
                          <a:spcPts val="0"/>
                        </a:spcBef>
                        <a:spcAft>
                          <a:spcPts val="0"/>
                        </a:spcAft>
                        <a:buClr>
                          <a:srgbClr val="000000"/>
                        </a:buClr>
                        <a:buFont typeface="Arial"/>
                      </a:pPr>
                      <a:r>
                        <a:rPr lang="en-US" sz="1050" b="0" i="0" u="none" strike="noStrike" cap="none" spc="5" dirty="0">
                          <a:solidFill>
                            <a:schemeClr val="tx1"/>
                          </a:solidFill>
                          <a:latin typeface="+mj-lt"/>
                          <a:ea typeface="+mn-ea"/>
                          <a:cs typeface="Calibri" panose="020F0502020204030204" pitchFamily="34" charset="0"/>
                          <a:sym typeface="Arial"/>
                        </a:rPr>
                        <a:t>20%, $200 max (R), N/A (MO)</a:t>
                      </a:r>
                      <a:endParaRPr sz="1050" b="0" spc="5" dirty="0">
                        <a:solidFill>
                          <a:schemeClr val="tx1"/>
                        </a:solidFill>
                        <a:latin typeface="+mn-lt"/>
                        <a:ea typeface="+mn-ea"/>
                        <a:cs typeface="Calibri"/>
                      </a:endParaRPr>
                    </a:p>
                  </a:txBody>
                  <a:tcPr marL="45720" marR="45720">
                    <a:lnL w="12700" cap="flat" cmpd="sng" algn="ctr">
                      <a:solidFill>
                        <a:srgbClr val="008C9A"/>
                      </a:solidFill>
                      <a:prstDash val="solid"/>
                      <a:round/>
                      <a:headEnd type="none" w="med" len="med"/>
                      <a:tailEnd type="none" w="med" len="med"/>
                    </a:lnL>
                    <a:lnR w="12700" cap="flat" cmpd="sng" algn="ctr">
                      <a:solidFill>
                        <a:srgbClr val="008C9A"/>
                      </a:solidFill>
                      <a:prstDash val="solid"/>
                      <a:round/>
                      <a:headEnd type="none" w="med" len="med"/>
                      <a:tailEnd type="none" w="med" len="med"/>
                    </a:lnR>
                    <a:lnT w="12700" cap="flat" cmpd="sng" algn="ctr">
                      <a:solidFill>
                        <a:srgbClr val="008C9A"/>
                      </a:solidFill>
                      <a:prstDash val="solid"/>
                      <a:round/>
                      <a:headEnd type="none" w="med" len="med"/>
                      <a:tailEnd type="none" w="med" len="med"/>
                    </a:lnT>
                    <a:lnB w="12700" cap="flat" cmpd="sng" algn="ctr">
                      <a:solidFill>
                        <a:srgbClr val="008C9A"/>
                      </a:solidFill>
                      <a:prstDash val="solid"/>
                      <a:round/>
                      <a:headEnd type="none" w="med" len="med"/>
                      <a:tailEnd type="none" w="med" len="med"/>
                    </a:lnB>
                  </a:tcPr>
                </a:tc>
                <a:tc>
                  <a:txBody>
                    <a:bodyPr/>
                    <a:lstStyle/>
                    <a:p>
                      <a:pPr marL="0" marR="367665" algn="ctr" defTabSz="398463" rtl="0">
                        <a:lnSpc>
                          <a:spcPct val="100000"/>
                        </a:lnSpc>
                        <a:spcBef>
                          <a:spcPts val="0"/>
                        </a:spcBef>
                        <a:spcAft>
                          <a:spcPts val="0"/>
                        </a:spcAft>
                        <a:buClr>
                          <a:srgbClr val="000000"/>
                        </a:buClr>
                        <a:buFont typeface="Arial"/>
                        <a:tabLst>
                          <a:tab pos="1828800" algn="l"/>
                        </a:tabLst>
                      </a:pPr>
                      <a:r>
                        <a:rPr lang="en-US" sz="1050" b="0" spc="5" dirty="0">
                          <a:solidFill>
                            <a:schemeClr val="tx1"/>
                          </a:solidFill>
                          <a:latin typeface="+mn-lt"/>
                          <a:ea typeface="+mn-ea"/>
                          <a:cs typeface="Calibri"/>
                        </a:rPr>
                        <a:t>Not Covered</a:t>
                      </a:r>
                      <a:endParaRPr sz="1050" b="0" spc="5" dirty="0">
                        <a:solidFill>
                          <a:schemeClr val="tx1"/>
                        </a:solidFill>
                        <a:latin typeface="+mn-lt"/>
                        <a:ea typeface="+mn-ea"/>
                        <a:cs typeface="Calibri"/>
                      </a:endParaRPr>
                    </a:p>
                  </a:txBody>
                  <a:tcPr marL="45720" marR="45720">
                    <a:lnL w="12700" cap="flat" cmpd="sng" algn="ctr">
                      <a:solidFill>
                        <a:srgbClr val="008C9A"/>
                      </a:solidFill>
                      <a:prstDash val="solid"/>
                      <a:round/>
                      <a:headEnd type="none" w="med" len="med"/>
                      <a:tailEnd type="none" w="med" len="med"/>
                    </a:lnL>
                    <a:lnR w="12700" cap="flat" cmpd="sng" algn="ctr">
                      <a:solidFill>
                        <a:srgbClr val="008C9A"/>
                      </a:solidFill>
                      <a:prstDash val="solid"/>
                      <a:round/>
                      <a:headEnd type="none" w="med" len="med"/>
                      <a:tailEnd type="none" w="med" len="med"/>
                    </a:lnR>
                    <a:lnT w="12700" cap="flat" cmpd="sng" algn="ctr">
                      <a:solidFill>
                        <a:srgbClr val="008C9A"/>
                      </a:solidFill>
                      <a:prstDash val="solid"/>
                      <a:round/>
                      <a:headEnd type="none" w="med" len="med"/>
                      <a:tailEnd type="none" w="med" len="med"/>
                    </a:lnT>
                    <a:lnB w="12700" cap="flat" cmpd="sng" algn="ctr">
                      <a:solidFill>
                        <a:srgbClr val="008C9A"/>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58177013"/>
                  </a:ext>
                </a:extLst>
              </a:tr>
            </a:tbl>
          </a:graphicData>
        </a:graphic>
      </p:graphicFrame>
      <p:sp>
        <p:nvSpPr>
          <p:cNvPr id="9" name="Google Shape;381;p55">
            <a:extLst>
              <a:ext uri="{FF2B5EF4-FFF2-40B4-BE49-F238E27FC236}">
                <a16:creationId xmlns:a16="http://schemas.microsoft.com/office/drawing/2014/main" id="{C0CF0710-95CD-43E5-822E-9293662FFA20}"/>
              </a:ext>
            </a:extLst>
          </p:cNvPr>
          <p:cNvSpPr txBox="1"/>
          <p:nvPr/>
        </p:nvSpPr>
        <p:spPr>
          <a:xfrm>
            <a:off x="10476154" y="2268091"/>
            <a:ext cx="3167774" cy="124819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600" b="1" i="0" u="none" strike="noStrike" cap="none" dirty="0">
                <a:solidFill>
                  <a:schemeClr val="tx1"/>
                </a:solidFill>
                <a:latin typeface="Arial" panose="020B0604020202020204" pitchFamily="34" charset="0"/>
                <a:ea typeface="Poppins"/>
                <a:cs typeface="Poppins"/>
                <a:sym typeface="Poppins"/>
              </a:rPr>
              <a:t>All services, except for preventative care and preventative medication, are subject to deductible.</a:t>
            </a:r>
          </a:p>
          <a:p>
            <a:pPr marL="0" marR="0" lvl="0" indent="0" algn="ctr" rtl="0">
              <a:lnSpc>
                <a:spcPct val="100000"/>
              </a:lnSpc>
              <a:spcBef>
                <a:spcPts val="0"/>
              </a:spcBef>
              <a:spcAft>
                <a:spcPts val="0"/>
              </a:spcAft>
              <a:buNone/>
            </a:pPr>
            <a:endParaRPr lang="en-US" sz="1600" b="1" dirty="0">
              <a:solidFill>
                <a:schemeClr val="tx1"/>
              </a:solidFill>
              <a:latin typeface="Arial" panose="020B0604020202020204" pitchFamily="34" charset="0"/>
              <a:ea typeface="Poppins"/>
              <a:cs typeface="Poppins"/>
              <a:sym typeface="Poppins"/>
            </a:endParaRPr>
          </a:p>
          <a:p>
            <a:pPr marL="0" marR="0" lvl="0" indent="0" algn="ctr" rtl="0">
              <a:lnSpc>
                <a:spcPct val="100000"/>
              </a:lnSpc>
              <a:spcBef>
                <a:spcPts val="0"/>
              </a:spcBef>
              <a:spcAft>
                <a:spcPts val="0"/>
              </a:spcAft>
              <a:buNone/>
            </a:pPr>
            <a:endParaRPr lang="en-US" sz="1600" b="1" i="0" u="none" strike="noStrike" cap="none" dirty="0">
              <a:solidFill>
                <a:schemeClr val="tx1"/>
              </a:solidFill>
              <a:latin typeface="Arial" panose="020B0604020202020204" pitchFamily="34" charset="0"/>
              <a:ea typeface="Poppins"/>
              <a:cs typeface="Poppins"/>
              <a:sym typeface="Poppins"/>
            </a:endParaRPr>
          </a:p>
          <a:p>
            <a:pPr marL="0" marR="0" lvl="0" indent="0" algn="ctr" rtl="0">
              <a:lnSpc>
                <a:spcPct val="100000"/>
              </a:lnSpc>
              <a:spcBef>
                <a:spcPts val="0"/>
              </a:spcBef>
              <a:spcAft>
                <a:spcPts val="0"/>
              </a:spcAft>
              <a:buNone/>
            </a:pPr>
            <a:endParaRPr sz="900" b="1" i="0" u="none" strike="noStrike" cap="none" dirty="0">
              <a:solidFill>
                <a:schemeClr val="tx1"/>
              </a:solidFill>
              <a:latin typeface="Montserrat"/>
              <a:ea typeface="Montserrat"/>
              <a:cs typeface="Montserrat"/>
              <a:sym typeface="Montserrat"/>
            </a:endParaRPr>
          </a:p>
          <a:p>
            <a:pPr marL="0" marR="0" lvl="0" indent="0" algn="ctr" rtl="0">
              <a:lnSpc>
                <a:spcPct val="100000"/>
              </a:lnSpc>
              <a:spcBef>
                <a:spcPts val="0"/>
              </a:spcBef>
              <a:spcAft>
                <a:spcPts val="0"/>
              </a:spcAft>
              <a:buNone/>
            </a:pPr>
            <a:endParaRPr sz="900" b="1" i="0" u="none" strike="noStrike" cap="none" dirty="0">
              <a:solidFill>
                <a:schemeClr val="tx1"/>
              </a:solidFill>
              <a:latin typeface="Montserrat"/>
              <a:ea typeface="Montserrat"/>
              <a:cs typeface="Montserrat"/>
              <a:sym typeface="Montserrat"/>
            </a:endParaRPr>
          </a:p>
        </p:txBody>
      </p:sp>
      <p:sp>
        <p:nvSpPr>
          <p:cNvPr id="3" name="Rectangle: Rounded Corners 2">
            <a:extLst>
              <a:ext uri="{FF2B5EF4-FFF2-40B4-BE49-F238E27FC236}">
                <a16:creationId xmlns:a16="http://schemas.microsoft.com/office/drawing/2014/main" id="{31A7D1EC-004D-E2B7-9A78-8F16B109FF3D}"/>
              </a:ext>
            </a:extLst>
          </p:cNvPr>
          <p:cNvSpPr/>
          <p:nvPr/>
        </p:nvSpPr>
        <p:spPr>
          <a:xfrm>
            <a:off x="10563427" y="4262408"/>
            <a:ext cx="2993231" cy="1855759"/>
          </a:xfrm>
          <a:prstGeom prst="roundRect">
            <a:avLst/>
          </a:prstGeom>
          <a:gradFill flip="none" rotWithShape="1">
            <a:gsLst>
              <a:gs pos="0">
                <a:srgbClr val="008189">
                  <a:shade val="30000"/>
                  <a:satMod val="115000"/>
                </a:srgbClr>
              </a:gs>
              <a:gs pos="50000">
                <a:srgbClr val="008189">
                  <a:shade val="67500"/>
                  <a:satMod val="115000"/>
                </a:srgbClr>
              </a:gs>
              <a:gs pos="100000">
                <a:srgbClr val="008189">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Google Shape;381;p55">
            <a:extLst>
              <a:ext uri="{FF2B5EF4-FFF2-40B4-BE49-F238E27FC236}">
                <a16:creationId xmlns:a16="http://schemas.microsoft.com/office/drawing/2014/main" id="{86B302EB-91ED-84AB-90D2-BF63A5F7E8CB}"/>
              </a:ext>
            </a:extLst>
          </p:cNvPr>
          <p:cNvSpPr txBox="1"/>
          <p:nvPr/>
        </p:nvSpPr>
        <p:spPr>
          <a:xfrm>
            <a:off x="10476155" y="4440942"/>
            <a:ext cx="3167774" cy="160363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600" b="1" i="0" u="none" strike="noStrike" cap="none" dirty="0">
                <a:solidFill>
                  <a:schemeClr val="bg1"/>
                </a:solidFill>
                <a:latin typeface="Arial" panose="020B0604020202020204" pitchFamily="34" charset="0"/>
                <a:ea typeface="Poppins"/>
                <a:cs typeface="Poppins"/>
                <a:sym typeface="Poppins"/>
              </a:rPr>
              <a:t>Anthem Blue Cross network has pre-negotiated, discounted fees.  When you see an Anthem provider only the discounted rate is applied to your deductible</a:t>
            </a:r>
          </a:p>
          <a:p>
            <a:pPr marL="0" marR="0" lvl="0" indent="0" algn="ctr" rtl="0">
              <a:lnSpc>
                <a:spcPct val="100000"/>
              </a:lnSpc>
              <a:spcBef>
                <a:spcPts val="0"/>
              </a:spcBef>
              <a:spcAft>
                <a:spcPts val="0"/>
              </a:spcAft>
              <a:buNone/>
            </a:pPr>
            <a:endParaRPr lang="en-US" sz="1600" b="1" dirty="0">
              <a:solidFill>
                <a:schemeClr val="bg1"/>
              </a:solidFill>
              <a:latin typeface="Arial" panose="020B0604020202020204" pitchFamily="34" charset="0"/>
              <a:ea typeface="Poppins"/>
              <a:cs typeface="Poppins"/>
              <a:sym typeface="Poppins"/>
            </a:endParaRPr>
          </a:p>
          <a:p>
            <a:pPr marL="0" marR="0" lvl="0" indent="0" algn="ctr" rtl="0">
              <a:lnSpc>
                <a:spcPct val="100000"/>
              </a:lnSpc>
              <a:spcBef>
                <a:spcPts val="0"/>
              </a:spcBef>
              <a:spcAft>
                <a:spcPts val="0"/>
              </a:spcAft>
              <a:buNone/>
            </a:pPr>
            <a:endParaRPr lang="en-US" sz="1600" b="1" i="0" u="none" strike="noStrike" cap="none" dirty="0">
              <a:solidFill>
                <a:schemeClr val="bg1"/>
              </a:solidFill>
              <a:latin typeface="Arial" panose="020B0604020202020204" pitchFamily="34" charset="0"/>
              <a:ea typeface="Poppins"/>
              <a:cs typeface="Poppins"/>
              <a:sym typeface="Poppins"/>
            </a:endParaRPr>
          </a:p>
          <a:p>
            <a:pPr marL="0" marR="0" lvl="0" indent="0" algn="ctr" rtl="0">
              <a:lnSpc>
                <a:spcPct val="100000"/>
              </a:lnSpc>
              <a:spcBef>
                <a:spcPts val="0"/>
              </a:spcBef>
              <a:spcAft>
                <a:spcPts val="0"/>
              </a:spcAft>
              <a:buNone/>
            </a:pPr>
            <a:endParaRPr sz="900" b="1" i="0" u="none" strike="noStrike" cap="none" dirty="0">
              <a:solidFill>
                <a:schemeClr val="bg1"/>
              </a:solidFill>
              <a:latin typeface="Montserrat"/>
              <a:ea typeface="Montserrat"/>
              <a:cs typeface="Montserrat"/>
              <a:sym typeface="Montserrat"/>
            </a:endParaRPr>
          </a:p>
          <a:p>
            <a:pPr marL="0" marR="0" lvl="0" indent="0" algn="ctr" rtl="0">
              <a:lnSpc>
                <a:spcPct val="100000"/>
              </a:lnSpc>
              <a:spcBef>
                <a:spcPts val="0"/>
              </a:spcBef>
              <a:spcAft>
                <a:spcPts val="0"/>
              </a:spcAft>
              <a:buNone/>
            </a:pPr>
            <a:endParaRPr sz="900" b="1" i="0" u="none" strike="noStrike" cap="none" dirty="0">
              <a:solidFill>
                <a:schemeClr val="bg1"/>
              </a:solidFill>
              <a:latin typeface="Montserrat"/>
              <a:ea typeface="Montserrat"/>
              <a:cs typeface="Montserrat"/>
              <a:sym typeface="Montserrat"/>
            </a:endParaRPr>
          </a:p>
        </p:txBody>
      </p:sp>
    </p:spTree>
    <p:extLst>
      <p:ext uri="{BB962C8B-B14F-4D97-AF65-F5344CB8AC3E}">
        <p14:creationId xmlns:p14="http://schemas.microsoft.com/office/powerpoint/2010/main" val="3102525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
          <p:cNvSpPr/>
          <p:nvPr/>
        </p:nvSpPr>
        <p:spPr>
          <a:xfrm>
            <a:off x="-1" y="7326642"/>
            <a:ext cx="13715999" cy="457200"/>
          </a:xfrm>
          <a:prstGeom prst="rect">
            <a:avLst/>
          </a:prstGeom>
          <a:solidFill>
            <a:srgbClr val="008189">
              <a:alpha val="7058"/>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sp>
        <p:nvSpPr>
          <p:cNvPr id="249" name="Google Shape;249;p3"/>
          <p:cNvSpPr/>
          <p:nvPr/>
        </p:nvSpPr>
        <p:spPr>
          <a:xfrm>
            <a:off x="-2" y="-32356"/>
            <a:ext cx="13716000" cy="662940"/>
          </a:xfrm>
          <a:prstGeom prst="rect">
            <a:avLst/>
          </a:prstGeom>
          <a:gradFill>
            <a:gsLst>
              <a:gs pos="0">
                <a:srgbClr val="F5F7FC"/>
              </a:gs>
              <a:gs pos="100000">
                <a:srgbClr val="008189"/>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74"/>
              <a:buFont typeface="Arial"/>
              <a:buNone/>
            </a:pPr>
            <a:endParaRPr sz="2074" b="0" i="0" u="none" strike="noStrike" cap="none" dirty="0">
              <a:solidFill>
                <a:schemeClr val="lt1"/>
              </a:solidFill>
              <a:latin typeface="Calibri"/>
              <a:ea typeface="Calibri"/>
              <a:cs typeface="Calibri"/>
              <a:sym typeface="Calibri"/>
            </a:endParaRPr>
          </a:p>
        </p:txBody>
      </p:sp>
      <p:pic>
        <p:nvPicPr>
          <p:cNvPr id="250" name="Google Shape;250;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5160" y="179070"/>
            <a:ext cx="1206500" cy="295107"/>
          </a:xfrm>
          <a:prstGeom prst="rect">
            <a:avLst/>
          </a:prstGeom>
          <a:noFill/>
          <a:ln>
            <a:noFill/>
          </a:ln>
        </p:spPr>
      </p:pic>
      <p:sp>
        <p:nvSpPr>
          <p:cNvPr id="251" name="Google Shape;251;p3"/>
          <p:cNvSpPr txBox="1"/>
          <p:nvPr/>
        </p:nvSpPr>
        <p:spPr>
          <a:xfrm>
            <a:off x="12136437" y="8458333"/>
            <a:ext cx="1917851"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3F3F3F"/>
                </a:solidFill>
                <a:latin typeface="Arial" panose="020B0604020202020204" pitchFamily="34" charset="0"/>
                <a:ea typeface="Helvetica Neue"/>
                <a:cs typeface="Arial" panose="020B0604020202020204" pitchFamily="34" charset="0"/>
                <a:sym typeface="Helvetica Neue"/>
              </a:rPr>
              <a:t>Open Enrollment 2022</a:t>
            </a:r>
            <a:endParaRPr sz="1200" b="1" i="0" u="none" strike="noStrike" cap="none" dirty="0">
              <a:solidFill>
                <a:srgbClr val="3F3F3F"/>
              </a:solidFill>
              <a:latin typeface="Arial" panose="020B0604020202020204" pitchFamily="34" charset="0"/>
              <a:ea typeface="Helvetica Neue"/>
              <a:cs typeface="Arial" panose="020B0604020202020204" pitchFamily="34" charset="0"/>
              <a:sym typeface="Helvetica Neue"/>
            </a:endParaRPr>
          </a:p>
        </p:txBody>
      </p:sp>
      <p:sp>
        <p:nvSpPr>
          <p:cNvPr id="253" name="Google Shape;253;p3"/>
          <p:cNvSpPr txBox="1">
            <a:spLocks noGrp="1"/>
          </p:cNvSpPr>
          <p:nvPr>
            <p:ph type="sldNum" idx="12"/>
          </p:nvPr>
        </p:nvSpPr>
        <p:spPr>
          <a:xfrm>
            <a:off x="13095363" y="7370034"/>
            <a:ext cx="461295" cy="413808"/>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rgbClr val="3F3F3F"/>
                </a:solidFill>
                <a:latin typeface="Arial" panose="020B0604020202020204" pitchFamily="34" charset="0"/>
                <a:ea typeface="Helvetica Neue"/>
                <a:cs typeface="Arial" panose="020B0604020202020204" pitchFamily="34" charset="0"/>
                <a:sym typeface="Helvetica Neue"/>
              </a:rPr>
              <a:t>9</a:t>
            </a:fld>
            <a:endParaRPr sz="1200" dirty="0">
              <a:solidFill>
                <a:srgbClr val="3F3F3F"/>
              </a:solidFill>
              <a:latin typeface="Arial" panose="020B0604020202020204" pitchFamily="34" charset="0"/>
              <a:ea typeface="Helvetica Neue"/>
              <a:cs typeface="Arial" panose="020B0604020202020204" pitchFamily="34" charset="0"/>
              <a:sym typeface="Helvetica Neue"/>
            </a:endParaRPr>
          </a:p>
        </p:txBody>
      </p:sp>
      <p:sp>
        <p:nvSpPr>
          <p:cNvPr id="3" name="Title 2">
            <a:extLst>
              <a:ext uri="{FF2B5EF4-FFF2-40B4-BE49-F238E27FC236}">
                <a16:creationId xmlns:a16="http://schemas.microsoft.com/office/drawing/2014/main" id="{F9759A00-84A9-46CC-A7AC-6B81F55530E1}"/>
              </a:ext>
            </a:extLst>
          </p:cNvPr>
          <p:cNvSpPr>
            <a:spLocks noGrp="1"/>
          </p:cNvSpPr>
          <p:nvPr>
            <p:ph type="title"/>
          </p:nvPr>
        </p:nvSpPr>
        <p:spPr>
          <a:xfrm>
            <a:off x="652514" y="468127"/>
            <a:ext cx="12972801" cy="1726122"/>
          </a:xfrm>
        </p:spPr>
        <p:txBody>
          <a:bodyPr>
            <a:normAutofit/>
          </a:bodyPr>
          <a:lstStyle/>
          <a:p>
            <a:r>
              <a:rPr lang="en-US" sz="2800" b="1" dirty="0">
                <a:solidFill>
                  <a:srgbClr val="3F3F3F"/>
                </a:solidFill>
                <a:latin typeface="Arial" panose="020B0604020202020204" pitchFamily="34" charset="0"/>
                <a:cs typeface="Arial" panose="020B0604020202020204" pitchFamily="34" charset="0"/>
              </a:rPr>
              <a:t>How to Find an Anthem Provider</a:t>
            </a:r>
          </a:p>
        </p:txBody>
      </p:sp>
      <p:sp>
        <p:nvSpPr>
          <p:cNvPr id="2" name="TextBox 1">
            <a:extLst>
              <a:ext uri="{FF2B5EF4-FFF2-40B4-BE49-F238E27FC236}">
                <a16:creationId xmlns:a16="http://schemas.microsoft.com/office/drawing/2014/main" id="{CF3BBB69-29E3-6FB7-F9C0-E635ACB841A6}"/>
              </a:ext>
            </a:extLst>
          </p:cNvPr>
          <p:cNvSpPr txBox="1"/>
          <p:nvPr/>
        </p:nvSpPr>
        <p:spPr>
          <a:xfrm>
            <a:off x="278052" y="1296612"/>
            <a:ext cx="7403128" cy="4801314"/>
          </a:xfrm>
          <a:prstGeom prst="rect">
            <a:avLst/>
          </a:prstGeom>
          <a:noFill/>
        </p:spPr>
        <p:txBody>
          <a:bodyPr wrap="square" rtlCol="0">
            <a:spAutoFit/>
          </a:bodyPr>
          <a:lstStyle/>
          <a:p>
            <a:pPr algn="l"/>
            <a:endParaRPr lang="en-US" sz="1800" b="0" i="0" u="none" strike="noStrike" baseline="0" dirty="0">
              <a:solidFill>
                <a:srgbClr val="000000"/>
              </a:solidFill>
              <a:latin typeface="Raleway" pitchFamily="2" charset="0"/>
            </a:endParaRPr>
          </a:p>
          <a:p>
            <a:r>
              <a:rPr lang="en-US" sz="1800" b="0" i="0" u="none" strike="noStrike" baseline="0" dirty="0">
                <a:solidFill>
                  <a:srgbClr val="169ED9"/>
                </a:solidFill>
                <a:latin typeface="+mj-lt"/>
              </a:rPr>
              <a:t>Step 1: </a:t>
            </a:r>
            <a:r>
              <a:rPr lang="en-US" sz="1800" b="0" i="0" u="none" strike="noStrike" baseline="0" dirty="0">
                <a:solidFill>
                  <a:srgbClr val="000000"/>
                </a:solidFill>
                <a:latin typeface="+mj-lt"/>
              </a:rPr>
              <a:t>Visit https://www.anthem.com/ca/</a:t>
            </a:r>
            <a:r>
              <a:rPr lang="en-US" sz="1800" b="0" i="0" u="none" strike="noStrike" baseline="0" dirty="0">
                <a:solidFill>
                  <a:schemeClr val="tx1"/>
                </a:solidFill>
                <a:latin typeface="+mj-lt"/>
              </a:rPr>
              <a:t>find-care/ </a:t>
            </a:r>
          </a:p>
          <a:p>
            <a:pPr marL="285750" indent="-285750">
              <a:buFont typeface="Arial" panose="020B0604020202020204" pitchFamily="34" charset="0"/>
              <a:buChar char="•"/>
            </a:pPr>
            <a:r>
              <a:rPr lang="en-US" sz="1800" b="0" i="0" u="none" strike="noStrike" baseline="0" dirty="0">
                <a:solidFill>
                  <a:schemeClr val="tx1"/>
                </a:solidFill>
                <a:latin typeface="+mj-lt"/>
              </a:rPr>
              <a:t>Select “Basic search as a guest”</a:t>
            </a:r>
          </a:p>
          <a:p>
            <a:pPr marL="285750" indent="-285750">
              <a:buFont typeface="Arial" panose="020B0604020202020204" pitchFamily="34" charset="0"/>
              <a:buChar char="•"/>
            </a:pPr>
            <a:r>
              <a:rPr lang="en-US" sz="1800" b="0" i="0" u="none" strike="noStrike" baseline="0" dirty="0">
                <a:solidFill>
                  <a:schemeClr val="tx1"/>
                </a:solidFill>
                <a:latin typeface="+mj-lt"/>
              </a:rPr>
              <a:t>Scroll down to answer questions that will help narrow your search </a:t>
            </a:r>
          </a:p>
          <a:p>
            <a:endParaRPr lang="en-US" sz="1800" b="0" i="0" u="none" strike="noStrike" baseline="0" dirty="0">
              <a:solidFill>
                <a:srgbClr val="169ED9"/>
              </a:solidFill>
              <a:latin typeface="+mj-lt"/>
            </a:endParaRPr>
          </a:p>
          <a:p>
            <a:r>
              <a:rPr lang="en-US" sz="1800" b="0" i="0" u="none" strike="noStrike" baseline="0" dirty="0">
                <a:solidFill>
                  <a:srgbClr val="169ED9"/>
                </a:solidFill>
                <a:latin typeface="+mj-lt"/>
              </a:rPr>
              <a:t>Step 2: </a:t>
            </a:r>
            <a:r>
              <a:rPr lang="en-US" sz="1800" b="0" i="0" u="none" strike="noStrike" baseline="0" dirty="0">
                <a:solidFill>
                  <a:schemeClr val="tx1"/>
                </a:solidFill>
                <a:latin typeface="+mj-lt"/>
              </a:rPr>
              <a:t>Scroll down the screen to complete the following fields: </a:t>
            </a:r>
          </a:p>
          <a:p>
            <a:pPr marL="285750" indent="-285750">
              <a:buFont typeface="Arial" panose="020B0604020202020204" pitchFamily="34" charset="0"/>
              <a:buChar char="•"/>
            </a:pPr>
            <a:r>
              <a:rPr lang="en-US" sz="1800" b="0" i="0" u="none" strike="noStrike" baseline="0" dirty="0">
                <a:solidFill>
                  <a:schemeClr val="tx1"/>
                </a:solidFill>
                <a:latin typeface="+mj-lt"/>
              </a:rPr>
              <a:t>Type of Plan – Medical</a:t>
            </a:r>
          </a:p>
          <a:p>
            <a:pPr marL="285750" indent="-285750">
              <a:buFont typeface="Arial" panose="020B0604020202020204" pitchFamily="34" charset="0"/>
              <a:buChar char="•"/>
            </a:pPr>
            <a:r>
              <a:rPr lang="en-US" sz="1800" b="0" i="0" u="none" strike="noStrike" baseline="0" dirty="0">
                <a:solidFill>
                  <a:schemeClr val="tx1"/>
                </a:solidFill>
                <a:latin typeface="+mj-lt"/>
              </a:rPr>
              <a:t>Select the state where the plan is offered  - </a:t>
            </a:r>
            <a:r>
              <a:rPr lang="en-US" sz="1800" b="1" i="0" u="none" strike="noStrike" baseline="0" dirty="0">
                <a:solidFill>
                  <a:srgbClr val="FF0000"/>
                </a:solidFill>
                <a:latin typeface="+mj-lt"/>
              </a:rPr>
              <a:t>California</a:t>
            </a:r>
          </a:p>
          <a:p>
            <a:pPr marL="285750" indent="-285750">
              <a:buFont typeface="Arial" panose="020B0604020202020204" pitchFamily="34" charset="0"/>
              <a:buChar char="•"/>
            </a:pPr>
            <a:r>
              <a:rPr lang="en-US" sz="1800" b="0" i="0" u="none" strike="noStrike" baseline="0" dirty="0">
                <a:solidFill>
                  <a:schemeClr val="tx1"/>
                </a:solidFill>
                <a:latin typeface="+mj-lt"/>
              </a:rPr>
              <a:t>How you get insurance – Medical (Employer-Sponsored)</a:t>
            </a:r>
          </a:p>
          <a:p>
            <a:pPr marL="285750" indent="-285750">
              <a:buFont typeface="Arial" panose="020B0604020202020204" pitchFamily="34" charset="0"/>
              <a:buChar char="•"/>
            </a:pPr>
            <a:r>
              <a:rPr lang="en-US" sz="1800" b="0" i="0" u="none" strike="noStrike" baseline="0" dirty="0">
                <a:solidFill>
                  <a:schemeClr val="tx1"/>
                </a:solidFill>
                <a:latin typeface="+mj-lt"/>
              </a:rPr>
              <a:t>Select a Plan - Prudent Buyer PPO/EPO. </a:t>
            </a:r>
          </a:p>
          <a:p>
            <a:endParaRPr lang="en-US" sz="1800" b="0" i="0" u="none" strike="noStrike" baseline="0" dirty="0">
              <a:solidFill>
                <a:srgbClr val="169ED9"/>
              </a:solidFill>
              <a:latin typeface="+mj-lt"/>
            </a:endParaRPr>
          </a:p>
          <a:p>
            <a:r>
              <a:rPr lang="en-US" sz="1800" b="0" i="0" u="none" strike="noStrike" baseline="0" dirty="0">
                <a:solidFill>
                  <a:srgbClr val="169ED9"/>
                </a:solidFill>
                <a:latin typeface="+mj-lt"/>
              </a:rPr>
              <a:t>Step 3: </a:t>
            </a:r>
            <a:r>
              <a:rPr lang="en-US" sz="1800" b="0" i="0" u="none" strike="noStrike" baseline="0" dirty="0">
                <a:solidFill>
                  <a:srgbClr val="000000"/>
                </a:solidFill>
                <a:latin typeface="+mj-lt"/>
              </a:rPr>
              <a:t>Enter the Zip Code</a:t>
            </a:r>
            <a:endParaRPr lang="en-US" sz="1800" b="0" i="0" u="none" strike="noStrike" baseline="0" dirty="0">
              <a:solidFill>
                <a:schemeClr val="tx1"/>
              </a:solidFill>
              <a:latin typeface="+mj-lt"/>
            </a:endParaRPr>
          </a:p>
          <a:p>
            <a:pPr marL="285750" indent="-285750">
              <a:buFont typeface="Arial" panose="020B0604020202020204" pitchFamily="34" charset="0"/>
              <a:buChar char="•"/>
            </a:pPr>
            <a:r>
              <a:rPr lang="en-US" sz="1800" b="0" i="0" u="none" strike="noStrike" baseline="0" dirty="0">
                <a:solidFill>
                  <a:schemeClr val="tx1"/>
                </a:solidFill>
                <a:latin typeface="+mj-lt"/>
              </a:rPr>
              <a:t>Enter in the Physician's Name, Specialty, NPI or License Number in the Search Box. The results will appear below the Search Box. </a:t>
            </a:r>
          </a:p>
          <a:p>
            <a:pPr marL="285750" indent="-285750">
              <a:buFont typeface="Arial" panose="020B0604020202020204" pitchFamily="34" charset="0"/>
              <a:buChar char="•"/>
            </a:pPr>
            <a:r>
              <a:rPr lang="en-US" sz="1800" b="0" i="0" u="none" strike="noStrike" baseline="0" dirty="0">
                <a:solidFill>
                  <a:schemeClr val="tx1"/>
                </a:solidFill>
                <a:latin typeface="+mj-lt"/>
              </a:rPr>
              <a:t>You may either click on the name provided or you may click on the View All text. </a:t>
            </a:r>
          </a:p>
          <a:p>
            <a:r>
              <a:rPr lang="en-US" sz="1800" b="0" i="0" u="none" strike="noStrike" baseline="0" dirty="0">
                <a:solidFill>
                  <a:schemeClr val="tx1"/>
                </a:solidFill>
                <a:latin typeface="+mj-lt"/>
              </a:rPr>
              <a:t> </a:t>
            </a:r>
            <a:endParaRPr lang="en-US" dirty="0">
              <a:latin typeface="+mj-lt"/>
            </a:endParaRPr>
          </a:p>
        </p:txBody>
      </p:sp>
      <p:pic>
        <p:nvPicPr>
          <p:cNvPr id="7" name="Picture 6">
            <a:extLst>
              <a:ext uri="{FF2B5EF4-FFF2-40B4-BE49-F238E27FC236}">
                <a16:creationId xmlns:a16="http://schemas.microsoft.com/office/drawing/2014/main" id="{DB3AAB38-54DA-3707-8328-E99EF7FF76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23123" y="1491521"/>
            <a:ext cx="6114392" cy="4551669"/>
          </a:xfrm>
          <a:prstGeom prst="rect">
            <a:avLst/>
          </a:prstGeom>
        </p:spPr>
      </p:pic>
      <p:cxnSp>
        <p:nvCxnSpPr>
          <p:cNvPr id="5" name="Straight Arrow Connector 4">
            <a:extLst>
              <a:ext uri="{FF2B5EF4-FFF2-40B4-BE49-F238E27FC236}">
                <a16:creationId xmlns:a16="http://schemas.microsoft.com/office/drawing/2014/main" id="{A7C827FC-F307-19C9-A676-47327FCE84B8}"/>
              </a:ext>
            </a:extLst>
          </p:cNvPr>
          <p:cNvCxnSpPr>
            <a:cxnSpLocks/>
          </p:cNvCxnSpPr>
          <p:nvPr/>
        </p:nvCxnSpPr>
        <p:spPr>
          <a:xfrm>
            <a:off x="6181725" y="3457575"/>
            <a:ext cx="1352550" cy="361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Google Shape;617;p25">
            <a:extLst>
              <a:ext uri="{FF2B5EF4-FFF2-40B4-BE49-F238E27FC236}">
                <a16:creationId xmlns:a16="http://schemas.microsoft.com/office/drawing/2014/main" id="{B1160F57-098D-4D6B-B7C7-15D0C4AD4A9F}"/>
              </a:ext>
            </a:extLst>
          </p:cNvPr>
          <p:cNvSpPr txBox="1"/>
          <p:nvPr/>
        </p:nvSpPr>
        <p:spPr>
          <a:xfrm>
            <a:off x="3506390" y="6011037"/>
            <a:ext cx="5350669" cy="1014413"/>
          </a:xfrm>
          <a:prstGeom prst="rect">
            <a:avLst/>
          </a:prstGeom>
          <a:noFill/>
          <a:ln>
            <a:noFill/>
          </a:ln>
        </p:spPr>
        <p:txBody>
          <a:bodyPr spcFirstLastPara="1" wrap="square" lIns="123000" tIns="61500" rIns="123000" bIns="61500" anchor="t" anchorCtr="0">
            <a:noAutofit/>
          </a:bodyPr>
          <a:lstStyle/>
          <a:p>
            <a:pPr marL="0" marR="0" lvl="0" indent="0" algn="ctr" rtl="0">
              <a:lnSpc>
                <a:spcPct val="100000"/>
              </a:lnSpc>
              <a:spcBef>
                <a:spcPts val="0"/>
              </a:spcBef>
              <a:spcAft>
                <a:spcPts val="0"/>
              </a:spcAft>
              <a:buClr>
                <a:srgbClr val="2E75B5"/>
              </a:buClr>
              <a:buSzPts val="1489"/>
              <a:buFont typeface="Arial"/>
              <a:buNone/>
            </a:pPr>
            <a:r>
              <a:rPr lang="en-US" sz="2000" b="1" i="0" u="none" strike="noStrike" cap="none" dirty="0">
                <a:solidFill>
                  <a:srgbClr val="595959"/>
                </a:solidFill>
                <a:latin typeface="Arial" panose="020B0604020202020204" pitchFamily="34" charset="0"/>
                <a:ea typeface="Helvetica Neue"/>
                <a:cs typeface="Arial" panose="020B0604020202020204" pitchFamily="34" charset="0"/>
                <a:sym typeface="Helvetica Neue"/>
              </a:rPr>
              <a:t>Natus Benefits Website</a:t>
            </a:r>
          </a:p>
          <a:p>
            <a:pPr marL="0" marR="0" lvl="0" indent="0" algn="ctr" rtl="0">
              <a:lnSpc>
                <a:spcPct val="100000"/>
              </a:lnSpc>
              <a:spcBef>
                <a:spcPts val="0"/>
              </a:spcBef>
              <a:spcAft>
                <a:spcPts val="0"/>
              </a:spcAft>
              <a:buClr>
                <a:srgbClr val="2E75B5"/>
              </a:buClr>
              <a:buSzPts val="1489"/>
              <a:buFont typeface="Arial"/>
              <a:buNone/>
            </a:pPr>
            <a:r>
              <a:rPr lang="en-US" sz="2000" b="1" dirty="0">
                <a:solidFill>
                  <a:srgbClr val="595959"/>
                </a:solidFill>
                <a:latin typeface="Arial" panose="020B0604020202020204" pitchFamily="34" charset="0"/>
                <a:cs typeface="Arial" panose="020B0604020202020204" pitchFamily="34" charset="0"/>
                <a:sym typeface="Helvetica Neue"/>
              </a:rPr>
              <a:t>Your Benefits - BRMS/Anthem Blue Cross</a:t>
            </a:r>
            <a:endParaRPr sz="2000" b="0" i="0" u="none" strike="noStrike" cap="none" dirty="0">
              <a:solidFill>
                <a:srgbClr val="000000"/>
              </a:solidFill>
              <a:latin typeface="Arial"/>
              <a:ea typeface="Arial"/>
              <a:cs typeface="Arial"/>
              <a:sym typeface="Arial"/>
            </a:endParaRPr>
          </a:p>
          <a:p>
            <a:pPr marL="0" marR="0" lvl="0" indent="0" algn="ctr" rtl="0">
              <a:lnSpc>
                <a:spcPct val="100000"/>
              </a:lnSpc>
              <a:spcBef>
                <a:spcPts val="397"/>
              </a:spcBef>
              <a:spcAft>
                <a:spcPts val="0"/>
              </a:spcAft>
              <a:buClr>
                <a:srgbClr val="2E75B5"/>
              </a:buClr>
              <a:buSzPts val="1489"/>
              <a:buFont typeface="Arial"/>
              <a:buNone/>
            </a:pPr>
            <a:r>
              <a:rPr lang="en-US" sz="2000" b="0" i="0" u="sng" strike="noStrike" cap="none" dirty="0">
                <a:solidFill>
                  <a:srgbClr val="008C99"/>
                </a:solidFill>
                <a:latin typeface="Arial" panose="020B0604020202020204" pitchFamily="34" charset="0"/>
                <a:ea typeface="Helvetica Neue"/>
                <a:cs typeface="Arial" panose="020B0604020202020204" pitchFamily="34" charset="0"/>
                <a:sym typeface="Helvetica Neue"/>
                <a:hlinkClick r:id="rId5">
                  <a:extLst>
                    <a:ext uri="{A12FA001-AC4F-418D-AE19-62706E023703}">
                      <ahyp:hlinkClr xmlns:ahyp="http://schemas.microsoft.com/office/drawing/2018/hyperlinkcolor" val="tx"/>
                    </a:ext>
                  </a:extLst>
                </a:hlinkClick>
              </a:rPr>
              <a:t>www.natusbenefits.com</a:t>
            </a:r>
            <a:endParaRPr sz="2000" b="0" i="0" u="none" strike="noStrike" cap="none" dirty="0">
              <a:solidFill>
                <a:srgbClr val="008C99"/>
              </a:solidFill>
              <a:latin typeface="Arial" panose="020B0604020202020204" pitchFamily="34" charset="0"/>
              <a:ea typeface="Helvetica Neue"/>
              <a:cs typeface="Arial" panose="020B0604020202020204" pitchFamily="34" charset="0"/>
              <a:sym typeface="Helvetica Neue"/>
            </a:endParaRPr>
          </a:p>
          <a:p>
            <a:pPr marL="0" marR="0" lvl="0" indent="0" algn="ctr" rtl="0">
              <a:lnSpc>
                <a:spcPct val="100000"/>
              </a:lnSpc>
              <a:spcBef>
                <a:spcPts val="420"/>
              </a:spcBef>
              <a:spcAft>
                <a:spcPts val="0"/>
              </a:spcAft>
              <a:buClr>
                <a:srgbClr val="2E75B5"/>
              </a:buClr>
              <a:buSzPts val="1575"/>
              <a:buFont typeface="Arial"/>
              <a:buNone/>
            </a:pPr>
            <a:endParaRPr sz="2000" b="0" i="0" u="none" strike="noStrike" cap="none" dirty="0">
              <a:solidFill>
                <a:srgbClr val="595959"/>
              </a:solidFill>
              <a:latin typeface="Calibri"/>
              <a:ea typeface="Calibri"/>
              <a:cs typeface="Calibri"/>
              <a:sym typeface="Calibri"/>
            </a:endParaRPr>
          </a:p>
        </p:txBody>
      </p:sp>
    </p:spTree>
    <p:extLst>
      <p:ext uri="{BB962C8B-B14F-4D97-AF65-F5344CB8AC3E}">
        <p14:creationId xmlns:p14="http://schemas.microsoft.com/office/powerpoint/2010/main" val="1323810032"/>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6ED5D37C565AD479B18C121E02E29CD" ma:contentTypeVersion="14" ma:contentTypeDescription="Create a new document." ma:contentTypeScope="" ma:versionID="fd0717e8d8a1cc8852d4952be7fe6759">
  <xsd:schema xmlns:xsd="http://www.w3.org/2001/XMLSchema" xmlns:xs="http://www.w3.org/2001/XMLSchema" xmlns:p="http://schemas.microsoft.com/office/2006/metadata/properties" xmlns:ns3="5e04b60f-0b24-415c-922d-c770af0c9e68" xmlns:ns4="246530ed-13c1-4619-b748-098430d991d9" targetNamespace="http://schemas.microsoft.com/office/2006/metadata/properties" ma:root="true" ma:fieldsID="822abb594424f86304c0f781f264d873" ns3:_="" ns4:_="">
    <xsd:import namespace="5e04b60f-0b24-415c-922d-c770af0c9e68"/>
    <xsd:import namespace="246530ed-13c1-4619-b748-098430d991d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04b60f-0b24-415c-922d-c770af0c9e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46530ed-13c1-4619-b748-098430d991d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E1F385-E677-403F-B47A-E4BA0B8E72F3}">
  <ds:schemaRefs>
    <ds:schemaRef ds:uri="http://schemas.microsoft.com/sharepoint/v3/contenttype/forms"/>
  </ds:schemaRefs>
</ds:datastoreItem>
</file>

<file path=customXml/itemProps2.xml><?xml version="1.0" encoding="utf-8"?>
<ds:datastoreItem xmlns:ds="http://schemas.openxmlformats.org/officeDocument/2006/customXml" ds:itemID="{FD262998-7607-4F66-A8B1-11CA3342EAFC}">
  <ds:schemaRefs>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purl.org/dc/dcmitype/"/>
    <ds:schemaRef ds:uri="http://schemas.microsoft.com/office/2006/documentManagement/types"/>
    <ds:schemaRef ds:uri="5e04b60f-0b24-415c-922d-c770af0c9e68"/>
    <ds:schemaRef ds:uri="246530ed-13c1-4619-b748-098430d991d9"/>
    <ds:schemaRef ds:uri="http://purl.org/dc/elements/1.1/"/>
    <ds:schemaRef ds:uri="http://www.w3.org/XML/1998/namespace"/>
  </ds:schemaRefs>
</ds:datastoreItem>
</file>

<file path=customXml/itemProps3.xml><?xml version="1.0" encoding="utf-8"?>
<ds:datastoreItem xmlns:ds="http://schemas.openxmlformats.org/officeDocument/2006/customXml" ds:itemID="{84D6C465-033F-4536-8C73-0BB7DFAB86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04b60f-0b24-415c-922d-c770af0c9e68"/>
    <ds:schemaRef ds:uri="246530ed-13c1-4619-b748-098430d991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25157</TotalTime>
  <Words>7092</Words>
  <Application>Microsoft Office PowerPoint</Application>
  <PresentationFormat>Custom</PresentationFormat>
  <Paragraphs>1109</Paragraphs>
  <Slides>43</Slides>
  <Notes>41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43</vt:i4>
      </vt:variant>
    </vt:vector>
  </HeadingPairs>
  <TitlesOfParts>
    <vt:vector size="57" baseType="lpstr">
      <vt:lpstr>Open Sans Light</vt:lpstr>
      <vt:lpstr>Calibri</vt:lpstr>
      <vt:lpstr>.PingFang SC Regular</vt:lpstr>
      <vt:lpstr>Lucida Sans</vt:lpstr>
      <vt:lpstr>Times New Roman</vt:lpstr>
      <vt:lpstr>Noto Sans Symbols</vt:lpstr>
      <vt:lpstr>Montserrat</vt:lpstr>
      <vt:lpstr>Century Gothic</vt:lpstr>
      <vt:lpstr>Arial</vt:lpstr>
      <vt:lpstr>Raleway</vt:lpstr>
      <vt:lpstr>Helvetica Neue</vt:lpstr>
      <vt:lpstr>Effra</vt:lpstr>
      <vt:lpstr>Arial Narrow</vt:lpstr>
      <vt:lpstr>Office Theme</vt:lpstr>
      <vt:lpstr>PowerPoint Presentation</vt:lpstr>
      <vt:lpstr>Welcome to Open Enrollment 2024</vt:lpstr>
      <vt:lpstr>Open Enrollment for 2024</vt:lpstr>
      <vt:lpstr>Highlights for 2024</vt:lpstr>
      <vt:lpstr>Highlights for 2024</vt:lpstr>
      <vt:lpstr>Why are we making changes to our health care programs?</vt:lpstr>
      <vt:lpstr>BRMS/Anthem Blue Cross Network HDHP PPO plus a Health Savings Account</vt:lpstr>
      <vt:lpstr>BRMS/Anthem Blue Cross Network High Deductible Health Plan (HDHP)</vt:lpstr>
      <vt:lpstr>How to Find an Anthem Provider</vt:lpstr>
      <vt:lpstr>MyHealthBenefits.com – Available in 2024</vt:lpstr>
      <vt:lpstr>New ID Cards for BRMS/Anthem Blue Cross</vt:lpstr>
      <vt:lpstr>Pharmacy - RxBenefits and OptumRx</vt:lpstr>
      <vt:lpstr>Wellness Credit – Current Aetna</vt:lpstr>
      <vt:lpstr>Wellness Credit – New Enrollees</vt:lpstr>
      <vt:lpstr>Peak Health Program – How to Register</vt:lpstr>
      <vt:lpstr>Teladoc – Chronic Condition Management</vt:lpstr>
      <vt:lpstr>Tobacco Cessation</vt:lpstr>
      <vt:lpstr>Teladoc Health and Resources</vt:lpstr>
      <vt:lpstr>Transition</vt:lpstr>
      <vt:lpstr>Health Savings Account - Inspira</vt:lpstr>
      <vt:lpstr>Health Savings Account</vt:lpstr>
      <vt:lpstr>Kaiser</vt:lpstr>
      <vt:lpstr>Dean Health Plan – Wisconsin Only</vt:lpstr>
      <vt:lpstr>Enhanced EAP services through Resources for Living</vt:lpstr>
      <vt:lpstr>Additional Mental Health Support</vt:lpstr>
      <vt:lpstr>Aetna Dental - DMO and PPO Dental Plans</vt:lpstr>
      <vt:lpstr>Vision - VSP</vt:lpstr>
      <vt:lpstr>PowerPoint Presentation</vt:lpstr>
      <vt:lpstr>Flexible Spending Account Admin Update</vt:lpstr>
      <vt:lpstr>Health Care Flexible Spending Account</vt:lpstr>
      <vt:lpstr>Dependent Care Flexible Spending Account</vt:lpstr>
      <vt:lpstr>Natus Provided Income Protection Plans</vt:lpstr>
      <vt:lpstr>Voluntary Benefits that Provide Financial Protection</vt:lpstr>
      <vt:lpstr>Voluntary Life Insurance</vt:lpstr>
      <vt:lpstr>How to Enroll for Benefits</vt:lpstr>
      <vt:lpstr>Resources</vt:lpstr>
      <vt:lpstr>Questions?</vt:lpstr>
      <vt:lpstr>Teledentistry</vt:lpstr>
      <vt:lpstr>Accident Insurance</vt:lpstr>
      <vt:lpstr>Critical Illness Insurance</vt:lpstr>
      <vt:lpstr>Hospital Indemnity Insurance</vt:lpstr>
      <vt:lpstr>New!  Long-Term Care</vt:lpstr>
      <vt:lpstr>Connect with Resources for Living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Gouldsberry</dc:creator>
  <cp:lastModifiedBy>Moore, Jennifer - INSURANCE</cp:lastModifiedBy>
  <cp:revision>102</cp:revision>
  <dcterms:created xsi:type="dcterms:W3CDTF">2020-10-14T19:52:25Z</dcterms:created>
  <dcterms:modified xsi:type="dcterms:W3CDTF">2023-11-02T01:55:40Z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0x01010096ED5D37C565AD479B18C121E02E29CD</vt:lpwstr>
  </property>
  <property fmtid="{D5CDD505-2E9C-101B-9397-08002B2CF9AE}" pid="3" name="TitusGUID">
    <vt:lpwstr>de3b88ba-65f9-4f1c-a00b-c61f323e9375</vt:lpwstr>
  </property>
  <property fmtid="{D5CDD505-2E9C-101B-9397-08002B2CF9AE}" pid="4" name="DataRiskClassification">
    <vt:lpwstr>Internal</vt:lpwstr>
  </property>
  <property fmtid="{D5CDD505-2E9C-101B-9397-08002B2CF9AE}" pid="5" name="MSIP_Label_bc53fd28-7c6c-4226-ba59-0a48113e59e0_Enabled">
    <vt:lpwstr>True</vt:lpwstr>
  </property>
  <property fmtid="{D5CDD505-2E9C-101B-9397-08002B2CF9AE}" pid="6" name="MSIP_Label_bc53fd28-7c6c-4226-ba59-0a48113e59e0_SiteId">
    <vt:lpwstr>55651e97-f81c-4b3b-9131-af8a1cd02346</vt:lpwstr>
  </property>
  <property fmtid="{D5CDD505-2E9C-101B-9397-08002B2CF9AE}" pid="7" name="MSIP_Label_bc53fd28-7c6c-4226-ba59-0a48113e59e0_SetDate">
    <vt:lpwstr>2022-10-26T00:06:22Z</vt:lpwstr>
  </property>
  <property fmtid="{D5CDD505-2E9C-101B-9397-08002B2CF9AE}" pid="8" name="MSIP_Label_bc53fd28-7c6c-4226-ba59-0a48113e59e0_Name">
    <vt:lpwstr>Private</vt:lpwstr>
  </property>
  <property fmtid="{D5CDD505-2E9C-101B-9397-08002B2CF9AE}" pid="9" name="MSIP_Label_bc53fd28-7c6c-4226-ba59-0a48113e59e0_ActionId">
    <vt:lpwstr>d2fca7e1-6cee-4900-8fbf-461c1bc06908</vt:lpwstr>
  </property>
  <property fmtid="{D5CDD505-2E9C-101B-9397-08002B2CF9AE}" pid="10" name="MSIP_Label_bc53fd28-7c6c-4226-ba59-0a48113e59e0_Removed">
    <vt:lpwstr>False</vt:lpwstr>
  </property>
  <property fmtid="{D5CDD505-2E9C-101B-9397-08002B2CF9AE}" pid="11" name="MSIP_Label_bc53fd28-7c6c-4226-ba59-0a48113e59e0_Extended_MSFT_Method">
    <vt:lpwstr>Standard</vt:lpwstr>
  </property>
  <property fmtid="{D5CDD505-2E9C-101B-9397-08002B2CF9AE}" pid="12" name="Sensitivity">
    <vt:lpwstr>Private</vt:lpwstr>
  </property>
</Properties>
</file>