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961" r:id="rId2"/>
    <p:sldId id="260" r:id="rId3"/>
    <p:sldId id="274" r:id="rId4"/>
    <p:sldId id="733" r:id="rId5"/>
    <p:sldId id="734" r:id="rId6"/>
    <p:sldId id="782" r:id="rId7"/>
    <p:sldId id="735" r:id="rId8"/>
    <p:sldId id="391" r:id="rId9"/>
    <p:sldId id="362" r:id="rId10"/>
    <p:sldId id="783" r:id="rId11"/>
    <p:sldId id="784" r:id="rId12"/>
    <p:sldId id="785" r:id="rId13"/>
    <p:sldId id="786" r:id="rId14"/>
    <p:sldId id="787" r:id="rId15"/>
    <p:sldId id="788" r:id="rId16"/>
    <p:sldId id="917" r:id="rId17"/>
    <p:sldId id="794" r:id="rId18"/>
    <p:sldId id="800" r:id="rId19"/>
    <p:sldId id="801" r:id="rId20"/>
    <p:sldId id="960" r:id="rId21"/>
    <p:sldId id="35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8688E31-A843-481B-9BB2-7ACBAADB3481}">
          <p14:sldIdLst>
            <p14:sldId id="961"/>
          </p14:sldIdLst>
        </p14:section>
        <p14:section name="Main" id="{0A36D5E6-8882-4561-AFFC-343175C6E412}">
          <p14:sldIdLst>
            <p14:sldId id="260"/>
            <p14:sldId id="274"/>
            <p14:sldId id="733"/>
            <p14:sldId id="734"/>
            <p14:sldId id="782"/>
            <p14:sldId id="735"/>
            <p14:sldId id="391"/>
            <p14:sldId id="362"/>
            <p14:sldId id="783"/>
            <p14:sldId id="784"/>
            <p14:sldId id="785"/>
            <p14:sldId id="786"/>
            <p14:sldId id="787"/>
            <p14:sldId id="788"/>
            <p14:sldId id="917"/>
            <p14:sldId id="794"/>
            <p14:sldId id="800"/>
            <p14:sldId id="801"/>
            <p14:sldId id="960"/>
            <p14:sldId id="355"/>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a Tyler" initials="AT" lastIdx="3" clrIdx="6">
    <p:extLst>
      <p:ext uri="{19B8F6BF-5375-455C-9EA6-DF929625EA0E}">
        <p15:presenceInfo xmlns:p15="http://schemas.microsoft.com/office/powerpoint/2012/main" userId="S::atyler@araglegal.com::047d5b6f-13b5-4b20-b576-53c7a0e065e3" providerId="AD"/>
      </p:ext>
    </p:extLst>
  </p:cmAuthor>
  <p:cmAuthor id="1" name="Dabney, Melinda" initials="DM" lastIdx="95" clrIdx="0">
    <p:extLst>
      <p:ext uri="{19B8F6BF-5375-455C-9EA6-DF929625EA0E}">
        <p15:presenceInfo xmlns:p15="http://schemas.microsoft.com/office/powerpoint/2012/main" userId="S::mdabney@araglegal.com::c347123a-48e2-4170-b432-a83ab9a31f82" providerId="AD"/>
      </p:ext>
    </p:extLst>
  </p:cmAuthor>
  <p:cmAuthor id="8" name="Chris Thomas" initials="CT" lastIdx="31" clrIdx="7">
    <p:extLst>
      <p:ext uri="{19B8F6BF-5375-455C-9EA6-DF929625EA0E}">
        <p15:presenceInfo xmlns:p15="http://schemas.microsoft.com/office/powerpoint/2012/main" userId="S::cthomas@araglegal.com::0611eaea-f653-40fe-8344-573f4a636379" providerId="AD"/>
      </p:ext>
    </p:extLst>
  </p:cmAuthor>
  <p:cmAuthor id="2" name="Davis, Alyssa" initials="DA" lastIdx="7" clrIdx="1">
    <p:extLst>
      <p:ext uri="{19B8F6BF-5375-455C-9EA6-DF929625EA0E}">
        <p15:presenceInfo xmlns:p15="http://schemas.microsoft.com/office/powerpoint/2012/main" userId="S::adavis@araglegal.com::32c94a87-b317-41c9-9708-703334aaa285" providerId="AD"/>
      </p:ext>
    </p:extLst>
  </p:cmAuthor>
  <p:cmAuthor id="3" name="Blackburn, Carrie" initials="BC" lastIdx="33" clrIdx="2">
    <p:extLst>
      <p:ext uri="{19B8F6BF-5375-455C-9EA6-DF929625EA0E}">
        <p15:presenceInfo xmlns:p15="http://schemas.microsoft.com/office/powerpoint/2012/main" userId="S::cblackburn@araglegal.com::06e010d0-1b70-44b6-80a5-49ca75a0e574" providerId="AD"/>
      </p:ext>
    </p:extLst>
  </p:cmAuthor>
  <p:cmAuthor id="4" name="Schweitzer, Rebecca" initials="SR" lastIdx="5" clrIdx="3">
    <p:extLst>
      <p:ext uri="{19B8F6BF-5375-455C-9EA6-DF929625EA0E}">
        <p15:presenceInfo xmlns:p15="http://schemas.microsoft.com/office/powerpoint/2012/main" userId="S::rschweitzer@araglegal.com::98383ddc-fd1d-4437-b0bb-a3d0088a1a8c" providerId="AD"/>
      </p:ext>
    </p:extLst>
  </p:cmAuthor>
  <p:cmAuthor id="5" name="Carlson, Tyler" initials="CT" lastIdx="33" clrIdx="4">
    <p:extLst>
      <p:ext uri="{19B8F6BF-5375-455C-9EA6-DF929625EA0E}">
        <p15:presenceInfo xmlns:p15="http://schemas.microsoft.com/office/powerpoint/2012/main" userId="S::tcarlson@araglegal.com::e2f85434-700e-4395-9638-661afe48dc5a" providerId="AD"/>
      </p:ext>
    </p:extLst>
  </p:cmAuthor>
  <p:cmAuthor id="6" name="Miller, Kathy" initials="MK" lastIdx="32" clrIdx="5">
    <p:extLst>
      <p:ext uri="{19B8F6BF-5375-455C-9EA6-DF929625EA0E}">
        <p15:presenceInfo xmlns:p15="http://schemas.microsoft.com/office/powerpoint/2012/main" userId="S::kmiller@araglegal.com::b4cea3d3-5d75-4be9-a89b-5cf548b997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DAE8DE"/>
    <a:srgbClr val="B6D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4898" autoAdjust="0"/>
  </p:normalViewPr>
  <p:slideViewPr>
    <p:cSldViewPr snapToGrid="0" showGuides="1">
      <p:cViewPr varScale="1">
        <p:scale>
          <a:sx n="95" d="100"/>
          <a:sy n="95" d="100"/>
        </p:scale>
        <p:origin x="396" y="7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E36EA-E644-A848-A567-07C0BE1B649B}"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100A6-DA89-854D-AD06-E39C5FCA7E8B}" type="slidenum">
              <a:rPr lang="en-US" smtClean="0"/>
              <a:t>‹#›</a:t>
            </a:fld>
            <a:endParaRPr lang="en-US"/>
          </a:p>
        </p:txBody>
      </p:sp>
    </p:spTree>
    <p:extLst>
      <p:ext uri="{BB962C8B-B14F-4D97-AF65-F5344CB8AC3E}">
        <p14:creationId xmlns:p14="http://schemas.microsoft.com/office/powerpoint/2010/main" val="22594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a:t>
            </a:fld>
            <a:endParaRPr lang="en-US"/>
          </a:p>
        </p:txBody>
      </p:sp>
    </p:spTree>
    <p:extLst>
      <p:ext uri="{BB962C8B-B14F-4D97-AF65-F5344CB8AC3E}">
        <p14:creationId xmlns:p14="http://schemas.microsoft.com/office/powerpoint/2010/main" val="260085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11</a:t>
            </a:fld>
            <a:endParaRPr lang="en-US"/>
          </a:p>
        </p:txBody>
      </p:sp>
    </p:spTree>
    <p:extLst>
      <p:ext uri="{BB962C8B-B14F-4D97-AF65-F5344CB8AC3E}">
        <p14:creationId xmlns:p14="http://schemas.microsoft.com/office/powerpoint/2010/main" val="192192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14</a:t>
            </a:fld>
            <a:endParaRPr lang="en-US"/>
          </a:p>
        </p:txBody>
      </p:sp>
    </p:spTree>
    <p:extLst>
      <p:ext uri="{BB962C8B-B14F-4D97-AF65-F5344CB8AC3E}">
        <p14:creationId xmlns:p14="http://schemas.microsoft.com/office/powerpoint/2010/main" val="379362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15</a:t>
            </a:fld>
            <a:endParaRPr lang="en-US"/>
          </a:p>
        </p:txBody>
      </p:sp>
    </p:spTree>
    <p:extLst>
      <p:ext uri="{BB962C8B-B14F-4D97-AF65-F5344CB8AC3E}">
        <p14:creationId xmlns:p14="http://schemas.microsoft.com/office/powerpoint/2010/main" val="177261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rgbClr val="242424"/>
              </a:solidFill>
              <a:effectLst/>
              <a:latin typeface="+mn-lt"/>
            </a:endParaRPr>
          </a:p>
        </p:txBody>
      </p:sp>
      <p:sp>
        <p:nvSpPr>
          <p:cNvPr id="4" name="Slide Number Placeholder 3"/>
          <p:cNvSpPr>
            <a:spLocks noGrp="1"/>
          </p:cNvSpPr>
          <p:nvPr>
            <p:ph type="sldNum" sz="quarter" idx="5"/>
          </p:nvPr>
        </p:nvSpPr>
        <p:spPr/>
        <p:txBody>
          <a:bodyPr/>
          <a:lstStyle/>
          <a:p>
            <a:fld id="{79D100A6-DA89-854D-AD06-E39C5FCA7E8B}" type="slidenum">
              <a:rPr lang="en-US" smtClean="0"/>
              <a:t>16</a:t>
            </a:fld>
            <a:endParaRPr lang="en-US"/>
          </a:p>
        </p:txBody>
      </p:sp>
    </p:spTree>
    <p:extLst>
      <p:ext uri="{BB962C8B-B14F-4D97-AF65-F5344CB8AC3E}">
        <p14:creationId xmlns:p14="http://schemas.microsoft.com/office/powerpoint/2010/main" val="265221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A6C8A8-8BE0-4928-8B24-9978034E6E2C}" type="slidenum">
              <a:rPr kumimoji="0" lang="en-US" sz="1200" b="0" i="0" u="none" strike="noStrike" kern="1200" cap="none" spc="0" normalizeH="0" baseline="0" noProof="0" smtClean="0">
                <a:ln>
                  <a:noFill/>
                </a:ln>
                <a:solidFill>
                  <a:srgbClr val="E7E6E6">
                    <a:lumMod val="90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E7E6E6">
                  <a:lumMod val="90000"/>
                </a:srgbClr>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1CACB486-F384-2749-8AAA-C1F750F533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653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18</a:t>
            </a:fld>
            <a:endParaRPr lang="en-US"/>
          </a:p>
        </p:txBody>
      </p:sp>
    </p:spTree>
    <p:extLst>
      <p:ext uri="{BB962C8B-B14F-4D97-AF65-F5344CB8AC3E}">
        <p14:creationId xmlns:p14="http://schemas.microsoft.com/office/powerpoint/2010/main" val="247130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19</a:t>
            </a:fld>
            <a:endParaRPr lang="en-US"/>
          </a:p>
        </p:txBody>
      </p:sp>
    </p:spTree>
    <p:extLst>
      <p:ext uri="{BB962C8B-B14F-4D97-AF65-F5344CB8AC3E}">
        <p14:creationId xmlns:p14="http://schemas.microsoft.com/office/powerpoint/2010/main" val="238006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AA6C8A8-8BE0-4928-8B24-9978034E6E2C}" type="slidenum">
              <a:rPr lang="en-US" smtClean="0"/>
              <a:t>20</a:t>
            </a:fld>
            <a:endParaRPr lang="en-US" dirty="0"/>
          </a:p>
        </p:txBody>
      </p:sp>
      <p:sp>
        <p:nvSpPr>
          <p:cNvPr id="3" name="Notes Placeholder 2">
            <a:extLst>
              <a:ext uri="{FF2B5EF4-FFF2-40B4-BE49-F238E27FC236}">
                <a16:creationId xmlns:a16="http://schemas.microsoft.com/office/drawing/2014/main" id="{970BBE59-6CCB-4B57-8660-E9AAB97FF6A8}"/>
              </a:ext>
            </a:extLst>
          </p:cNvPr>
          <p:cNvSpPr>
            <a:spLocks noGrp="1"/>
          </p:cNvSpPr>
          <p:nvPr>
            <p:ph type="body" idx="1"/>
          </p:nvPr>
        </p:nvSpPr>
        <p:spPr/>
        <p:txBody>
          <a:bodyPr/>
          <a:lstStyle/>
          <a:p>
            <a:endParaRPr lang="en-US" sz="1800" dirty="0">
              <a:effectLst/>
              <a:latin typeface="Arial" panose="020B0604020202020204" pitchFamily="34" charset="0"/>
            </a:endParaRPr>
          </a:p>
        </p:txBody>
      </p:sp>
    </p:spTree>
    <p:extLst>
      <p:ext uri="{BB962C8B-B14F-4D97-AF65-F5344CB8AC3E}">
        <p14:creationId xmlns:p14="http://schemas.microsoft.com/office/powerpoint/2010/main" val="276280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AA6C8A8-8BE0-4928-8B24-9978034E6E2C}" type="slidenum">
              <a:rPr lang="en-US" smtClean="0"/>
              <a:pPr/>
              <a:t>21</a:t>
            </a:fld>
            <a:endParaRPr lang="en-US"/>
          </a:p>
        </p:txBody>
      </p:sp>
    </p:spTree>
    <p:extLst>
      <p:ext uri="{BB962C8B-B14F-4D97-AF65-F5344CB8AC3E}">
        <p14:creationId xmlns:p14="http://schemas.microsoft.com/office/powerpoint/2010/main" val="289010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AA6C8A8-8BE0-4928-8B24-9978034E6E2C}" type="slidenum">
              <a:rPr lang="en-US" smtClean="0"/>
              <a:t>3</a:t>
            </a:fld>
            <a:endParaRPr lang="en-US"/>
          </a:p>
        </p:txBody>
      </p:sp>
      <p:sp>
        <p:nvSpPr>
          <p:cNvPr id="3" name="Notes Placeholder 2">
            <a:extLst>
              <a:ext uri="{FF2B5EF4-FFF2-40B4-BE49-F238E27FC236}">
                <a16:creationId xmlns:a16="http://schemas.microsoft.com/office/drawing/2014/main" id="{F64C8BFF-181B-5248-A93E-EC28F27964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449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4</a:t>
            </a:fld>
            <a:endParaRPr lang="en-US"/>
          </a:p>
        </p:txBody>
      </p:sp>
    </p:spTree>
    <p:extLst>
      <p:ext uri="{BB962C8B-B14F-4D97-AF65-F5344CB8AC3E}">
        <p14:creationId xmlns:p14="http://schemas.microsoft.com/office/powerpoint/2010/main" val="17976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5</a:t>
            </a:fld>
            <a:endParaRPr lang="en-US"/>
          </a:p>
        </p:txBody>
      </p:sp>
    </p:spTree>
    <p:extLst>
      <p:ext uri="{BB962C8B-B14F-4D97-AF65-F5344CB8AC3E}">
        <p14:creationId xmlns:p14="http://schemas.microsoft.com/office/powerpoint/2010/main" val="338224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A6C8A8-8BE0-4928-8B24-9978034E6E2C}" type="slidenum">
              <a:rPr kumimoji="0" lang="en-US" sz="1200" b="0" i="0" u="none" strike="noStrike" kern="1200" cap="none" spc="0" normalizeH="0" baseline="0" noProof="0" smtClean="0">
                <a:ln>
                  <a:noFill/>
                </a:ln>
                <a:solidFill>
                  <a:srgbClr val="E7E6E6">
                    <a:lumMod val="90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E7E6E6">
                  <a:lumMod val="90000"/>
                </a:srgbClr>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272E4968-AB26-464E-B7D7-9CAA154149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366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7</a:t>
            </a:fld>
            <a:endParaRPr lang="en-US"/>
          </a:p>
        </p:txBody>
      </p:sp>
    </p:spTree>
    <p:extLst>
      <p:ext uri="{BB962C8B-B14F-4D97-AF65-F5344CB8AC3E}">
        <p14:creationId xmlns:p14="http://schemas.microsoft.com/office/powerpoint/2010/main" val="130556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de-DE"/>
              <a:t>Notizen </a:t>
            </a:r>
            <a:fld id="{0772A0DF-55CC-4033-A23B-4BD3F5036AE6}" type="slidenum">
              <a:rPr lang="de-DE" b="1" smtClean="0"/>
              <a:pPr/>
              <a:t>8</a:t>
            </a:fld>
            <a:endParaRPr lang="de-DE" b="1" dirty="0"/>
          </a:p>
        </p:txBody>
      </p:sp>
    </p:spTree>
    <p:extLst>
      <p:ext uri="{BB962C8B-B14F-4D97-AF65-F5344CB8AC3E}">
        <p14:creationId xmlns:p14="http://schemas.microsoft.com/office/powerpoint/2010/main" val="297140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AA6C8A8-8BE0-4928-8B24-9978034E6E2C}" type="slidenum">
              <a:rPr lang="en-US" smtClean="0"/>
              <a:t>9</a:t>
            </a:fld>
            <a:endParaRPr lang="en-US"/>
          </a:p>
        </p:txBody>
      </p:sp>
      <p:sp>
        <p:nvSpPr>
          <p:cNvPr id="3" name="Notes Placeholder 2">
            <a:extLst>
              <a:ext uri="{FF2B5EF4-FFF2-40B4-BE49-F238E27FC236}">
                <a16:creationId xmlns:a16="http://schemas.microsoft.com/office/drawing/2014/main" id="{D59C8506-01F0-4B08-9937-0D0772BED3B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49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100A6-DA89-854D-AD06-E39C5FCA7E8B}" type="slidenum">
              <a:rPr lang="en-US" smtClean="0"/>
              <a:t>10</a:t>
            </a:fld>
            <a:endParaRPr lang="en-US"/>
          </a:p>
        </p:txBody>
      </p:sp>
    </p:spTree>
    <p:extLst>
      <p:ext uri="{BB962C8B-B14F-4D97-AF65-F5344CB8AC3E}">
        <p14:creationId xmlns:p14="http://schemas.microsoft.com/office/powerpoint/2010/main" val="421647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2">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A93C1-CB60-5790-0E61-2BE2E73F3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3243" y="-2136125"/>
            <a:ext cx="10649243" cy="13650227"/>
          </a:xfrm>
          <a:prstGeom prst="rect">
            <a:avLst/>
          </a:prstGeom>
        </p:spPr>
      </p:pic>
      <p:sp>
        <p:nvSpPr>
          <p:cNvPr id="2" name="Titel 1"/>
          <p:cNvSpPr>
            <a:spLocks noGrp="1"/>
          </p:cNvSpPr>
          <p:nvPr>
            <p:ph type="ctrTitle"/>
          </p:nvPr>
        </p:nvSpPr>
        <p:spPr>
          <a:xfrm>
            <a:off x="6096000" y="2611061"/>
            <a:ext cx="5880847" cy="817939"/>
          </a:xfrm>
          <a:prstGeom prst="rect">
            <a:avLst/>
          </a:prstGeom>
        </p:spPr>
        <p:txBody>
          <a:bodyPr>
            <a:normAutofit/>
          </a:bodyPr>
          <a:lstStyle>
            <a:lvl1pPr algn="l">
              <a:defRPr sz="3200"/>
            </a:lvl1pPr>
          </a:lstStyle>
          <a:p>
            <a:r>
              <a:rPr lang="en-US"/>
              <a:t>Click to edit Master title style</a:t>
            </a:r>
            <a:endParaRPr lang="de-DE" dirty="0"/>
          </a:p>
        </p:txBody>
      </p:sp>
      <p:sp>
        <p:nvSpPr>
          <p:cNvPr id="3" name="Untertitel 2"/>
          <p:cNvSpPr>
            <a:spLocks noGrp="1"/>
          </p:cNvSpPr>
          <p:nvPr>
            <p:ph type="subTitle" idx="1"/>
          </p:nvPr>
        </p:nvSpPr>
        <p:spPr>
          <a:xfrm>
            <a:off x="6096000" y="3429000"/>
            <a:ext cx="5880847" cy="1008000"/>
          </a:xfrm>
          <a:prstGeom prst="rect">
            <a:avLst/>
          </a:prstGeom>
        </p:spPr>
        <p:txBody>
          <a:bodyPr/>
          <a:lstStyle>
            <a:lvl1pPr marL="0" indent="0" algn="l">
              <a:lnSpc>
                <a:spcPct val="11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5" name="Picture Placeholder 4"/>
          <p:cNvSpPr>
            <a:spLocks noGrp="1"/>
          </p:cNvSpPr>
          <p:nvPr>
            <p:ph type="pic" sz="quarter" idx="10" hasCustomPrompt="1"/>
          </p:nvPr>
        </p:nvSpPr>
        <p:spPr>
          <a:xfrm>
            <a:off x="6449033" y="342900"/>
            <a:ext cx="3246967" cy="990600"/>
          </a:xfrm>
          <a:prstGeom prst="rect">
            <a:avLst/>
          </a:prstGeom>
        </p:spPr>
        <p:txBody>
          <a:bodyPr/>
          <a:lstStyle>
            <a:lvl1pPr>
              <a:defRPr baseline="0"/>
            </a:lvl1pPr>
          </a:lstStyle>
          <a:p>
            <a:r>
              <a:rPr lang="en-US" dirty="0"/>
              <a:t>Company Logo</a:t>
            </a:r>
          </a:p>
        </p:txBody>
      </p:sp>
      <p:sp>
        <p:nvSpPr>
          <p:cNvPr id="12" name="Rectangle 11">
            <a:extLst>
              <a:ext uri="{FF2B5EF4-FFF2-40B4-BE49-F238E27FC236}">
                <a16:creationId xmlns:a16="http://schemas.microsoft.com/office/drawing/2014/main" id="{095926A3-DDD0-458D-B393-A64FF34D5E2F}"/>
              </a:ext>
            </a:extLst>
          </p:cNvPr>
          <p:cNvSpPr/>
          <p:nvPr userDrawn="1"/>
        </p:nvSpPr>
        <p:spPr>
          <a:xfrm>
            <a:off x="10407687" y="-425460"/>
            <a:ext cx="2667000" cy="2273300"/>
          </a:xfrm>
          <a:prstGeom prst="rect">
            <a:avLst/>
          </a:prstGeom>
          <a:solidFill>
            <a:schemeClr val="bg1"/>
          </a:solidFill>
          <a:ln>
            <a:noFill/>
          </a:ln>
        </p:spPr>
        <p:txBody>
          <a:bodyPr wrap="square" lIns="0" tIns="0" rIns="0" bIns="0" rtlCol="0" anchor="ctr">
            <a:noAutofit/>
          </a:bodyPr>
          <a:lstStyle/>
          <a:p>
            <a:pPr algn="ctr"/>
            <a:endParaRPr lang="en-US" sz="1900" dirty="0"/>
          </a:p>
        </p:txBody>
      </p:sp>
      <p:pic>
        <p:nvPicPr>
          <p:cNvPr id="14" name="Picture 2" descr="G:\Dept\DMC\Marketing\Brand Assets\+ARAG Logo Files\Print\CMYK\Medium\ARAG_Logo_3D_M_CMYK-LI.png">
            <a:extLst>
              <a:ext uri="{FF2B5EF4-FFF2-40B4-BE49-F238E27FC236}">
                <a16:creationId xmlns:a16="http://schemas.microsoft.com/office/drawing/2014/main" id="{88184B69-BA82-457D-927E-4A673BE5229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17620" y="228600"/>
            <a:ext cx="98743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lus picture">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9" name="Bildplatzhalter 8"/>
          <p:cNvSpPr>
            <a:spLocks noGrp="1"/>
          </p:cNvSpPr>
          <p:nvPr>
            <p:ph type="pic" sz="quarter" idx="13"/>
          </p:nvPr>
        </p:nvSpPr>
        <p:spPr>
          <a:xfrm rot="180000">
            <a:off x="6533294" y="1812198"/>
            <a:ext cx="4317503" cy="42480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44000" tIns="108000" rIns="144000" bIns="108000"/>
          <a:lstStyle>
            <a:lvl1pPr marL="0" indent="0">
              <a:lnSpc>
                <a:spcPct val="100000"/>
              </a:lnSpc>
              <a:buNone/>
              <a:defRPr/>
            </a:lvl1pPr>
          </a:lstStyle>
          <a:p>
            <a:r>
              <a:rPr lang="en-US"/>
              <a:t>Click icon to add picture</a:t>
            </a:r>
            <a:endParaRPr lang="de-DE"/>
          </a:p>
        </p:txBody>
      </p:sp>
      <p:sp>
        <p:nvSpPr>
          <p:cNvPr id="5" name="Text Placeholder 4"/>
          <p:cNvSpPr>
            <a:spLocks noGrp="1"/>
          </p:cNvSpPr>
          <p:nvPr>
            <p:ph type="body" sz="quarter" idx="14"/>
          </p:nvPr>
        </p:nvSpPr>
        <p:spPr>
          <a:xfrm>
            <a:off x="508000" y="16002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Text + Text">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3" name="Inhaltsplatzhalter 2"/>
          <p:cNvSpPr>
            <a:spLocks noGrp="1"/>
          </p:cNvSpPr>
          <p:nvPr>
            <p:ph sz="half" idx="1"/>
          </p:nvPr>
        </p:nvSpPr>
        <p:spPr>
          <a:xfrm>
            <a:off x="507699" y="1600200"/>
            <a:ext cx="5424000" cy="4633913"/>
          </a:xfrm>
          <a:prstGeom prst="rect">
            <a:avLst/>
          </a:prstGeo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6221599" y="1600200"/>
            <a:ext cx="5424000" cy="4633913"/>
          </a:xfrm>
          <a:prstGeom prst="rect">
            <a:avLst/>
          </a:prstGeo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98249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Diagramm + Text">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4" name="Inhaltsplatzhalter 3"/>
          <p:cNvSpPr>
            <a:spLocks noGrp="1"/>
          </p:cNvSpPr>
          <p:nvPr>
            <p:ph sz="half" idx="2"/>
          </p:nvPr>
        </p:nvSpPr>
        <p:spPr>
          <a:xfrm>
            <a:off x="6864951" y="1600200"/>
            <a:ext cx="4800000" cy="4633913"/>
          </a:xfrm>
          <a:prstGeom prst="rect">
            <a:avLst/>
          </a:prstGeo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Diagrammplatzhalter 9"/>
          <p:cNvSpPr>
            <a:spLocks noGrp="1"/>
          </p:cNvSpPr>
          <p:nvPr>
            <p:ph type="chart" sz="quarter" idx="13"/>
          </p:nvPr>
        </p:nvSpPr>
        <p:spPr>
          <a:xfrm>
            <a:off x="527051" y="1600200"/>
            <a:ext cx="6048000" cy="4633913"/>
          </a:xfrm>
          <a:prstGeom prst="rect">
            <a:avLst/>
          </a:prstGeom>
        </p:spPr>
        <p:txBody>
          <a:bodyPr/>
          <a:lstStyle>
            <a:lvl1pPr marL="0" indent="0">
              <a:lnSpc>
                <a:spcPct val="100000"/>
              </a:lnSpc>
              <a:buNone/>
              <a:defRPr/>
            </a:lvl1pPr>
          </a:lstStyle>
          <a:p>
            <a:r>
              <a:rPr lang="en-US"/>
              <a:t>Click icon to add chart</a:t>
            </a:r>
            <a:endParaRPr lang="de-DE"/>
          </a:p>
        </p:txBody>
      </p:sp>
    </p:spTree>
    <p:extLst>
      <p:ext uri="{BB962C8B-B14F-4D97-AF65-F5344CB8AC3E}">
        <p14:creationId xmlns:p14="http://schemas.microsoft.com/office/powerpoint/2010/main" val="272881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hrere Inhalt: 3 Bilder">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9" name="Bildplatzhalter 8"/>
          <p:cNvSpPr>
            <a:spLocks noGrp="1"/>
          </p:cNvSpPr>
          <p:nvPr>
            <p:ph type="pic" sz="quarter" idx="13"/>
          </p:nvPr>
        </p:nvSpPr>
        <p:spPr>
          <a:xfrm>
            <a:off x="527051" y="2052000"/>
            <a:ext cx="3600000" cy="27000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44000" tIns="108000" rIns="144000" bIns="108000"/>
          <a:lstStyle>
            <a:lvl1pPr marL="0" indent="0">
              <a:lnSpc>
                <a:spcPct val="100000"/>
              </a:lnSpc>
              <a:buNone/>
              <a:defRPr/>
            </a:lvl1pPr>
          </a:lstStyle>
          <a:p>
            <a:r>
              <a:rPr lang="en-US"/>
              <a:t>Click icon to add picture</a:t>
            </a:r>
            <a:endParaRPr lang="de-DE"/>
          </a:p>
        </p:txBody>
      </p:sp>
      <p:sp>
        <p:nvSpPr>
          <p:cNvPr id="10" name="Bildplatzhalter 8"/>
          <p:cNvSpPr>
            <a:spLocks noGrp="1"/>
          </p:cNvSpPr>
          <p:nvPr>
            <p:ph type="pic" sz="quarter" idx="14"/>
          </p:nvPr>
        </p:nvSpPr>
        <p:spPr>
          <a:xfrm>
            <a:off x="4296001" y="2052000"/>
            <a:ext cx="3600000" cy="27000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44000" tIns="108000" rIns="144000" bIns="108000"/>
          <a:lstStyle>
            <a:lvl1pPr marL="0" indent="0">
              <a:lnSpc>
                <a:spcPct val="100000"/>
              </a:lnSpc>
              <a:buNone/>
              <a:defRPr/>
            </a:lvl1pPr>
          </a:lstStyle>
          <a:p>
            <a:r>
              <a:rPr lang="en-US"/>
              <a:t>Click icon to add picture</a:t>
            </a:r>
            <a:endParaRPr lang="de-DE"/>
          </a:p>
        </p:txBody>
      </p:sp>
      <p:sp>
        <p:nvSpPr>
          <p:cNvPr id="11" name="Bildplatzhalter 8"/>
          <p:cNvSpPr>
            <a:spLocks noGrp="1"/>
          </p:cNvSpPr>
          <p:nvPr>
            <p:ph type="pic" sz="quarter" idx="15"/>
          </p:nvPr>
        </p:nvSpPr>
        <p:spPr>
          <a:xfrm>
            <a:off x="8064951" y="2052000"/>
            <a:ext cx="3600000" cy="27000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44000" tIns="108000" rIns="144000" bIns="108000"/>
          <a:lstStyle>
            <a:lvl1pPr marL="0" indent="0">
              <a:lnSpc>
                <a:spcPct val="100000"/>
              </a:lnSpc>
              <a:buNone/>
              <a:defRPr/>
            </a:lvl1pPr>
          </a:lstStyle>
          <a:p>
            <a:r>
              <a:rPr lang="en-US"/>
              <a:t>Click icon to add picture</a:t>
            </a:r>
            <a:endParaRPr lang="de-DE"/>
          </a:p>
        </p:txBody>
      </p:sp>
      <p:sp>
        <p:nvSpPr>
          <p:cNvPr id="12" name="Textplatzhalter 11"/>
          <p:cNvSpPr>
            <a:spLocks noGrp="1"/>
          </p:cNvSpPr>
          <p:nvPr>
            <p:ph type="body" sz="quarter" idx="16"/>
          </p:nvPr>
        </p:nvSpPr>
        <p:spPr>
          <a:xfrm>
            <a:off x="527051" y="4761152"/>
            <a:ext cx="3600000" cy="503238"/>
          </a:xfrm>
          <a:prstGeom prst="rect">
            <a:avLst/>
          </a:prstGeom>
        </p:spPr>
        <p:txBody>
          <a:bodyPr tIns="72000"/>
          <a:lstStyle>
            <a:lvl1pPr marL="0" indent="0">
              <a:buNone/>
              <a:defRPr sz="1600"/>
            </a:lvl1pPr>
            <a:lvl2pPr marL="270000" indent="0">
              <a:buNone/>
              <a:defRPr sz="1600"/>
            </a:lvl2pPr>
            <a:lvl3pPr marL="0" indent="0">
              <a:buFont typeface="Arial" pitchFamily="34" charset="0"/>
              <a:buNone/>
              <a:defRPr sz="1600"/>
            </a:lvl3pPr>
            <a:lvl4pPr marL="0" indent="0">
              <a:buFont typeface="Arial" pitchFamily="34" charset="0"/>
              <a:buNone/>
              <a:defRPr sz="1600"/>
            </a:lvl4pPr>
            <a:lvl5pPr marL="270000" indent="0">
              <a:buFont typeface="Arial" pitchFamily="34" charset="0"/>
              <a:buNone/>
              <a:defRPr sz="1600"/>
            </a:lvl5pPr>
          </a:lstStyle>
          <a:p>
            <a:pPr lvl="0"/>
            <a:r>
              <a:rPr lang="en-US"/>
              <a:t>Click to edit Master text styles</a:t>
            </a:r>
          </a:p>
        </p:txBody>
      </p:sp>
      <p:sp>
        <p:nvSpPr>
          <p:cNvPr id="13" name="Textplatzhalter 11"/>
          <p:cNvSpPr>
            <a:spLocks noGrp="1"/>
          </p:cNvSpPr>
          <p:nvPr>
            <p:ph type="body" sz="quarter" idx="17"/>
          </p:nvPr>
        </p:nvSpPr>
        <p:spPr>
          <a:xfrm>
            <a:off x="4296001" y="4761152"/>
            <a:ext cx="3600000" cy="503238"/>
          </a:xfrm>
          <a:prstGeom prst="rect">
            <a:avLst/>
          </a:prstGeom>
        </p:spPr>
        <p:txBody>
          <a:bodyPr tIns="72000"/>
          <a:lstStyle>
            <a:lvl1pPr marL="0" indent="0">
              <a:buNone/>
              <a:defRPr sz="1600"/>
            </a:lvl1pPr>
            <a:lvl2pPr marL="270000" indent="0">
              <a:buNone/>
              <a:defRPr sz="1600"/>
            </a:lvl2pPr>
            <a:lvl3pPr marL="0" indent="0">
              <a:buFont typeface="Arial" pitchFamily="34" charset="0"/>
              <a:buNone/>
              <a:defRPr sz="1600"/>
            </a:lvl3pPr>
            <a:lvl4pPr marL="0" indent="0">
              <a:buFont typeface="Arial" pitchFamily="34" charset="0"/>
              <a:buNone/>
              <a:defRPr sz="1600"/>
            </a:lvl4pPr>
            <a:lvl5pPr marL="270000" indent="0">
              <a:buFont typeface="Arial" pitchFamily="34" charset="0"/>
              <a:buNone/>
              <a:defRPr sz="1600"/>
            </a:lvl5pPr>
          </a:lstStyle>
          <a:p>
            <a:pPr lvl="0"/>
            <a:r>
              <a:rPr lang="en-US"/>
              <a:t>Click to edit Master text styles</a:t>
            </a:r>
          </a:p>
        </p:txBody>
      </p:sp>
      <p:sp>
        <p:nvSpPr>
          <p:cNvPr id="14" name="Textplatzhalter 11"/>
          <p:cNvSpPr>
            <a:spLocks noGrp="1"/>
          </p:cNvSpPr>
          <p:nvPr>
            <p:ph type="body" sz="quarter" idx="18"/>
          </p:nvPr>
        </p:nvSpPr>
        <p:spPr>
          <a:xfrm>
            <a:off x="8064951" y="4761152"/>
            <a:ext cx="3600000" cy="503238"/>
          </a:xfrm>
          <a:prstGeom prst="rect">
            <a:avLst/>
          </a:prstGeom>
        </p:spPr>
        <p:txBody>
          <a:bodyPr tIns="72000"/>
          <a:lstStyle>
            <a:lvl1pPr marL="0" indent="0">
              <a:buNone/>
              <a:defRPr sz="1600"/>
            </a:lvl1pPr>
            <a:lvl2pPr marL="270000" indent="0">
              <a:buNone/>
              <a:defRPr sz="1600"/>
            </a:lvl2pPr>
            <a:lvl3pPr marL="0" indent="0">
              <a:buFont typeface="Arial" pitchFamily="34" charset="0"/>
              <a:buNone/>
              <a:defRPr sz="1600"/>
            </a:lvl3pPr>
            <a:lvl4pPr marL="0" indent="0">
              <a:buFont typeface="Arial" pitchFamily="34" charset="0"/>
              <a:buNone/>
              <a:defRPr sz="1600"/>
            </a:lvl4pPr>
            <a:lvl5pPr marL="270000" indent="0">
              <a:buFont typeface="Arial" pitchFamily="34" charset="0"/>
              <a:buNone/>
              <a:defRPr sz="1600"/>
            </a:lvl5pPr>
          </a:lstStyle>
          <a:p>
            <a:pPr lvl="0"/>
            <a:r>
              <a:rPr lang="en-US"/>
              <a:t>Click to edit Master text styles</a:t>
            </a:r>
          </a:p>
        </p:txBody>
      </p:sp>
    </p:spTree>
    <p:extLst>
      <p:ext uri="{BB962C8B-B14F-4D97-AF65-F5344CB8AC3E}">
        <p14:creationId xmlns:p14="http://schemas.microsoft.com/office/powerpoint/2010/main" val="6944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Mehrerei Inhalte: 3 Spalten">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dirty="0"/>
          </a:p>
        </p:txBody>
      </p:sp>
      <p:sp>
        <p:nvSpPr>
          <p:cNvPr id="3" name="Inhaltsplatzhalter 2"/>
          <p:cNvSpPr>
            <a:spLocks noGrp="1"/>
          </p:cNvSpPr>
          <p:nvPr>
            <p:ph sz="half" idx="1"/>
          </p:nvPr>
        </p:nvSpPr>
        <p:spPr>
          <a:xfrm>
            <a:off x="527051" y="2527200"/>
            <a:ext cx="3600000" cy="3708000"/>
          </a:xfrm>
          <a:prstGeom prst="rect">
            <a:avLst/>
          </a:prstGeom>
        </p:spPr>
        <p:txBody>
          <a:bodyPr/>
          <a:lstStyle>
            <a:lvl1pPr marL="0" indent="0">
              <a:spcAft>
                <a:spcPts val="1200"/>
              </a:spcAft>
              <a:buNone/>
              <a:defRPr sz="1200" b="1"/>
            </a:lvl1pPr>
            <a:lvl2pPr marL="0" indent="0">
              <a:buNone/>
              <a:defRPr sz="1000" b="0"/>
            </a:lvl2pPr>
            <a:lvl3pPr marL="0" indent="0">
              <a:buFont typeface="Arial" pitchFamily="34" charset="0"/>
              <a:buNone/>
              <a:defRPr sz="1000" b="1"/>
            </a:lvl3pPr>
            <a:lvl4pPr marL="0" indent="0">
              <a:buFont typeface="Arial" pitchFamily="34" charset="0"/>
              <a:buNone/>
              <a:defRPr sz="1000" b="1"/>
            </a:lvl4pPr>
            <a:lvl5pPr marL="270000" indent="0">
              <a:buFont typeface="Arial" pitchFamily="34" charset="0"/>
              <a:buNone/>
              <a:defRPr sz="1000" b="1"/>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Inhaltsplatzhalter 3"/>
          <p:cNvSpPr>
            <a:spLocks noGrp="1"/>
          </p:cNvSpPr>
          <p:nvPr>
            <p:ph sz="half" idx="2"/>
          </p:nvPr>
        </p:nvSpPr>
        <p:spPr>
          <a:xfrm>
            <a:off x="4295049" y="2527200"/>
            <a:ext cx="3600000" cy="3708000"/>
          </a:xfrm>
          <a:prstGeom prst="rect">
            <a:avLst/>
          </a:prstGeom>
        </p:spPr>
        <p:txBody>
          <a:bodyPr/>
          <a:lstStyle>
            <a:lvl1pPr marL="0" indent="0">
              <a:spcAft>
                <a:spcPts val="1200"/>
              </a:spcAft>
              <a:buNone/>
              <a:defRPr sz="1200" b="1"/>
            </a:lvl1pPr>
            <a:lvl2pPr marL="0" indent="0">
              <a:buNone/>
              <a:defRPr sz="1000"/>
            </a:lvl2pPr>
            <a:lvl3pPr marL="0" indent="0">
              <a:buFont typeface="Arial" pitchFamily="34" charset="0"/>
              <a:buNone/>
              <a:defRPr sz="1000" b="1"/>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Inhaltsplatzhalter 2"/>
          <p:cNvSpPr>
            <a:spLocks noGrp="1"/>
          </p:cNvSpPr>
          <p:nvPr>
            <p:ph sz="half" idx="13"/>
          </p:nvPr>
        </p:nvSpPr>
        <p:spPr>
          <a:xfrm>
            <a:off x="527051" y="1600200"/>
            <a:ext cx="9120000" cy="828000"/>
          </a:xfrm>
          <a:prstGeom prst="rect">
            <a:avLst/>
          </a:prstGeom>
        </p:spPr>
        <p:txBody>
          <a:bodyPr>
            <a:normAutofit/>
          </a:bodyPr>
          <a:lstStyle>
            <a:lvl1pPr marL="0" indent="0">
              <a:buNone/>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a:t>Click to edit Master text styles</a:t>
            </a:r>
          </a:p>
        </p:txBody>
      </p:sp>
      <p:sp>
        <p:nvSpPr>
          <p:cNvPr id="13" name="Inhaltsplatzhalter 3"/>
          <p:cNvSpPr>
            <a:spLocks noGrp="1"/>
          </p:cNvSpPr>
          <p:nvPr>
            <p:ph sz="half" idx="14"/>
          </p:nvPr>
        </p:nvSpPr>
        <p:spPr>
          <a:xfrm>
            <a:off x="8063048" y="2527200"/>
            <a:ext cx="3600000" cy="3708000"/>
          </a:xfrm>
          <a:prstGeom prst="rect">
            <a:avLst/>
          </a:prstGeom>
        </p:spPr>
        <p:txBody>
          <a:bodyPr/>
          <a:lstStyle>
            <a:lvl1pPr marL="0" indent="0">
              <a:spcAft>
                <a:spcPts val="1200"/>
              </a:spcAft>
              <a:buNone/>
              <a:defRPr sz="1200" b="1"/>
            </a:lvl1pPr>
            <a:lvl2pPr marL="0" indent="0">
              <a:buNone/>
              <a:defRPr sz="1000"/>
            </a:lvl2pPr>
            <a:lvl3pPr marL="0" indent="0">
              <a:buFont typeface="Arial" pitchFamily="34" charset="0"/>
              <a:buNone/>
              <a:defRPr sz="1000" b="1"/>
            </a:lvl3pPr>
            <a:lvl4pPr marL="0" indent="0">
              <a:buFont typeface="Arial" pitchFamily="34" charset="0"/>
              <a:buNone/>
              <a:defRPr sz="1000"/>
            </a:lvl4pPr>
            <a:lvl5pPr marL="270000" indent="0">
              <a:buFont typeface="Arial" pitchFamily="34" charset="0"/>
              <a:buNone/>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14" name="Gerade Verbindung 13"/>
          <p:cNvCxnSpPr/>
          <p:nvPr userDrawn="1"/>
        </p:nvCxnSpPr>
        <p:spPr>
          <a:xfrm>
            <a:off x="527051" y="2797200"/>
            <a:ext cx="360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4295049" y="2797200"/>
            <a:ext cx="360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a:off x="8063048" y="2797200"/>
            <a:ext cx="360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hrere Inhalte: 4 Spalten Text">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8" name="Inhaltsplatzhalter 7"/>
          <p:cNvSpPr>
            <a:spLocks noGrp="1"/>
          </p:cNvSpPr>
          <p:nvPr>
            <p:ph sz="quarter" idx="13"/>
          </p:nvPr>
        </p:nvSpPr>
        <p:spPr>
          <a:xfrm>
            <a:off x="527051" y="1914113"/>
            <a:ext cx="2640000" cy="4320000"/>
          </a:xfrm>
          <a:prstGeom prst="rect">
            <a:avLst/>
          </a:prstGeom>
        </p:spPr>
        <p:txBody>
          <a:bodyPr numCol="1"/>
          <a:lstStyle>
            <a:lvl1pPr marL="0" indent="0">
              <a:lnSpc>
                <a:spcPct val="100000"/>
              </a:lnSpc>
              <a:spcAft>
                <a:spcPts val="1200"/>
              </a:spcAft>
              <a:buNone/>
              <a:defRPr sz="1400" b="1"/>
            </a:lvl1pPr>
            <a:lvl2pPr marL="180000" indent="-180000">
              <a:lnSpc>
                <a:spcPct val="100000"/>
              </a:lnSpc>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0" name="Inhaltsplatzhalter 7"/>
          <p:cNvSpPr>
            <a:spLocks noGrp="1"/>
          </p:cNvSpPr>
          <p:nvPr>
            <p:ph sz="quarter" idx="14"/>
          </p:nvPr>
        </p:nvSpPr>
        <p:spPr>
          <a:xfrm>
            <a:off x="3359684" y="1914113"/>
            <a:ext cx="2640000" cy="4320000"/>
          </a:xfrm>
          <a:prstGeom prst="rect">
            <a:avLst/>
          </a:prstGeom>
        </p:spPr>
        <p:txBody>
          <a:bodyPr numCol="1"/>
          <a:lstStyle>
            <a:lvl1pPr marL="0" indent="0">
              <a:lnSpc>
                <a:spcPct val="100000"/>
              </a:lnSpc>
              <a:spcAft>
                <a:spcPts val="1200"/>
              </a:spcAft>
              <a:buNone/>
              <a:defRPr sz="1400" b="1"/>
            </a:lvl1pPr>
            <a:lvl2pPr marL="180000" indent="-180000">
              <a:lnSpc>
                <a:spcPct val="100000"/>
              </a:lnSpc>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1" name="Inhaltsplatzhalter 7"/>
          <p:cNvSpPr>
            <a:spLocks noGrp="1"/>
          </p:cNvSpPr>
          <p:nvPr>
            <p:ph sz="quarter" idx="15"/>
          </p:nvPr>
        </p:nvSpPr>
        <p:spPr>
          <a:xfrm>
            <a:off x="6192317" y="1914113"/>
            <a:ext cx="2640000" cy="4320000"/>
          </a:xfrm>
          <a:prstGeom prst="rect">
            <a:avLst/>
          </a:prstGeom>
        </p:spPr>
        <p:txBody>
          <a:bodyPr numCol="1"/>
          <a:lstStyle>
            <a:lvl1pPr marL="0" indent="0">
              <a:lnSpc>
                <a:spcPct val="100000"/>
              </a:lnSpc>
              <a:spcAft>
                <a:spcPts val="1200"/>
              </a:spcAft>
              <a:buNone/>
              <a:defRPr sz="1400" b="1"/>
            </a:lvl1pPr>
            <a:lvl2pPr marL="180000" indent="-180000">
              <a:lnSpc>
                <a:spcPct val="100000"/>
              </a:lnSpc>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2" name="Inhaltsplatzhalter 7"/>
          <p:cNvSpPr>
            <a:spLocks noGrp="1"/>
          </p:cNvSpPr>
          <p:nvPr>
            <p:ph sz="quarter" idx="16"/>
          </p:nvPr>
        </p:nvSpPr>
        <p:spPr>
          <a:xfrm>
            <a:off x="9024951" y="1914113"/>
            <a:ext cx="2640000" cy="4320000"/>
          </a:xfrm>
          <a:prstGeom prst="rect">
            <a:avLst/>
          </a:prstGeom>
        </p:spPr>
        <p:txBody>
          <a:bodyPr numCol="1"/>
          <a:lstStyle>
            <a:lvl1pPr marL="0" indent="0">
              <a:lnSpc>
                <a:spcPct val="100000"/>
              </a:lnSpc>
              <a:spcAft>
                <a:spcPts val="1200"/>
              </a:spcAft>
              <a:buNone/>
              <a:defRPr sz="1400" b="1"/>
            </a:lvl1pPr>
            <a:lvl2pPr marL="180000" indent="-180000">
              <a:lnSpc>
                <a:spcPct val="100000"/>
              </a:lnSpc>
              <a:spcAft>
                <a:spcPts val="0"/>
              </a:spcAft>
              <a:defRPr sz="1400"/>
            </a:lvl2pPr>
            <a:lvl3pPr>
              <a:defRPr sz="1400"/>
            </a:lvl3pPr>
            <a:lvl4pPr>
              <a:defRPr sz="1400"/>
            </a:lvl4pPr>
            <a:lvl5pPr>
              <a:defRPr sz="1400"/>
            </a:lvl5pPr>
          </a:lstStyle>
          <a:p>
            <a:pPr lvl="0"/>
            <a:r>
              <a:rPr lang="en-US"/>
              <a:t>Click to edit Master text styles</a:t>
            </a:r>
          </a:p>
          <a:p>
            <a:pPr lvl="1"/>
            <a:r>
              <a:rPr lang="en-US"/>
              <a:t>Second level</a:t>
            </a:r>
          </a:p>
        </p:txBody>
      </p:sp>
      <p:cxnSp>
        <p:nvCxnSpPr>
          <p:cNvPr id="14" name="Gerade Verbindung 13"/>
          <p:cNvCxnSpPr/>
          <p:nvPr userDrawn="1"/>
        </p:nvCxnSpPr>
        <p:spPr>
          <a:xfrm>
            <a:off x="527051" y="2412997"/>
            <a:ext cx="264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359684" y="2412997"/>
            <a:ext cx="264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a:off x="6192317" y="2412997"/>
            <a:ext cx="264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9024951" y="2412997"/>
            <a:ext cx="2640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folie">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92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2">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096000" y="2611061"/>
            <a:ext cx="5880847" cy="817939"/>
          </a:xfrm>
          <a:prstGeom prst="rect">
            <a:avLst/>
          </a:prstGeom>
        </p:spPr>
        <p:txBody>
          <a:bodyPr>
            <a:normAutofit/>
          </a:bodyPr>
          <a:lstStyle>
            <a:lvl1pPr algn="l">
              <a:defRPr sz="3200"/>
            </a:lvl1pPr>
          </a:lstStyle>
          <a:p>
            <a:r>
              <a:rPr lang="en-US"/>
              <a:t>Click to edit Master title style</a:t>
            </a:r>
            <a:endParaRPr lang="de-DE" dirty="0"/>
          </a:p>
        </p:txBody>
      </p:sp>
      <p:sp>
        <p:nvSpPr>
          <p:cNvPr id="3" name="Untertitel 2"/>
          <p:cNvSpPr>
            <a:spLocks noGrp="1"/>
          </p:cNvSpPr>
          <p:nvPr>
            <p:ph type="subTitle" idx="1"/>
          </p:nvPr>
        </p:nvSpPr>
        <p:spPr>
          <a:xfrm>
            <a:off x="6096000" y="3429000"/>
            <a:ext cx="5880847" cy="1008000"/>
          </a:xfrm>
          <a:prstGeom prst="rect">
            <a:avLst/>
          </a:prstGeom>
        </p:spPr>
        <p:txBody>
          <a:bodyPr/>
          <a:lstStyle>
            <a:lvl1pPr marL="0" indent="0" algn="l">
              <a:lnSpc>
                <a:spcPct val="11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5" name="Picture Placeholder 4"/>
          <p:cNvSpPr>
            <a:spLocks noGrp="1"/>
          </p:cNvSpPr>
          <p:nvPr>
            <p:ph type="pic" sz="quarter" idx="10" hasCustomPrompt="1"/>
          </p:nvPr>
        </p:nvSpPr>
        <p:spPr>
          <a:xfrm>
            <a:off x="6449033" y="342900"/>
            <a:ext cx="3246967" cy="990600"/>
          </a:xfrm>
          <a:prstGeom prst="rect">
            <a:avLst/>
          </a:prstGeom>
        </p:spPr>
        <p:txBody>
          <a:bodyPr/>
          <a:lstStyle>
            <a:lvl1pPr>
              <a:defRPr baseline="0"/>
            </a:lvl1pPr>
          </a:lstStyle>
          <a:p>
            <a:r>
              <a:rPr lang="en-US" dirty="0"/>
              <a:t>Company Logo</a:t>
            </a:r>
          </a:p>
        </p:txBody>
      </p:sp>
      <p:sp>
        <p:nvSpPr>
          <p:cNvPr id="12" name="Rectangle 11">
            <a:extLst>
              <a:ext uri="{FF2B5EF4-FFF2-40B4-BE49-F238E27FC236}">
                <a16:creationId xmlns:a16="http://schemas.microsoft.com/office/drawing/2014/main" id="{095926A3-DDD0-458D-B393-A64FF34D5E2F}"/>
              </a:ext>
            </a:extLst>
          </p:cNvPr>
          <p:cNvSpPr/>
          <p:nvPr userDrawn="1"/>
        </p:nvSpPr>
        <p:spPr>
          <a:xfrm>
            <a:off x="10407687" y="-425460"/>
            <a:ext cx="2667000" cy="2273300"/>
          </a:xfrm>
          <a:prstGeom prst="rect">
            <a:avLst/>
          </a:prstGeom>
          <a:solidFill>
            <a:schemeClr val="bg1"/>
          </a:solidFill>
          <a:ln>
            <a:noFill/>
          </a:ln>
        </p:spPr>
        <p:txBody>
          <a:bodyPr wrap="square" lIns="0" tIns="0" rIns="0" bIns="0" rtlCol="0" anchor="ctr">
            <a:noAutofit/>
          </a:bodyPr>
          <a:lstStyle/>
          <a:p>
            <a:pPr algn="ctr"/>
            <a:endParaRPr lang="en-US" sz="1900" dirty="0"/>
          </a:p>
        </p:txBody>
      </p:sp>
      <p:pic>
        <p:nvPicPr>
          <p:cNvPr id="14" name="Picture 2" descr="G:\Dept\DMC\Marketing\Brand Assets\+ARAG Logo Files\Print\CMYK\Medium\ARAG_Logo_3D_M_CMYK-LI.png">
            <a:extLst>
              <a:ext uri="{FF2B5EF4-FFF2-40B4-BE49-F238E27FC236}">
                <a16:creationId xmlns:a16="http://schemas.microsoft.com/office/drawing/2014/main" id="{88184B69-BA82-457D-927E-4A673BE5229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17620" y="228600"/>
            <a:ext cx="987431"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DB2CD3-33B5-D141-FB2C-CBC4DF0CC3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041" y="-264459"/>
            <a:ext cx="6844081" cy="7386918"/>
          </a:xfrm>
          <a:prstGeom prst="rect">
            <a:avLst/>
          </a:prstGeom>
        </p:spPr>
      </p:pic>
    </p:spTree>
    <p:extLst>
      <p:ext uri="{BB962C8B-B14F-4D97-AF65-F5344CB8AC3E}">
        <p14:creationId xmlns:p14="http://schemas.microsoft.com/office/powerpoint/2010/main" val="35369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5501AF-5AD7-A302-4CAD-09DD4AFBF80B}"/>
              </a:ext>
            </a:extLst>
          </p:cNvPr>
          <p:cNvSpPr/>
          <p:nvPr userDrawn="1"/>
        </p:nvSpPr>
        <p:spPr>
          <a:xfrm>
            <a:off x="7915835" y="1768242"/>
            <a:ext cx="5020235" cy="3108557"/>
          </a:xfrm>
          <a:prstGeom prst="rect">
            <a:avLst/>
          </a:prstGeom>
          <a:solidFill>
            <a:schemeClr val="accent1"/>
          </a:solidFill>
        </p:spPr>
        <p:txBody>
          <a:bodyPr wrap="square" lIns="0" tIns="0" rIns="0" bIns="0" rtlCol="0" anchor="ctr">
            <a:noAutofit/>
          </a:bodyPr>
          <a:lstStyle/>
          <a:p>
            <a:pPr algn="ctr"/>
            <a:endParaRPr lang="en-US" sz="1900" dirty="0"/>
          </a:p>
        </p:txBody>
      </p:sp>
      <p:pic>
        <p:nvPicPr>
          <p:cNvPr id="13" name="Picture 12" descr="G:\Dept\DMC\Marketing\Brand Assets\+ARAG Logo Files\Print\CMYK\Medium\ARAG_Logo_3D_M_CMYK-LI.png">
            <a:extLst>
              <a:ext uri="{FF2B5EF4-FFF2-40B4-BE49-F238E27FC236}">
                <a16:creationId xmlns:a16="http://schemas.microsoft.com/office/drawing/2014/main" id="{EED908A9-01F2-BD3C-1DD3-AA22CB2A78A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0480491" y="5253317"/>
            <a:ext cx="1200518" cy="125615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5">
            <a:extLst>
              <a:ext uri="{FF2B5EF4-FFF2-40B4-BE49-F238E27FC236}">
                <a16:creationId xmlns:a16="http://schemas.microsoft.com/office/drawing/2014/main" id="{5EFE958D-A534-D293-D096-CD680893744F}"/>
              </a:ext>
            </a:extLst>
          </p:cNvPr>
          <p:cNvSpPr>
            <a:spLocks noGrp="1"/>
          </p:cNvSpPr>
          <p:nvPr>
            <p:ph type="pic" sz="quarter" idx="10" hasCustomPrompt="1"/>
          </p:nvPr>
        </p:nvSpPr>
        <p:spPr>
          <a:xfrm>
            <a:off x="0" y="1768242"/>
            <a:ext cx="7763434" cy="3108557"/>
          </a:xfrm>
          <a:solidFill>
            <a:schemeClr val="tx2">
              <a:lumMod val="95000"/>
            </a:schemeClr>
          </a:solidFill>
        </p:spPr>
        <p:txBody>
          <a:bodyPr lIns="1645920" anchor="ctr" anchorCtr="0"/>
          <a:lstStyle/>
          <a:p>
            <a:r>
              <a:rPr lang="en-US" dirty="0"/>
              <a:t>Picture Here</a:t>
            </a:r>
          </a:p>
        </p:txBody>
      </p:sp>
      <p:sp>
        <p:nvSpPr>
          <p:cNvPr id="3" name="Rectangle 2">
            <a:extLst>
              <a:ext uri="{FF2B5EF4-FFF2-40B4-BE49-F238E27FC236}">
                <a16:creationId xmlns:a16="http://schemas.microsoft.com/office/drawing/2014/main" id="{7E1C6121-A815-2C30-0E6E-AF7FB3F28AAB}"/>
              </a:ext>
            </a:extLst>
          </p:cNvPr>
          <p:cNvSpPr/>
          <p:nvPr userDrawn="1"/>
        </p:nvSpPr>
        <p:spPr>
          <a:xfrm>
            <a:off x="-179294" y="1075765"/>
            <a:ext cx="3621741" cy="519953"/>
          </a:xfrm>
          <a:prstGeom prst="rect">
            <a:avLst/>
          </a:prstGeom>
          <a:solidFill>
            <a:schemeClr val="accent1"/>
          </a:solidFill>
        </p:spPr>
        <p:txBody>
          <a:bodyPr wrap="square" lIns="0" tIns="0" rIns="0" bIns="0" rtlCol="0" anchor="ctr">
            <a:noAutofit/>
          </a:bodyPr>
          <a:lstStyle/>
          <a:p>
            <a:pPr algn="ctr"/>
            <a:endParaRPr lang="en-US" sz="1900" dirty="0"/>
          </a:p>
        </p:txBody>
      </p:sp>
      <p:sp>
        <p:nvSpPr>
          <p:cNvPr id="4" name="TextBox 3">
            <a:extLst>
              <a:ext uri="{FF2B5EF4-FFF2-40B4-BE49-F238E27FC236}">
                <a16:creationId xmlns:a16="http://schemas.microsoft.com/office/drawing/2014/main" id="{B3AFAC0C-BBED-CF83-A3E2-51907BA4C687}"/>
              </a:ext>
            </a:extLst>
          </p:cNvPr>
          <p:cNvSpPr txBox="1"/>
          <p:nvPr userDrawn="1"/>
        </p:nvSpPr>
        <p:spPr>
          <a:xfrm>
            <a:off x="367553" y="1138518"/>
            <a:ext cx="4625789" cy="914400"/>
          </a:xfrm>
          <a:prstGeom prst="rect">
            <a:avLst/>
          </a:prstGeom>
          <a:noFill/>
        </p:spPr>
        <p:txBody>
          <a:bodyPr wrap="none" lIns="0" tIns="0" rIns="0" bIns="0" rtlCol="0">
            <a:noAutofit/>
          </a:bodyPr>
          <a:lstStyle/>
          <a:p>
            <a:pPr defTabSz="761970">
              <a:lnSpc>
                <a:spcPts val="3200"/>
              </a:lnSpc>
            </a:pPr>
            <a:r>
              <a:rPr lang="en-US" sz="2400" dirty="0">
                <a:solidFill>
                  <a:prstClr val="black"/>
                </a:solidFill>
                <a:latin typeface="+mn-lt"/>
              </a:rPr>
              <a:t>ARAG® Legal Insurance</a:t>
            </a:r>
          </a:p>
        </p:txBody>
      </p:sp>
      <p:sp>
        <p:nvSpPr>
          <p:cNvPr id="14" name="Titel 1">
            <a:extLst>
              <a:ext uri="{FF2B5EF4-FFF2-40B4-BE49-F238E27FC236}">
                <a16:creationId xmlns:a16="http://schemas.microsoft.com/office/drawing/2014/main" id="{FA9DAD3B-794A-7DA4-BF98-A92BE518938B}"/>
              </a:ext>
            </a:extLst>
          </p:cNvPr>
          <p:cNvSpPr>
            <a:spLocks noGrp="1"/>
          </p:cNvSpPr>
          <p:nvPr>
            <p:ph type="ctrTitle"/>
          </p:nvPr>
        </p:nvSpPr>
        <p:spPr>
          <a:xfrm>
            <a:off x="367553" y="5253317"/>
            <a:ext cx="8160000" cy="817939"/>
          </a:xfrm>
          <a:prstGeom prst="rect">
            <a:avLst/>
          </a:prstGeom>
        </p:spPr>
        <p:txBody>
          <a:bodyPr/>
          <a:lstStyle>
            <a:lvl1pPr algn="l">
              <a:defRPr sz="3600"/>
            </a:lvl1pPr>
          </a:lstStyle>
          <a:p>
            <a:r>
              <a:rPr lang="en-US"/>
              <a:t>Click to edit Master title style</a:t>
            </a:r>
            <a:endParaRPr lang="de-DE" dirty="0"/>
          </a:p>
        </p:txBody>
      </p:sp>
      <p:sp>
        <p:nvSpPr>
          <p:cNvPr id="15" name="Untertitel 2">
            <a:extLst>
              <a:ext uri="{FF2B5EF4-FFF2-40B4-BE49-F238E27FC236}">
                <a16:creationId xmlns:a16="http://schemas.microsoft.com/office/drawing/2014/main" id="{1E4ECEE8-A13C-8C77-9A83-F1661F203451}"/>
              </a:ext>
            </a:extLst>
          </p:cNvPr>
          <p:cNvSpPr>
            <a:spLocks noGrp="1"/>
          </p:cNvSpPr>
          <p:nvPr>
            <p:ph type="subTitle" idx="1"/>
          </p:nvPr>
        </p:nvSpPr>
        <p:spPr>
          <a:xfrm>
            <a:off x="622498" y="6094824"/>
            <a:ext cx="7200000" cy="763176"/>
          </a:xfrm>
          <a:prstGeom prst="rect">
            <a:avLst/>
          </a:prstGeom>
        </p:spPr>
        <p:txBody>
          <a:bodyPr/>
          <a:lstStyle>
            <a:lvl1pPr marL="0" indent="0" algn="l">
              <a:lnSpc>
                <a:spcPct val="11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Tree>
    <p:extLst>
      <p:ext uri="{BB962C8B-B14F-4D97-AF65-F5344CB8AC3E}">
        <p14:creationId xmlns:p14="http://schemas.microsoft.com/office/powerpoint/2010/main" val="11620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2">
    <p:bg>
      <p:bgPr>
        <a:solidFill>
          <a:schemeClr val="tx2"/>
        </a:solidFill>
        <a:effectLst/>
      </p:bgPr>
    </p:bg>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F607CEC0-8E09-61DD-EDB9-9E9A945A81CB}"/>
              </a:ext>
            </a:extLst>
          </p:cNvPr>
          <p:cNvSpPr>
            <a:spLocks noGrp="1"/>
          </p:cNvSpPr>
          <p:nvPr>
            <p:ph type="pic" sz="quarter" idx="10" hasCustomPrompt="1"/>
          </p:nvPr>
        </p:nvSpPr>
        <p:spPr>
          <a:xfrm>
            <a:off x="0" y="0"/>
            <a:ext cx="12192000" cy="6858000"/>
          </a:xfrm>
          <a:solidFill>
            <a:schemeClr val="tx2">
              <a:lumMod val="95000"/>
            </a:schemeClr>
          </a:solidFill>
        </p:spPr>
        <p:txBody>
          <a:bodyPr lIns="1645920" anchor="ctr" anchorCtr="0"/>
          <a:lstStyle/>
          <a:p>
            <a:r>
              <a:rPr lang="en-US" dirty="0"/>
              <a:t>Picture Here</a:t>
            </a:r>
          </a:p>
        </p:txBody>
      </p:sp>
      <p:sp>
        <p:nvSpPr>
          <p:cNvPr id="11" name="Text Placeholder 6">
            <a:extLst>
              <a:ext uri="{FF2B5EF4-FFF2-40B4-BE49-F238E27FC236}">
                <a16:creationId xmlns:a16="http://schemas.microsoft.com/office/drawing/2014/main" id="{A4C8F38F-852C-3FBB-8DA5-A5194CD16BFD}"/>
              </a:ext>
            </a:extLst>
          </p:cNvPr>
          <p:cNvSpPr>
            <a:spLocks noGrp="1"/>
          </p:cNvSpPr>
          <p:nvPr>
            <p:ph type="body" sz="quarter" idx="17" hasCustomPrompt="1"/>
          </p:nvPr>
        </p:nvSpPr>
        <p:spPr>
          <a:xfrm>
            <a:off x="5373370" y="3227293"/>
            <a:ext cx="6818630" cy="2030507"/>
          </a:xfrm>
          <a:solidFill>
            <a:schemeClr val="accent1"/>
          </a:solidFill>
        </p:spPr>
        <p:txBody>
          <a:bodyPr lIns="182880" anchor="ctr" anchorCtr="0"/>
          <a:lstStyle>
            <a:lvl1pPr>
              <a:defRPr sz="2400" b="1">
                <a:solidFill>
                  <a:schemeClr val="tx1"/>
                </a:solidFill>
              </a:defRPr>
            </a:lvl1pPr>
            <a:lvl2pPr>
              <a:spcBef>
                <a:spcPts val="0"/>
              </a:spcBef>
              <a:defRPr sz="1800" b="0">
                <a:solidFill>
                  <a:schemeClr val="tx1"/>
                </a:solidFill>
              </a:defRPr>
            </a:lvl2pPr>
          </a:lstStyle>
          <a:p>
            <a:pPr lvl="0"/>
            <a:r>
              <a:rPr lang="en-US" dirty="0"/>
              <a:t> </a:t>
            </a:r>
          </a:p>
        </p:txBody>
      </p:sp>
      <p:sp>
        <p:nvSpPr>
          <p:cNvPr id="16" name="Text Placeholder 7">
            <a:extLst>
              <a:ext uri="{FF2B5EF4-FFF2-40B4-BE49-F238E27FC236}">
                <a16:creationId xmlns:a16="http://schemas.microsoft.com/office/drawing/2014/main" id="{E2199FA3-0B65-92B8-D78F-25B8CC0D2DCD}"/>
              </a:ext>
            </a:extLst>
          </p:cNvPr>
          <p:cNvSpPr>
            <a:spLocks noGrp="1"/>
          </p:cNvSpPr>
          <p:nvPr>
            <p:ph type="body" sz="quarter" idx="18" hasCustomPrompt="1"/>
          </p:nvPr>
        </p:nvSpPr>
        <p:spPr>
          <a:xfrm>
            <a:off x="5640500" y="4099757"/>
            <a:ext cx="5809312" cy="432106"/>
          </a:xfrm>
        </p:spPr>
        <p:txBody>
          <a:bodyPr wrap="square" bIns="0" anchor="b">
            <a:spAutoFit/>
          </a:bodyPr>
          <a:lstStyle>
            <a:lvl1pPr>
              <a:defRPr sz="2400" b="1"/>
            </a:lvl1pPr>
          </a:lstStyle>
          <a:p>
            <a:pPr lvl="0"/>
            <a:r>
              <a:rPr lang="en-US" dirty="0"/>
              <a:t>Presenter Name</a:t>
            </a:r>
          </a:p>
        </p:txBody>
      </p:sp>
      <p:sp>
        <p:nvSpPr>
          <p:cNvPr id="17" name="Text Placeholder 7">
            <a:extLst>
              <a:ext uri="{FF2B5EF4-FFF2-40B4-BE49-F238E27FC236}">
                <a16:creationId xmlns:a16="http://schemas.microsoft.com/office/drawing/2014/main" id="{51A10F52-D9C2-D3EE-AB7A-05DCE3ADF751}"/>
              </a:ext>
            </a:extLst>
          </p:cNvPr>
          <p:cNvSpPr>
            <a:spLocks noGrp="1"/>
          </p:cNvSpPr>
          <p:nvPr>
            <p:ph type="body" sz="quarter" idx="19" hasCustomPrompt="1"/>
          </p:nvPr>
        </p:nvSpPr>
        <p:spPr>
          <a:xfrm>
            <a:off x="5640500" y="4559226"/>
            <a:ext cx="5809312" cy="335605"/>
          </a:xfrm>
        </p:spPr>
        <p:txBody>
          <a:bodyPr wrap="square" tIns="0">
            <a:spAutoFit/>
          </a:bodyPr>
          <a:lstStyle>
            <a:lvl1pPr>
              <a:defRPr sz="1800" b="0"/>
            </a:lvl1pPr>
          </a:lstStyle>
          <a:p>
            <a:pPr lvl="0"/>
            <a:r>
              <a:rPr lang="en-US" dirty="0"/>
              <a:t>Presenter Title</a:t>
            </a:r>
          </a:p>
        </p:txBody>
      </p:sp>
    </p:spTree>
    <p:extLst>
      <p:ext uri="{BB962C8B-B14F-4D97-AF65-F5344CB8AC3E}">
        <p14:creationId xmlns:p14="http://schemas.microsoft.com/office/powerpoint/2010/main" val="10344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527049" y="1152000"/>
            <a:ext cx="9120000" cy="3420000"/>
          </a:xfrm>
          <a:prstGeom prst="rect">
            <a:avLst/>
          </a:prstGeom>
        </p:spPr>
        <p:txBody>
          <a:bodyPr lIns="72000"/>
          <a:lstStyle>
            <a:lvl1pPr>
              <a:defRPr sz="4400"/>
            </a:lvl1pPr>
          </a:lstStyle>
          <a:p>
            <a:r>
              <a:rPr lang="en-US"/>
              <a:t>Click to edit Master title style</a:t>
            </a:r>
            <a:endParaRPr lang="de-DE" dirty="0"/>
          </a:p>
        </p:txBody>
      </p:sp>
    </p:spTree>
    <p:extLst>
      <p:ext uri="{BB962C8B-B14F-4D97-AF65-F5344CB8AC3E}">
        <p14:creationId xmlns:p14="http://schemas.microsoft.com/office/powerpoint/2010/main" val="87029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nchor="t" anchorCtr="0"/>
          <a:lstStyle/>
          <a:p>
            <a:r>
              <a:rPr lang="en-US"/>
              <a:t>Click to edit Master title style</a:t>
            </a:r>
            <a:endParaRPr lang="de-DE"/>
          </a:p>
        </p:txBody>
      </p:sp>
      <p:sp>
        <p:nvSpPr>
          <p:cNvPr id="4" name="Text Placeholder 3"/>
          <p:cNvSpPr>
            <a:spLocks noGrp="1"/>
          </p:cNvSpPr>
          <p:nvPr>
            <p:ph type="body" sz="quarter" idx="10" hasCustomPrompt="1"/>
          </p:nvPr>
        </p:nvSpPr>
        <p:spPr>
          <a:xfrm>
            <a:off x="406400" y="6324601"/>
            <a:ext cx="11277600" cy="228600"/>
          </a:xfrm>
          <a:prstGeom prst="rect">
            <a:avLst/>
          </a:prstGeom>
        </p:spPr>
        <p:txBody>
          <a:bodyPr wrap="square" anchor="b" anchorCtr="0">
            <a:spAutoFit/>
          </a:bodyPr>
          <a:lstStyle>
            <a:lvl1pPr>
              <a:defRPr sz="800" baseline="0"/>
            </a:lvl1pPr>
          </a:lstStyle>
          <a:p>
            <a:pPr lvl="0"/>
            <a:r>
              <a:rPr lang="en-US" dirty="0"/>
              <a:t>Disclosure text here if applicable</a:t>
            </a:r>
          </a:p>
        </p:txBody>
      </p:sp>
      <p:sp>
        <p:nvSpPr>
          <p:cNvPr id="10" name="Content Placeholder 9"/>
          <p:cNvSpPr>
            <a:spLocks noGrp="1"/>
          </p:cNvSpPr>
          <p:nvPr>
            <p:ph sz="quarter" idx="11"/>
          </p:nvPr>
        </p:nvSpPr>
        <p:spPr>
          <a:xfrm>
            <a:off x="508000" y="1600200"/>
            <a:ext cx="11176000" cy="464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17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Heading">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nchor="t" anchorCtr="0"/>
          <a:lstStyle/>
          <a:p>
            <a:r>
              <a:rPr lang="en-US"/>
              <a:t>Click to edit Master title style</a:t>
            </a:r>
            <a:endParaRPr lang="de-DE"/>
          </a:p>
        </p:txBody>
      </p:sp>
      <p:sp>
        <p:nvSpPr>
          <p:cNvPr id="4" name="Text Placeholder 3"/>
          <p:cNvSpPr>
            <a:spLocks noGrp="1"/>
          </p:cNvSpPr>
          <p:nvPr>
            <p:ph type="body" sz="quarter" idx="10" hasCustomPrompt="1"/>
          </p:nvPr>
        </p:nvSpPr>
        <p:spPr>
          <a:xfrm>
            <a:off x="406400" y="6324601"/>
            <a:ext cx="11277600" cy="228600"/>
          </a:xfrm>
          <a:prstGeom prst="rect">
            <a:avLst/>
          </a:prstGeom>
        </p:spPr>
        <p:txBody>
          <a:bodyPr wrap="square" anchor="b" anchorCtr="0">
            <a:spAutoFit/>
          </a:bodyPr>
          <a:lstStyle>
            <a:lvl1pPr>
              <a:defRPr sz="800" baseline="0"/>
            </a:lvl1pPr>
          </a:lstStyle>
          <a:p>
            <a:pPr lvl="0"/>
            <a:r>
              <a:rPr lang="en-US" dirty="0"/>
              <a:t>Disclosure text here if applicable</a:t>
            </a:r>
          </a:p>
        </p:txBody>
      </p:sp>
    </p:spTree>
    <p:extLst>
      <p:ext uri="{BB962C8B-B14F-4D97-AF65-F5344CB8AC3E}">
        <p14:creationId xmlns:p14="http://schemas.microsoft.com/office/powerpoint/2010/main" val="210380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dirty="0"/>
          </a:p>
        </p:txBody>
      </p:sp>
      <p:sp>
        <p:nvSpPr>
          <p:cNvPr id="10" name="Diagrammplatzhalter 9"/>
          <p:cNvSpPr>
            <a:spLocks noGrp="1"/>
          </p:cNvSpPr>
          <p:nvPr>
            <p:ph type="chart" sz="quarter" idx="13"/>
          </p:nvPr>
        </p:nvSpPr>
        <p:spPr>
          <a:xfrm>
            <a:off x="508002" y="1600200"/>
            <a:ext cx="11175999" cy="4633913"/>
          </a:xfrm>
          <a:prstGeom prst="rect">
            <a:avLst/>
          </a:prstGeom>
        </p:spPr>
        <p:txBody>
          <a:bodyPr/>
          <a:lstStyle>
            <a:lvl1pPr marL="0" indent="0">
              <a:lnSpc>
                <a:spcPct val="100000"/>
              </a:lnSpc>
              <a:buNone/>
              <a:defRPr/>
            </a:lvl1pPr>
          </a:lstStyle>
          <a:p>
            <a:r>
              <a:rPr lang="en-US"/>
              <a:t>Click icon to add chart</a:t>
            </a:r>
            <a:endParaRPr lang="de-DE" dirty="0"/>
          </a:p>
        </p:txBody>
      </p:sp>
    </p:spTree>
    <p:extLst>
      <p:ext uri="{BB962C8B-B14F-4D97-AF65-F5344CB8AC3E}">
        <p14:creationId xmlns:p14="http://schemas.microsoft.com/office/powerpoint/2010/main" val="22339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p:cNvSpPr>
            <a:spLocks noGrp="1"/>
          </p:cNvSpPr>
          <p:nvPr>
            <p:ph type="title"/>
          </p:nvPr>
        </p:nvSpPr>
        <p:spPr>
          <a:xfrm>
            <a:off x="507697" y="306000"/>
            <a:ext cx="9120000" cy="1080000"/>
          </a:xfrm>
          <a:prstGeom prst="rect">
            <a:avLst/>
          </a:prstGeom>
        </p:spPr>
        <p:txBody>
          <a:bodyPr/>
          <a:lstStyle/>
          <a:p>
            <a:r>
              <a:rPr lang="en-US"/>
              <a:t>Click to edit Master title style</a:t>
            </a:r>
            <a:endParaRPr lang="de-DE"/>
          </a:p>
        </p:txBody>
      </p:sp>
      <p:sp>
        <p:nvSpPr>
          <p:cNvPr id="9" name="Tabellenplatzhalter 8"/>
          <p:cNvSpPr>
            <a:spLocks noGrp="1"/>
          </p:cNvSpPr>
          <p:nvPr>
            <p:ph type="tbl" sz="quarter" idx="13"/>
          </p:nvPr>
        </p:nvSpPr>
        <p:spPr>
          <a:xfrm>
            <a:off x="508002" y="1600200"/>
            <a:ext cx="11156951" cy="4633913"/>
          </a:xfrm>
          <a:prstGeom prst="rect">
            <a:avLst/>
          </a:prstGeom>
        </p:spPr>
        <p:txBody>
          <a:bodyPr/>
          <a:lstStyle>
            <a:lvl1pPr marL="0" indent="0">
              <a:lnSpc>
                <a:spcPct val="100000"/>
              </a:lnSpc>
              <a:buNone/>
              <a:defRPr/>
            </a:lvl1pPr>
          </a:lstStyle>
          <a:p>
            <a:r>
              <a:rPr lang="en-US"/>
              <a:t>Click icon to add table</a:t>
            </a:r>
            <a:endParaRPr lang="de-DE"/>
          </a:p>
        </p:txBody>
      </p:sp>
      <p:sp>
        <p:nvSpPr>
          <p:cNvPr id="4" name="Text Placeholder 3"/>
          <p:cNvSpPr>
            <a:spLocks noGrp="1"/>
          </p:cNvSpPr>
          <p:nvPr>
            <p:ph type="body" sz="quarter" idx="10" hasCustomPrompt="1"/>
          </p:nvPr>
        </p:nvSpPr>
        <p:spPr>
          <a:xfrm>
            <a:off x="406400" y="6324601"/>
            <a:ext cx="11277600" cy="228600"/>
          </a:xfrm>
          <a:prstGeom prst="rect">
            <a:avLst/>
          </a:prstGeom>
        </p:spPr>
        <p:txBody>
          <a:bodyPr wrap="square" anchor="b" anchorCtr="0">
            <a:spAutoFit/>
          </a:bodyPr>
          <a:lstStyle>
            <a:lvl1pPr>
              <a:defRPr sz="800" baseline="0"/>
            </a:lvl1pPr>
          </a:lstStyle>
          <a:p>
            <a:pPr lvl="0"/>
            <a:r>
              <a:rPr lang="en-US" dirty="0"/>
              <a:t>Disclosure text here if applicable</a:t>
            </a:r>
          </a:p>
        </p:txBody>
      </p:sp>
    </p:spTree>
    <p:extLst>
      <p:ext uri="{BB962C8B-B14F-4D97-AF65-F5344CB8AC3E}">
        <p14:creationId xmlns:p14="http://schemas.microsoft.com/office/powerpoint/2010/main" val="1466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1582400" y="6629401"/>
            <a:ext cx="304800" cy="157162"/>
          </a:xfrm>
          <a:prstGeom prst="rect">
            <a:avLst/>
          </a:prstGeom>
          <a:noFill/>
        </p:spPr>
        <p:txBody>
          <a:bodyPr wrap="none" lIns="0" tIns="0" rIns="0" bIns="0" rtlCol="0">
            <a:noAutofit/>
          </a:bodyPr>
          <a:lstStyle/>
          <a:p>
            <a:fld id="{AB3D1871-6708-4B22-8176-5B890D6940B0}" type="slidenum">
              <a:rPr lang="en-US" sz="900" smtClean="0"/>
              <a:t>‹#›</a:t>
            </a:fld>
            <a:endParaRPr lang="en-US" sz="1200" dirty="0" err="1"/>
          </a:p>
        </p:txBody>
      </p:sp>
      <p:sp>
        <p:nvSpPr>
          <p:cNvPr id="4" name="TextBox 3"/>
          <p:cNvSpPr txBox="1"/>
          <p:nvPr/>
        </p:nvSpPr>
        <p:spPr>
          <a:xfrm>
            <a:off x="508000" y="6629400"/>
            <a:ext cx="11684000" cy="304800"/>
          </a:xfrm>
          <a:prstGeom prst="rect">
            <a:avLst/>
          </a:prstGeom>
          <a:noFill/>
        </p:spPr>
        <p:txBody>
          <a:bodyPr wrap="square" lIns="0" tIns="0" rIns="0" bIns="0" rtlCol="0">
            <a:noAutofit/>
          </a:bodyPr>
          <a:lstStyle/>
          <a:p>
            <a:r>
              <a:rPr lang="en-US" sz="900" dirty="0"/>
              <a:t>© 2023 ARAG North America, Inc			                                                                     Proprietary</a:t>
            </a:r>
            <a:r>
              <a:rPr lang="en-US" sz="900" baseline="0" dirty="0"/>
              <a:t> </a:t>
            </a:r>
            <a:r>
              <a:rPr lang="en-US" sz="900" dirty="0"/>
              <a:t>&amp; Confidential</a:t>
            </a:r>
            <a:endParaRPr lang="en-US" sz="1000" dirty="0"/>
          </a:p>
        </p:txBody>
      </p:sp>
      <p:sp>
        <p:nvSpPr>
          <p:cNvPr id="7" name="Title Placeholder 6"/>
          <p:cNvSpPr>
            <a:spLocks noGrp="1"/>
          </p:cNvSpPr>
          <p:nvPr>
            <p:ph type="title"/>
          </p:nvPr>
        </p:nvSpPr>
        <p:spPr>
          <a:xfrm>
            <a:off x="493490" y="304800"/>
            <a:ext cx="9134209" cy="1081200"/>
          </a:xfrm>
          <a:prstGeom prst="rect">
            <a:avLst/>
          </a:prstGeom>
        </p:spPr>
        <p:txBody>
          <a:bodyPr vert="horz" lIns="91440" tIns="45720" rIns="91440" bIns="45720" rtlCol="0" anchor="t" anchorCtr="0">
            <a:normAutofit/>
          </a:bodyPr>
          <a:lstStyle/>
          <a:p>
            <a:r>
              <a:rPr lang="en-US"/>
              <a:t>Click to edit Master title style</a:t>
            </a:r>
          </a:p>
        </p:txBody>
      </p:sp>
      <p:sp>
        <p:nvSpPr>
          <p:cNvPr id="13" name="Text Placeholder 12"/>
          <p:cNvSpPr>
            <a:spLocks noGrp="1"/>
          </p:cNvSpPr>
          <p:nvPr>
            <p:ph type="body" idx="1"/>
          </p:nvPr>
        </p:nvSpPr>
        <p:spPr>
          <a:xfrm>
            <a:off x="508000" y="1600200"/>
            <a:ext cx="111760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arallelogram 8">
            <a:extLst>
              <a:ext uri="{FF2B5EF4-FFF2-40B4-BE49-F238E27FC236}">
                <a16:creationId xmlns:a16="http://schemas.microsoft.com/office/drawing/2014/main" id="{8B31150A-B93A-48D9-838B-8CB19B8D11C6}"/>
              </a:ext>
            </a:extLst>
          </p:cNvPr>
          <p:cNvSpPr/>
          <p:nvPr userDrawn="1"/>
        </p:nvSpPr>
        <p:spPr>
          <a:xfrm>
            <a:off x="-584791" y="-304800"/>
            <a:ext cx="9869590" cy="609600"/>
          </a:xfrm>
          <a:prstGeom prst="parallelogram">
            <a:avLst/>
          </a:prstGeom>
          <a:solidFill>
            <a:srgbClr val="FFD400"/>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endParaRPr>
          </a:p>
        </p:txBody>
      </p:sp>
      <p:sp>
        <p:nvSpPr>
          <p:cNvPr id="10" name="Parallelogram 9">
            <a:extLst>
              <a:ext uri="{FF2B5EF4-FFF2-40B4-BE49-F238E27FC236}">
                <a16:creationId xmlns:a16="http://schemas.microsoft.com/office/drawing/2014/main" id="{647FE011-9842-4C05-AFCB-5CCA6C6D00A2}"/>
              </a:ext>
            </a:extLst>
          </p:cNvPr>
          <p:cNvSpPr/>
          <p:nvPr userDrawn="1"/>
        </p:nvSpPr>
        <p:spPr>
          <a:xfrm>
            <a:off x="9284799" y="-304800"/>
            <a:ext cx="1180060" cy="609600"/>
          </a:xfrm>
          <a:prstGeom prst="parallelogram">
            <a:avLst/>
          </a:prstGeom>
          <a:solidFill>
            <a:srgbClr val="FFD400"/>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endParaRPr>
          </a:p>
        </p:txBody>
      </p:sp>
      <p:pic>
        <p:nvPicPr>
          <p:cNvPr id="11" name="Picture 2" descr="G:\Dept\DMC\Marketing\Brand Assets\+ARAG Logo Files\Print\CMYK\Medium\ARAG_Logo_3D_M_CMYK-LI.png">
            <a:extLst>
              <a:ext uri="{FF2B5EF4-FFF2-40B4-BE49-F238E27FC236}">
                <a16:creationId xmlns:a16="http://schemas.microsoft.com/office/drawing/2014/main" id="{53EC8DF8-39DA-4267-B448-96DDC195B482}"/>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10860084" y="136525"/>
            <a:ext cx="98743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48605"/>
      </p:ext>
    </p:extLst>
  </p:cSld>
  <p:clrMap bg1="lt1" tx1="dk1" bg2="lt2" tx2="dk2" accent1="accent1" accent2="accent2" accent3="accent3" accent4="accent4" accent5="accent5" accent6="accent6" hlink="hlink" folHlink="folHlink"/>
  <p:sldLayoutIdLst>
    <p:sldLayoutId id="2147483662" r:id="rId1"/>
    <p:sldLayoutId id="2147483726" r:id="rId2"/>
    <p:sldLayoutId id="2147483724" r:id="rId3"/>
    <p:sldLayoutId id="2147483725"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70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0"/>
        </a:spcAft>
        <a:buFont typeface="Arial" pitchFamily="34" charset="0"/>
        <a:buNone/>
        <a:defRPr sz="1900" kern="1200">
          <a:solidFill>
            <a:schemeClr val="tx1"/>
          </a:solidFill>
          <a:latin typeface="+mn-lt"/>
          <a:ea typeface="+mn-ea"/>
          <a:cs typeface="+mn-cs"/>
        </a:defRPr>
      </a:lvl1pPr>
      <a:lvl2pPr marL="270000" indent="-270000" algn="l" defTabSz="914400" rtl="0" eaLnBrk="1" latinLnBrk="0" hangingPunct="1">
        <a:lnSpc>
          <a:spcPct val="110000"/>
        </a:lnSpc>
        <a:spcBef>
          <a:spcPts val="600"/>
        </a:spcBef>
        <a:spcAft>
          <a:spcPts val="0"/>
        </a:spcAft>
        <a:buClr>
          <a:schemeClr val="accent1"/>
        </a:buClr>
        <a:buFont typeface="Wingdings" panose="05000000000000000000" pitchFamily="2" charset="2"/>
        <a:buChar char="ü"/>
        <a:defRPr sz="19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0"/>
        </a:spcAft>
        <a:buFont typeface="Arial" pitchFamily="34" charset="0"/>
        <a:buChar char="•"/>
        <a:defRPr sz="1900" kern="1200">
          <a:solidFill>
            <a:schemeClr val="tx1"/>
          </a:solidFill>
          <a:latin typeface="+mn-lt"/>
          <a:ea typeface="+mn-ea"/>
          <a:cs typeface="+mn-cs"/>
        </a:defRPr>
      </a:lvl3pPr>
      <a:lvl4pPr marL="270000" indent="-270000" algn="l" defTabSz="914400" rtl="0" eaLnBrk="1" latinLnBrk="0" hangingPunct="1">
        <a:lnSpc>
          <a:spcPct val="110000"/>
        </a:lnSpc>
        <a:spcBef>
          <a:spcPts val="600"/>
        </a:spcBef>
        <a:spcAft>
          <a:spcPts val="0"/>
        </a:spcAft>
        <a:buFont typeface="Calibri" panose="020F0502020204030204" pitchFamily="34" charset="0"/>
        <a:buChar char="­"/>
        <a:defRPr sz="1900" kern="1200">
          <a:solidFill>
            <a:schemeClr val="tx1"/>
          </a:solidFill>
          <a:latin typeface="+mn-lt"/>
          <a:ea typeface="+mn-ea"/>
          <a:cs typeface="+mn-cs"/>
        </a:defRPr>
      </a:lvl4pPr>
      <a:lvl5pPr marL="342900" indent="-342900" algn="l" defTabSz="914400" rtl="0" eaLnBrk="1" latinLnBrk="0" hangingPunct="1">
        <a:lnSpc>
          <a:spcPct val="110000"/>
        </a:lnSpc>
        <a:spcBef>
          <a:spcPts val="600"/>
        </a:spcBef>
        <a:spcAft>
          <a:spcPts val="0"/>
        </a:spcAft>
        <a:buClr>
          <a:schemeClr val="tx2">
            <a:lumMod val="50000"/>
          </a:schemeClr>
        </a:buClr>
        <a:buFont typeface="Wingdings" panose="05000000000000000000" pitchFamily="2" charset="2"/>
        <a:buChar char="§"/>
        <a:defRPr sz="1900" kern="1200" baseline="0">
          <a:solidFill>
            <a:schemeClr val="tx1"/>
          </a:solidFill>
          <a:latin typeface="+mn-lt"/>
          <a:ea typeface="+mn-ea"/>
          <a:cs typeface="+mn-cs"/>
        </a:defRPr>
      </a:lvl5pPr>
      <a:lvl6pPr marL="917575" indent="-228600" algn="l" defTabSz="914400" rtl="0" eaLnBrk="1" latinLnBrk="0" hangingPunct="1">
        <a:lnSpc>
          <a:spcPct val="100000"/>
        </a:lnSpc>
        <a:spcBef>
          <a:spcPts val="0"/>
        </a:spcBef>
        <a:buFont typeface="Calibri" panose="020F0502020204030204" pitchFamily="34" charset="0"/>
        <a:buChar char="­"/>
        <a:defRPr sz="1900" kern="1200">
          <a:solidFill>
            <a:schemeClr val="tx1"/>
          </a:solidFill>
          <a:latin typeface="+mn-lt"/>
          <a:ea typeface="+mn-ea"/>
          <a:cs typeface="+mn-cs"/>
        </a:defRPr>
      </a:lvl6pPr>
      <a:lvl7pPr marL="914400" indent="0" algn="l" defTabSz="914400" rtl="0" eaLnBrk="1" latinLnBrk="0" hangingPunct="1">
        <a:spcBef>
          <a:spcPct val="20000"/>
        </a:spcBef>
        <a:buClr>
          <a:schemeClr val="tx2">
            <a:lumMod val="50000"/>
          </a:schemeClr>
        </a:buClr>
        <a:buFont typeface="Wingdings" panose="05000000000000000000" pitchFamily="2" charset="2"/>
        <a:buNone/>
        <a:defRPr sz="2000" kern="1200" baseline="0">
          <a:solidFill>
            <a:schemeClr val="tx1"/>
          </a:solidFill>
          <a:latin typeface="+mn-lt"/>
          <a:ea typeface="+mn-ea"/>
          <a:cs typeface="+mn-cs"/>
        </a:defRPr>
      </a:lvl7pPr>
      <a:lvl8pPr marL="1146175" indent="-231775" algn="l" defTabSz="914400" rtl="0" eaLnBrk="1" latinLnBrk="0" hangingPunct="1">
        <a:spcBef>
          <a:spcPct val="20000"/>
        </a:spcBef>
        <a:buClr>
          <a:schemeClr val="tx2">
            <a:lumMod val="50000"/>
          </a:schemeClr>
        </a:buClr>
        <a:buFont typeface="Wingdings" panose="05000000000000000000" pitchFamily="2" charset="2"/>
        <a:buChar char="§"/>
        <a:defRPr sz="19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ARAGlegal.com/futur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jpeg"/><Relationship Id="rId7"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0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1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svg"/><Relationship Id="rId3" Type="http://schemas.openxmlformats.org/officeDocument/2006/relationships/image" Target="../media/image109.jpeg"/><Relationship Id="rId7" Type="http://schemas.openxmlformats.org/officeDocument/2006/relationships/image" Target="../media/image113.svg"/><Relationship Id="rId12"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7.svg"/><Relationship Id="rId5" Type="http://schemas.openxmlformats.org/officeDocument/2006/relationships/image" Target="../media/image111.sv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121.svg"/></Relationships>
</file>

<file path=ppt/slides/_rels/slide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61.sv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3.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png"/><Relationship Id="rId24" Type="http://schemas.openxmlformats.org/officeDocument/2006/relationships/image" Target="../media/image59.sv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sv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png"/><Relationship Id="rId2" Type="http://schemas.openxmlformats.org/officeDocument/2006/relationships/notesSlide" Target="../notesSlides/notesSlide4.xml"/><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svg"/><Relationship Id="rId19" Type="http://schemas.openxmlformats.org/officeDocument/2006/relationships/image" Target="../media/image78.pn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 Id="rId22" Type="http://schemas.openxmlformats.org/officeDocument/2006/relationships/image" Target="../media/image81.svg"/></Relationships>
</file>

<file path=ppt/slides/_rels/slide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E9A833-EB4D-8B4F-97E2-4314F589380C}"/>
              </a:ext>
            </a:extLst>
          </p:cNvPr>
          <p:cNvSpPr txBox="1"/>
          <p:nvPr/>
        </p:nvSpPr>
        <p:spPr>
          <a:xfrm>
            <a:off x="10068128" y="1507787"/>
            <a:ext cx="0" cy="0"/>
          </a:xfrm>
          <a:prstGeom prst="rect">
            <a:avLst/>
          </a:prstGeom>
          <a:noFill/>
        </p:spPr>
        <p:txBody>
          <a:bodyPr wrap="none" lIns="0" tIns="0" rIns="0" bIns="0" rtlCol="0">
            <a:noAutofit/>
          </a:bodyPr>
          <a:lstStyle/>
          <a:p>
            <a:endParaRPr lang="en-US" dirty="0" err="1"/>
          </a:p>
        </p:txBody>
      </p:sp>
      <p:pic>
        <p:nvPicPr>
          <p:cNvPr id="8" name="Picture Placeholder 7">
            <a:extLst>
              <a:ext uri="{FF2B5EF4-FFF2-40B4-BE49-F238E27FC236}">
                <a16:creationId xmlns:a16="http://schemas.microsoft.com/office/drawing/2014/main" id="{36DB00E6-6A66-B6FC-2B75-131FA2D037F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15" name="Text Placeholder 14">
            <a:extLst>
              <a:ext uri="{FF2B5EF4-FFF2-40B4-BE49-F238E27FC236}">
                <a16:creationId xmlns:a16="http://schemas.microsoft.com/office/drawing/2014/main" id="{A584DDDC-C8FB-F3DB-669E-9C4969B1043C}"/>
              </a:ext>
            </a:extLst>
          </p:cNvPr>
          <p:cNvSpPr>
            <a:spLocks noGrp="1"/>
          </p:cNvSpPr>
          <p:nvPr>
            <p:ph type="body" sz="quarter" idx="17"/>
          </p:nvPr>
        </p:nvSpPr>
        <p:spPr/>
        <p:txBody>
          <a:bodyPr/>
          <a:lstStyle/>
          <a:p>
            <a:endParaRPr lang="en-US"/>
          </a:p>
        </p:txBody>
      </p:sp>
      <p:pic>
        <p:nvPicPr>
          <p:cNvPr id="18" name="Picture 17" descr="G:\Dept\DMC\Marketing\Brand Assets\+ARAG Logo Files\Print\CMYK\Medium\ARAG_Logo_3D_M_CMYK-LI.png">
            <a:extLst>
              <a:ext uri="{FF2B5EF4-FFF2-40B4-BE49-F238E27FC236}">
                <a16:creationId xmlns:a16="http://schemas.microsoft.com/office/drawing/2014/main" id="{33884218-B10F-F356-A61C-1F298FD26C4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623926" y="5471357"/>
            <a:ext cx="1101909" cy="1152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73A5A6F-3C98-2397-DB5D-3B5C64F2EBBB}"/>
              </a:ext>
            </a:extLst>
          </p:cNvPr>
          <p:cNvSpPr txBox="1"/>
          <p:nvPr/>
        </p:nvSpPr>
        <p:spPr>
          <a:xfrm>
            <a:off x="5640500" y="3431269"/>
            <a:ext cx="4625789" cy="914400"/>
          </a:xfrm>
          <a:prstGeom prst="rect">
            <a:avLst/>
          </a:prstGeom>
          <a:noFill/>
        </p:spPr>
        <p:txBody>
          <a:bodyPr wrap="none" lIns="0" tIns="0" rIns="0" bIns="0" rtlCol="0">
            <a:noAutofit/>
          </a:bodyPr>
          <a:lstStyle/>
          <a:p>
            <a:pPr defTabSz="761970">
              <a:lnSpc>
                <a:spcPts val="3200"/>
              </a:lnSpc>
            </a:pPr>
            <a:r>
              <a:rPr lang="en-US" sz="3200" b="1" dirty="0">
                <a:solidFill>
                  <a:prstClr val="black"/>
                </a:solidFill>
                <a:latin typeface="+mn-lt"/>
              </a:rPr>
              <a:t>All About ARAG® Legal Insurance</a:t>
            </a:r>
          </a:p>
        </p:txBody>
      </p:sp>
    </p:spTree>
    <p:extLst>
      <p:ext uri="{BB962C8B-B14F-4D97-AF65-F5344CB8AC3E}">
        <p14:creationId xmlns:p14="http://schemas.microsoft.com/office/powerpoint/2010/main" val="263862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p:txBody>
          <a:bodyPr>
            <a:noAutofit/>
          </a:bodyPr>
          <a:lstStyle/>
          <a:p>
            <a:r>
              <a:rPr lang="en-US" sz="2800" dirty="0">
                <a:solidFill>
                  <a:schemeClr val="accent2"/>
                </a:solidFill>
              </a:rPr>
              <a:t>What costs are covered? </a:t>
            </a:r>
          </a:p>
          <a:p>
            <a:endParaRPr lang="en-US" b="1" dirty="0"/>
          </a:p>
          <a:p>
            <a:r>
              <a:rPr lang="en-US" dirty="0"/>
              <a:t>One of the most valuable features of the plan is that ARAG</a:t>
            </a:r>
            <a:r>
              <a:rPr lang="en-US" b="1" dirty="0"/>
              <a:t> </a:t>
            </a:r>
            <a:r>
              <a:rPr lang="en-US" dirty="0"/>
              <a:t>pays 100% of network attorney fees for most covered (and not excluded) legal matters. Expenses and fees related to “hard costs” such as filing fees, copy costs, etc. are not covered. </a:t>
            </a:r>
          </a:p>
          <a:p>
            <a:endParaRPr lang="en-US" dirty="0"/>
          </a:p>
          <a:p>
            <a:r>
              <a:rPr lang="en-US" sz="2800" dirty="0">
                <a:solidFill>
                  <a:schemeClr val="accent2"/>
                </a:solidFill>
              </a:rPr>
              <a:t>What happens if an issue isn’t covered?</a:t>
            </a:r>
          </a:p>
          <a:p>
            <a:endParaRPr lang="en-US" b="1" dirty="0"/>
          </a:p>
          <a:p>
            <a:r>
              <a:rPr lang="en-US" dirty="0"/>
              <a:t>If an issue is not covered by the plan (and not specifically excluded), members still have coverage options. For example, they may still be eligible to work with an ARAG network attorney and receive at least 25% off the attorney’s normal hourly rate. To get the reduced fee, members will need to present their member identification number or </a:t>
            </a:r>
            <a:r>
              <a:rPr lang="en-US" dirty="0" err="1"/>
              <a:t>CaseAssist</a:t>
            </a:r>
            <a:r>
              <a:rPr lang="en-US" dirty="0"/>
              <a:t>® confirmation number to the network attorney before any work proceeds.</a:t>
            </a:r>
          </a:p>
          <a:p>
            <a:r>
              <a:rPr lang="en-US" dirty="0"/>
              <a:t> </a:t>
            </a:r>
          </a:p>
          <a:p>
            <a:endParaRPr lang="en-US" dirty="0"/>
          </a:p>
        </p:txBody>
      </p:sp>
    </p:spTree>
    <p:extLst>
      <p:ext uri="{BB962C8B-B14F-4D97-AF65-F5344CB8AC3E}">
        <p14:creationId xmlns:p14="http://schemas.microsoft.com/office/powerpoint/2010/main" val="107372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a:xfrm>
            <a:off x="507999" y="1600200"/>
            <a:ext cx="11269031" cy="4648200"/>
          </a:xfrm>
        </p:spPr>
        <p:txBody>
          <a:bodyPr>
            <a:noAutofit/>
          </a:bodyPr>
          <a:lstStyle/>
          <a:p>
            <a:r>
              <a:rPr lang="en-US" sz="2800" dirty="0">
                <a:solidFill>
                  <a:schemeClr val="accent2"/>
                </a:solidFill>
              </a:rPr>
              <a:t>How many network attorneys are available in the area?</a:t>
            </a:r>
          </a:p>
          <a:p>
            <a:endParaRPr lang="en-US" sz="2800" b="1" dirty="0"/>
          </a:p>
          <a:p>
            <a:r>
              <a:rPr lang="en-US" dirty="0"/>
              <a:t>There are more than 15,000 attorneys in the ARAG attorney network nationwide. For a specific list of local attorneys, a member can contact ARAG Customer Care, log in to their account at ARAGlegal.com or use the ARAG Legal app. </a:t>
            </a:r>
            <a:br>
              <a:rPr lang="en-US" dirty="0"/>
            </a:br>
            <a:br>
              <a:rPr lang="en-US" dirty="0"/>
            </a:br>
            <a:r>
              <a:rPr lang="en-US" dirty="0">
                <a:effectLst/>
              </a:rPr>
              <a:t>To help you have the best experience possible, a Customer Care specialist can assist you in connecting with a network attorney and ensure you receive full plan benefits on covered legal matters.</a:t>
            </a:r>
            <a:endParaRPr lang="en-US" dirty="0"/>
          </a:p>
        </p:txBody>
      </p:sp>
    </p:spTree>
    <p:extLst>
      <p:ext uri="{BB962C8B-B14F-4D97-AF65-F5344CB8AC3E}">
        <p14:creationId xmlns:p14="http://schemas.microsoft.com/office/powerpoint/2010/main" val="399861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a:xfrm>
            <a:off x="508000" y="1600200"/>
            <a:ext cx="10623826" cy="4648200"/>
          </a:xfrm>
        </p:spPr>
        <p:txBody>
          <a:bodyPr>
            <a:noAutofit/>
          </a:bodyPr>
          <a:lstStyle/>
          <a:p>
            <a:r>
              <a:rPr lang="en-US" sz="2800" dirty="0">
                <a:solidFill>
                  <a:schemeClr val="accent2"/>
                </a:solidFill>
              </a:rPr>
              <a:t>Can members use attorneys outside the ARAG</a:t>
            </a:r>
            <a:r>
              <a:rPr lang="en-US" sz="2800" dirty="0">
                <a:solidFill>
                  <a:srgbClr val="FF0000"/>
                </a:solidFill>
              </a:rPr>
              <a:t> </a:t>
            </a:r>
            <a:r>
              <a:rPr lang="en-US" sz="2800" dirty="0">
                <a:solidFill>
                  <a:schemeClr val="accent2"/>
                </a:solidFill>
              </a:rPr>
              <a:t>network?</a:t>
            </a:r>
          </a:p>
          <a:p>
            <a:endParaRPr lang="en-US" sz="2800" b="1" dirty="0"/>
          </a:p>
          <a:p>
            <a:r>
              <a:rPr lang="en-US" b="1" dirty="0"/>
              <a:t>Yes. </a:t>
            </a:r>
            <a:r>
              <a:rPr lang="en-US" dirty="0"/>
              <a:t>If the member would like to retain and work with a non-network attorney:</a:t>
            </a:r>
          </a:p>
          <a:p>
            <a:endParaRPr lang="en-US" dirty="0"/>
          </a:p>
          <a:p>
            <a:pPr marL="285750" indent="-285750">
              <a:buClr>
                <a:schemeClr val="accent1"/>
              </a:buClr>
              <a:buFont typeface="Wingdings" pitchFamily="2" charset="2"/>
              <a:buChar char="ü"/>
            </a:pPr>
            <a:r>
              <a:rPr lang="en-US" dirty="0">
                <a:solidFill>
                  <a:srgbClr val="000000"/>
                </a:solidFill>
              </a:rPr>
              <a:t> The member should contact Customer Care to make sure the legal matter is covered.</a:t>
            </a:r>
            <a:endParaRPr lang="en-US" dirty="0"/>
          </a:p>
          <a:p>
            <a:pPr marL="342900" indent="-342900">
              <a:buClr>
                <a:schemeClr val="accent1"/>
              </a:buClr>
              <a:buFont typeface="Wingdings" pitchFamily="2" charset="2"/>
              <a:buChar char="ü"/>
            </a:pPr>
            <a:r>
              <a:rPr lang="en-US" dirty="0"/>
              <a:t>The member is billed directly by the attorney and the member pays the attorney for services rendered. </a:t>
            </a:r>
          </a:p>
          <a:p>
            <a:pPr marL="342900" indent="-342900">
              <a:buClr>
                <a:schemeClr val="accent1"/>
              </a:buClr>
              <a:buFont typeface="Wingdings" pitchFamily="2" charset="2"/>
              <a:buChar char="ü"/>
            </a:pPr>
            <a:r>
              <a:rPr lang="en-US" dirty="0"/>
              <a:t>The member is then required to provide ARAG with appropriate documentation  ̶  including an ARAG non-network attorney claim form.</a:t>
            </a:r>
          </a:p>
          <a:p>
            <a:pPr marL="342900" indent="-342900">
              <a:buClr>
                <a:schemeClr val="accent1"/>
              </a:buClr>
              <a:buFont typeface="Wingdings" pitchFamily="2" charset="2"/>
              <a:buChar char="ü"/>
            </a:pPr>
            <a:r>
              <a:rPr lang="en-US" dirty="0"/>
              <a:t>The member will be reimbursed for covered </a:t>
            </a:r>
            <a:r>
              <a:rPr lang="en-US" dirty="0">
                <a:solidFill>
                  <a:srgbClr val="000000"/>
                </a:solidFill>
              </a:rPr>
              <a:t>attorney fees up to the benefit amount indicated in the legal plan.</a:t>
            </a:r>
            <a:endParaRPr lang="en-US" dirty="0"/>
          </a:p>
          <a:p>
            <a:pPr marL="285750" indent="-285750">
              <a:buFont typeface="Arial" panose="020B0604020202020204" pitchFamily="34" charset="0"/>
              <a:buChar char="•"/>
            </a:pPr>
            <a:endParaRPr lang="en-US" dirty="0"/>
          </a:p>
          <a:p>
            <a:endParaRPr lang="en-US" sz="2800" i="1" dirty="0"/>
          </a:p>
        </p:txBody>
      </p:sp>
    </p:spTree>
    <p:extLst>
      <p:ext uri="{BB962C8B-B14F-4D97-AF65-F5344CB8AC3E}">
        <p14:creationId xmlns:p14="http://schemas.microsoft.com/office/powerpoint/2010/main" val="10402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a:xfrm>
            <a:off x="614017" y="1104900"/>
            <a:ext cx="11176000" cy="4648200"/>
          </a:xfrm>
        </p:spPr>
        <p:txBody>
          <a:bodyPr>
            <a:noAutofit/>
          </a:bodyPr>
          <a:lstStyle/>
          <a:p>
            <a:r>
              <a:rPr lang="en-US" sz="2800" dirty="0">
                <a:solidFill>
                  <a:schemeClr val="accent2"/>
                </a:solidFill>
              </a:rPr>
              <a:t>What are considered pre-existing conditions?</a:t>
            </a:r>
          </a:p>
          <a:p>
            <a:endParaRPr lang="en-US" dirty="0"/>
          </a:p>
          <a:p>
            <a:r>
              <a:rPr lang="en-US" dirty="0"/>
              <a:t>If a member has a legal matter that occurs or is initiated prior to the plan’s effective date, it’s considered “excluded” and no in-office benefits will apply. </a:t>
            </a:r>
            <a:r>
              <a:rPr lang="en-US" sz="1800" dirty="0">
                <a:latin typeface="Segoe UI" panose="020B0502040204020203" pitchFamily="34" charset="0"/>
              </a:rPr>
              <a:t>The initiation date will be considered the earlier of the date:</a:t>
            </a:r>
            <a:endParaRPr lang="en-US" dirty="0"/>
          </a:p>
          <a:p>
            <a:endParaRPr lang="en-US" dirty="0"/>
          </a:p>
          <a:p>
            <a:pPr marL="342900" indent="-342900">
              <a:buClr>
                <a:schemeClr val="accent1"/>
              </a:buClr>
              <a:buFont typeface="Wingdings" panose="05000000000000000000" pitchFamily="2" charset="2"/>
              <a:buChar char="ü"/>
            </a:pPr>
            <a:r>
              <a:rPr lang="en-US" dirty="0"/>
              <a:t>A written notice of a legal dispute is sent, filed or received by you</a:t>
            </a:r>
          </a:p>
          <a:p>
            <a:pPr marL="342900" indent="-342900">
              <a:buClr>
                <a:schemeClr val="accent1"/>
              </a:buClr>
              <a:buFont typeface="Wingdings" panose="05000000000000000000" pitchFamily="2" charset="2"/>
              <a:buChar char="ü"/>
            </a:pPr>
            <a:r>
              <a:rPr lang="en-US" dirty="0"/>
              <a:t>A ticket or citation is issued</a:t>
            </a:r>
          </a:p>
          <a:p>
            <a:pPr marL="342900" indent="-342900">
              <a:buClr>
                <a:schemeClr val="accent1"/>
              </a:buClr>
              <a:buFont typeface="Wingdings" panose="05000000000000000000" pitchFamily="2" charset="2"/>
              <a:buChar char="ü"/>
            </a:pPr>
            <a:r>
              <a:rPr lang="en-US" dirty="0"/>
              <a:t>An attorney is hired</a:t>
            </a:r>
          </a:p>
          <a:p>
            <a:endParaRPr lang="en-US" dirty="0"/>
          </a:p>
          <a:p>
            <a:r>
              <a:rPr lang="en-US" dirty="0"/>
              <a:t>However, other benefits may be available. Even if the matter is considered pre-existing, as long as it is not listed under the “Exclusions” in the plan, and so long as an attorney has not been hired, the member is able to receive advice from a network attorney under the “Telephone Legal Access Services” benefit as well as receiving reduced fee legal services of at least 25 percent off the network attorney’s normal hourly rate.</a:t>
            </a:r>
          </a:p>
          <a:p>
            <a:endParaRPr lang="en-US" sz="2800" dirty="0"/>
          </a:p>
        </p:txBody>
      </p:sp>
    </p:spTree>
    <p:extLst>
      <p:ext uri="{BB962C8B-B14F-4D97-AF65-F5344CB8AC3E}">
        <p14:creationId xmlns:p14="http://schemas.microsoft.com/office/powerpoint/2010/main" val="40395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a:xfrm>
            <a:off x="508000" y="1104900"/>
            <a:ext cx="11176000" cy="5346700"/>
          </a:xfrm>
        </p:spPr>
        <p:txBody>
          <a:bodyPr>
            <a:noAutofit/>
          </a:bodyPr>
          <a:lstStyle/>
          <a:p>
            <a:r>
              <a:rPr lang="en-US" sz="2800" dirty="0">
                <a:solidFill>
                  <a:schemeClr val="accent2"/>
                </a:solidFill>
              </a:rPr>
              <a:t>What’s excluded?</a:t>
            </a:r>
          </a:p>
          <a:p>
            <a:endParaRPr lang="en-US" sz="1800" dirty="0">
              <a:solidFill>
                <a:srgbClr val="FF0000"/>
              </a:solidFill>
            </a:endParaRPr>
          </a:p>
          <a:p>
            <a:r>
              <a:rPr lang="en-US" dirty="0"/>
              <a:t>ARAG essentially defines an exclusion as “a matter or event not covered by the plan.” Based on that, the following would be excluded:</a:t>
            </a:r>
          </a:p>
          <a:p>
            <a:endParaRPr lang="en-US" b="1" dirty="0"/>
          </a:p>
          <a:p>
            <a:pPr lvl="1"/>
            <a:r>
              <a:rPr lang="en-US" dirty="0"/>
              <a:t>Matters against ARAG, the employer or an insured against the interests of the named insured under the same Certificate.</a:t>
            </a:r>
          </a:p>
          <a:p>
            <a:pPr lvl="1"/>
            <a:r>
              <a:rPr lang="en-US" dirty="0"/>
              <a:t>Legal services arising out of a business interest, investment interests, employment matters, employee benefits, your role as an officer or director of an organization and patents or copyrights.</a:t>
            </a:r>
          </a:p>
          <a:p>
            <a:pPr lvl="1"/>
            <a:r>
              <a:rPr lang="en-US" dirty="0"/>
              <a:t>Legal services in class actions, personal injury, punitive damages, malpractice, court appeals or post judgments (settlement agreement signed by all parties, final binding arbitration, judgment issued by a court).</a:t>
            </a:r>
          </a:p>
          <a:p>
            <a:pPr lvl="1"/>
            <a:r>
              <a:rPr lang="en-US" dirty="0">
                <a:effectLst/>
              </a:rPr>
              <a:t>Legal services deemed by ARAG to be frivolous or lacking merit, or in legal matters where you wish to take action against a party, regardless of whether the matter proceeds to you filing a lawsuit against the other party, and the amount we pay for your legal services exceeds the amount in dispute, or in our reasonable belief you are not actively and reasonably pursuing resolution in your case.</a:t>
            </a:r>
          </a:p>
          <a:p>
            <a:endParaRPr lang="en-US" dirty="0"/>
          </a:p>
        </p:txBody>
      </p:sp>
    </p:spTree>
    <p:extLst>
      <p:ext uri="{BB962C8B-B14F-4D97-AF65-F5344CB8AC3E}">
        <p14:creationId xmlns:p14="http://schemas.microsoft.com/office/powerpoint/2010/main" val="105681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AF6C-5F2D-7843-BEB1-B7156127A857}"/>
              </a:ext>
            </a:extLst>
          </p:cNvPr>
          <p:cNvSpPr>
            <a:spLocks noGrp="1"/>
          </p:cNvSpPr>
          <p:nvPr>
            <p:ph type="title"/>
          </p:nvPr>
        </p:nvSpPr>
        <p:spPr/>
        <p:txBody>
          <a:bodyPr/>
          <a:lstStyle/>
          <a:p>
            <a:r>
              <a:rPr lang="en-US" dirty="0"/>
              <a:t>FAQs</a:t>
            </a:r>
          </a:p>
        </p:txBody>
      </p:sp>
      <p:sp>
        <p:nvSpPr>
          <p:cNvPr id="4" name="Text Placeholder 3">
            <a:extLst>
              <a:ext uri="{FF2B5EF4-FFF2-40B4-BE49-F238E27FC236}">
                <a16:creationId xmlns:a16="http://schemas.microsoft.com/office/drawing/2014/main" id="{1F51BD8F-C7D5-7842-9B33-9C181E882A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63698CF6-1538-FE49-B84C-CD67A7D1BC04}"/>
              </a:ext>
            </a:extLst>
          </p:cNvPr>
          <p:cNvSpPr>
            <a:spLocks noGrp="1"/>
          </p:cNvSpPr>
          <p:nvPr>
            <p:ph sz="quarter" idx="11"/>
          </p:nvPr>
        </p:nvSpPr>
        <p:spPr/>
        <p:txBody>
          <a:bodyPr>
            <a:noAutofit/>
          </a:bodyPr>
          <a:lstStyle/>
          <a:p>
            <a:r>
              <a:rPr lang="en-US" sz="2800" dirty="0">
                <a:solidFill>
                  <a:schemeClr val="accent2"/>
                </a:solidFill>
              </a:rPr>
              <a:t>If an employee leaves, can they continue the plan? </a:t>
            </a:r>
          </a:p>
          <a:p>
            <a:endParaRPr lang="en-US" sz="1800" dirty="0">
              <a:solidFill>
                <a:srgbClr val="FF0000"/>
              </a:solidFill>
            </a:endParaRPr>
          </a:p>
          <a:p>
            <a:r>
              <a:rPr lang="en-US" dirty="0"/>
              <a:t>When ARAG is notified that a member is terminated from the plan, we automatically send out conversion information to the member’s email or mailing address on file. In the email, the member is notified about their options to enroll in a similar plan on a direct pay basis. Payments are made to ARAG. The member then has 90 days from date of separation from their employer to elect the conversion plan on a direct pay basis.</a:t>
            </a:r>
          </a:p>
          <a:p>
            <a:endParaRPr lang="en-US" dirty="0"/>
          </a:p>
          <a:p>
            <a:r>
              <a:rPr lang="en-US" dirty="0"/>
              <a:t>ARAG also provides valuable legal protection to both members and their dependents for different situations they may encounter. For example, ARAG will continue to provide coverage and waive the premium, for a designated period of time, if the named insured should happen to pass away or in the case of a military deployment. </a:t>
            </a:r>
          </a:p>
          <a:p>
            <a:endParaRPr lang="en-US" dirty="0"/>
          </a:p>
          <a:p>
            <a:r>
              <a:rPr lang="en-US" dirty="0"/>
              <a:t>Members can contact our Customer Care Center with questions.</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7929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C7A95C-47CA-BEAE-E1BC-2ADF4A8256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0560" y="2607500"/>
            <a:ext cx="2347096" cy="3480273"/>
          </a:xfrm>
          <a:prstGeom prst="rect">
            <a:avLst/>
          </a:prstGeom>
        </p:spPr>
      </p:pic>
      <p:sp>
        <p:nvSpPr>
          <p:cNvPr id="2" name="Title 1">
            <a:extLst>
              <a:ext uri="{FF2B5EF4-FFF2-40B4-BE49-F238E27FC236}">
                <a16:creationId xmlns:a16="http://schemas.microsoft.com/office/drawing/2014/main" id="{2CC27631-E4BD-798D-BA13-48E1D7B34457}"/>
              </a:ext>
            </a:extLst>
          </p:cNvPr>
          <p:cNvSpPr>
            <a:spLocks noGrp="1"/>
          </p:cNvSpPr>
          <p:nvPr>
            <p:ph type="title"/>
          </p:nvPr>
        </p:nvSpPr>
        <p:spPr>
          <a:xfrm>
            <a:off x="4359775" y="1035938"/>
            <a:ext cx="5231900" cy="1006765"/>
          </a:xfrm>
        </p:spPr>
        <p:txBody>
          <a:bodyPr>
            <a:noAutofit/>
          </a:bodyPr>
          <a:lstStyle/>
          <a:p>
            <a:r>
              <a:rPr lang="en-US" b="1" dirty="0">
                <a:effectLst/>
                <a:latin typeface="+mn-lt"/>
                <a:ea typeface="Times New Roman" panose="02020603050405020304" pitchFamily="18" charset="0"/>
                <a:cs typeface="Times New Roman" panose="02020603050405020304" pitchFamily="18" charset="0"/>
              </a:rPr>
              <a:t>YOU CAN’T PREDICT THE FUTURE, BUT YOU CAN PLAN FOR IT.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6" name="TextBox 5">
            <a:extLst>
              <a:ext uri="{FF2B5EF4-FFF2-40B4-BE49-F238E27FC236}">
                <a16:creationId xmlns:a16="http://schemas.microsoft.com/office/drawing/2014/main" id="{39E099A7-595E-3B8F-859A-C9051278073C}"/>
              </a:ext>
            </a:extLst>
          </p:cNvPr>
          <p:cNvSpPr txBox="1"/>
          <p:nvPr/>
        </p:nvSpPr>
        <p:spPr>
          <a:xfrm>
            <a:off x="9094153" y="3004992"/>
            <a:ext cx="3126425" cy="523220"/>
          </a:xfrm>
          <a:prstGeom prst="rect">
            <a:avLst/>
          </a:prstGeom>
          <a:noFill/>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Go to</a:t>
            </a:r>
          </a:p>
          <a:p>
            <a:pPr algn="ct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hlinkClick r:id="rId4" action="ppaction://hlinkfile">
                  <a:extLst>
                    <a:ext uri="{A12FA001-AC4F-418D-AE19-62706E023703}">
                      <ahyp:hlinkClr xmlns:ahyp="http://schemas.microsoft.com/office/drawing/2018/hyperlinkcolor" val="tx"/>
                    </a:ext>
                  </a:extLst>
                </a:hlinkClick>
              </a:rPr>
              <a:t>ARAGlegal.com/future</a:t>
            </a:r>
            <a:r>
              <a:rPr lang="en-U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2" name="Content Placeholder 3">
            <a:extLst>
              <a:ext uri="{FF2B5EF4-FFF2-40B4-BE49-F238E27FC236}">
                <a16:creationId xmlns:a16="http://schemas.microsoft.com/office/drawing/2014/main" id="{4E544E3A-AB5E-2294-3E95-0A2B04B910DE}"/>
              </a:ext>
            </a:extLst>
          </p:cNvPr>
          <p:cNvSpPr txBox="1">
            <a:spLocks/>
          </p:cNvSpPr>
          <p:nvPr/>
        </p:nvSpPr>
        <p:spPr>
          <a:xfrm>
            <a:off x="4944545" y="3376411"/>
            <a:ext cx="4539040" cy="2247641"/>
          </a:xfrm>
          <a:prstGeom prst="rect">
            <a:avLst/>
          </a:prstGeom>
        </p:spPr>
        <p:txBody>
          <a:bodyPr>
            <a:noAutofit/>
          </a:bodyPr>
          <a:lstStyle>
            <a:lvl1pPr marL="0" indent="0" algn="l" defTabSz="914400" rtl="0" eaLnBrk="1" latinLnBrk="0" hangingPunct="1">
              <a:lnSpc>
                <a:spcPct val="110000"/>
              </a:lnSpc>
              <a:spcBef>
                <a:spcPts val="0"/>
              </a:spcBef>
              <a:spcAft>
                <a:spcPts val="0"/>
              </a:spcAft>
              <a:buFont typeface="Arial" pitchFamily="34" charset="0"/>
              <a:buNone/>
              <a:defRPr sz="1900" kern="1200">
                <a:solidFill>
                  <a:schemeClr val="tx1"/>
                </a:solidFill>
                <a:latin typeface="+mn-lt"/>
                <a:ea typeface="+mn-ea"/>
                <a:cs typeface="+mn-cs"/>
              </a:defRPr>
            </a:lvl1pPr>
            <a:lvl2pPr marL="270000" indent="-270000" algn="l" defTabSz="914400" rtl="0" eaLnBrk="1" latinLnBrk="0" hangingPunct="1">
              <a:lnSpc>
                <a:spcPct val="110000"/>
              </a:lnSpc>
              <a:spcBef>
                <a:spcPts val="600"/>
              </a:spcBef>
              <a:spcAft>
                <a:spcPts val="0"/>
              </a:spcAft>
              <a:buClr>
                <a:schemeClr val="accent1"/>
              </a:buClr>
              <a:buFont typeface="Wingdings" panose="05000000000000000000" pitchFamily="2" charset="2"/>
              <a:buChar char="ü"/>
              <a:defRPr sz="19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0"/>
              </a:spcAft>
              <a:buFont typeface="Arial" pitchFamily="34" charset="0"/>
              <a:buChar char="•"/>
              <a:defRPr sz="1900" kern="1200">
                <a:solidFill>
                  <a:schemeClr val="tx1"/>
                </a:solidFill>
                <a:latin typeface="+mn-lt"/>
                <a:ea typeface="+mn-ea"/>
                <a:cs typeface="+mn-cs"/>
              </a:defRPr>
            </a:lvl3pPr>
            <a:lvl4pPr marL="270000" indent="-270000" algn="l" defTabSz="914400" rtl="0" eaLnBrk="1" latinLnBrk="0" hangingPunct="1">
              <a:lnSpc>
                <a:spcPct val="110000"/>
              </a:lnSpc>
              <a:spcBef>
                <a:spcPts val="600"/>
              </a:spcBef>
              <a:spcAft>
                <a:spcPts val="0"/>
              </a:spcAft>
              <a:buFont typeface="Calibri" panose="020F0502020204030204" pitchFamily="34" charset="0"/>
              <a:buChar char="­"/>
              <a:defRPr sz="1900" kern="1200">
                <a:solidFill>
                  <a:schemeClr val="tx1"/>
                </a:solidFill>
                <a:latin typeface="+mn-lt"/>
                <a:ea typeface="+mn-ea"/>
                <a:cs typeface="+mn-cs"/>
              </a:defRPr>
            </a:lvl4pPr>
            <a:lvl5pPr marL="342900" indent="-342900" algn="l" defTabSz="914400" rtl="0" eaLnBrk="1" latinLnBrk="0" hangingPunct="1">
              <a:lnSpc>
                <a:spcPct val="110000"/>
              </a:lnSpc>
              <a:spcBef>
                <a:spcPts val="600"/>
              </a:spcBef>
              <a:spcAft>
                <a:spcPts val="0"/>
              </a:spcAft>
              <a:buClr>
                <a:schemeClr val="tx2">
                  <a:lumMod val="50000"/>
                </a:schemeClr>
              </a:buClr>
              <a:buFont typeface="Wingdings" panose="05000000000000000000" pitchFamily="2" charset="2"/>
              <a:buChar char="§"/>
              <a:defRPr sz="1900" kern="1200" baseline="0">
                <a:solidFill>
                  <a:schemeClr val="tx1"/>
                </a:solidFill>
                <a:latin typeface="+mn-lt"/>
                <a:ea typeface="+mn-ea"/>
                <a:cs typeface="+mn-cs"/>
              </a:defRPr>
            </a:lvl5pPr>
            <a:lvl6pPr marL="917575" indent="-228600" algn="l" defTabSz="914400" rtl="0" eaLnBrk="1" latinLnBrk="0" hangingPunct="1">
              <a:lnSpc>
                <a:spcPct val="100000"/>
              </a:lnSpc>
              <a:spcBef>
                <a:spcPts val="0"/>
              </a:spcBef>
              <a:buFont typeface="Calibri" panose="020F0502020204030204" pitchFamily="34" charset="0"/>
              <a:buChar char="­"/>
              <a:defRPr sz="1900" kern="1200">
                <a:solidFill>
                  <a:schemeClr val="tx1"/>
                </a:solidFill>
                <a:latin typeface="+mn-lt"/>
                <a:ea typeface="+mn-ea"/>
                <a:cs typeface="+mn-cs"/>
              </a:defRPr>
            </a:lvl6pPr>
            <a:lvl7pPr marL="914400" indent="0" algn="l" defTabSz="914400" rtl="0" eaLnBrk="1" latinLnBrk="0" hangingPunct="1">
              <a:spcBef>
                <a:spcPct val="20000"/>
              </a:spcBef>
              <a:buClr>
                <a:schemeClr val="tx2">
                  <a:lumMod val="50000"/>
                </a:schemeClr>
              </a:buClr>
              <a:buFont typeface="Wingdings" panose="05000000000000000000" pitchFamily="2" charset="2"/>
              <a:buNone/>
              <a:defRPr sz="2000" kern="1200" baseline="0">
                <a:solidFill>
                  <a:schemeClr val="tx1"/>
                </a:solidFill>
                <a:latin typeface="+mn-lt"/>
                <a:ea typeface="+mn-ea"/>
                <a:cs typeface="+mn-cs"/>
              </a:defRPr>
            </a:lvl7pPr>
            <a:lvl8pPr marL="1146175" indent="-231775" algn="l" defTabSz="914400" rtl="0" eaLnBrk="1" latinLnBrk="0" hangingPunct="1">
              <a:spcBef>
                <a:spcPct val="20000"/>
              </a:spcBef>
              <a:buClr>
                <a:schemeClr val="tx2">
                  <a:lumMod val="50000"/>
                </a:schemeClr>
              </a:buClr>
              <a:buFont typeface="Wingdings" panose="05000000000000000000" pitchFamily="2" charset="2"/>
              <a:buChar char="§"/>
              <a:defRPr sz="19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1200"/>
              </a:spcAft>
            </a:pPr>
            <a:r>
              <a:rPr lang="en-US" sz="1800" b="1" dirty="0">
                <a:solidFill>
                  <a:schemeClr val="accent2"/>
                </a:solidFill>
              </a:rPr>
              <a:t>Play </a:t>
            </a:r>
            <a:r>
              <a:rPr lang="en-US" sz="1800" dirty="0"/>
              <a:t>a free</a:t>
            </a:r>
            <a:r>
              <a:rPr lang="en-US" sz="1800" b="1" dirty="0"/>
              <a:t> “</a:t>
            </a:r>
            <a:r>
              <a:rPr lang="en-US" sz="1800" dirty="0"/>
              <a:t>Flip Your Fortune” game to see what legal needs could be in your future </a:t>
            </a:r>
          </a:p>
          <a:p>
            <a:pPr>
              <a:lnSpc>
                <a:spcPct val="100000"/>
              </a:lnSpc>
              <a:spcBef>
                <a:spcPts val="600"/>
              </a:spcBef>
              <a:spcAft>
                <a:spcPts val="1200"/>
              </a:spcAft>
            </a:pPr>
            <a:r>
              <a:rPr lang="en-US" sz="1800" b="1" dirty="0">
                <a:solidFill>
                  <a:schemeClr val="accent2"/>
                </a:solidFill>
              </a:rPr>
              <a:t>Learn more </a:t>
            </a:r>
            <a:r>
              <a:rPr lang="en-US" sz="1800" dirty="0"/>
              <a:t>about legal coverages offered through your employer</a:t>
            </a:r>
          </a:p>
          <a:p>
            <a:pPr>
              <a:lnSpc>
                <a:spcPct val="100000"/>
              </a:lnSpc>
              <a:spcBef>
                <a:spcPts val="600"/>
              </a:spcBef>
              <a:spcAft>
                <a:spcPts val="1200"/>
              </a:spcAft>
            </a:pPr>
            <a:r>
              <a:rPr lang="en-US" sz="1800" b="1" dirty="0">
                <a:solidFill>
                  <a:schemeClr val="accent2"/>
                </a:solidFill>
              </a:rPr>
              <a:t>Watch</a:t>
            </a:r>
            <a:r>
              <a:rPr lang="en-US" sz="1800" dirty="0"/>
              <a:t> humorous glimpses of </a:t>
            </a:r>
            <a:r>
              <a:rPr lang="en-US" sz="1800" dirty="0">
                <a:solidFill>
                  <a:srgbClr val="000800"/>
                </a:solidFill>
              </a:rPr>
              <a:t>employees' legal needs in the future</a:t>
            </a:r>
            <a:endParaRPr lang="en-US" sz="1800" dirty="0"/>
          </a:p>
          <a:p>
            <a:pPr>
              <a:lnSpc>
                <a:spcPct val="100000"/>
              </a:lnSpc>
              <a:spcBef>
                <a:spcPts val="600"/>
              </a:spcBef>
              <a:spcAft>
                <a:spcPts val="1200"/>
              </a:spcAft>
            </a:pPr>
            <a:endParaRPr lang="en-US" sz="1800" dirty="0"/>
          </a:p>
        </p:txBody>
      </p:sp>
      <p:pic>
        <p:nvPicPr>
          <p:cNvPr id="9" name="Picture 8">
            <a:extLst>
              <a:ext uri="{FF2B5EF4-FFF2-40B4-BE49-F238E27FC236}">
                <a16:creationId xmlns:a16="http://schemas.microsoft.com/office/drawing/2014/main" id="{09A1154B-02E7-7308-C095-9BC7DF2B0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4511" y="3724611"/>
            <a:ext cx="1759194" cy="1759194"/>
          </a:xfrm>
          <a:prstGeom prst="rect">
            <a:avLst/>
          </a:prstGeom>
        </p:spPr>
      </p:pic>
      <p:pic>
        <p:nvPicPr>
          <p:cNvPr id="13" name="Picture 12">
            <a:extLst>
              <a:ext uri="{FF2B5EF4-FFF2-40B4-BE49-F238E27FC236}">
                <a16:creationId xmlns:a16="http://schemas.microsoft.com/office/drawing/2014/main" id="{ACD560C7-5D00-F35B-59A4-C4A39DE5463F}"/>
              </a:ext>
            </a:extLst>
          </p:cNvPr>
          <p:cNvPicPr>
            <a:picLocks noChangeAspect="1"/>
          </p:cNvPicPr>
          <p:nvPr/>
        </p:nvPicPr>
        <p:blipFill>
          <a:blip r:embed="rId6"/>
          <a:stretch>
            <a:fillRect/>
          </a:stretch>
        </p:blipFill>
        <p:spPr>
          <a:xfrm>
            <a:off x="4539739" y="2365333"/>
            <a:ext cx="3710116" cy="426450"/>
          </a:xfrm>
          <a:prstGeom prst="rect">
            <a:avLst/>
          </a:prstGeom>
        </p:spPr>
      </p:pic>
      <p:pic>
        <p:nvPicPr>
          <p:cNvPr id="16" name="Picture 15">
            <a:extLst>
              <a:ext uri="{FF2B5EF4-FFF2-40B4-BE49-F238E27FC236}">
                <a16:creationId xmlns:a16="http://schemas.microsoft.com/office/drawing/2014/main" id="{2557501D-7443-B4BC-A5FD-66C5DD33F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4975">
            <a:off x="4526900" y="3397762"/>
            <a:ext cx="366937" cy="602825"/>
          </a:xfrm>
          <a:prstGeom prst="rect">
            <a:avLst/>
          </a:prstGeom>
        </p:spPr>
      </p:pic>
      <p:pic>
        <p:nvPicPr>
          <p:cNvPr id="17" name="Picture 16">
            <a:extLst>
              <a:ext uri="{FF2B5EF4-FFF2-40B4-BE49-F238E27FC236}">
                <a16:creationId xmlns:a16="http://schemas.microsoft.com/office/drawing/2014/main" id="{B80D03A3-6599-9B31-530D-4DF744141A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77918">
            <a:off x="4500426" y="4192416"/>
            <a:ext cx="366937" cy="602825"/>
          </a:xfrm>
          <a:prstGeom prst="rect">
            <a:avLst/>
          </a:prstGeom>
        </p:spPr>
      </p:pic>
      <p:pic>
        <p:nvPicPr>
          <p:cNvPr id="18" name="Picture 17">
            <a:extLst>
              <a:ext uri="{FF2B5EF4-FFF2-40B4-BE49-F238E27FC236}">
                <a16:creationId xmlns:a16="http://schemas.microsoft.com/office/drawing/2014/main" id="{0468C11D-98C3-C9D8-22BB-3FA0920A02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8528">
            <a:off x="4517824" y="4950774"/>
            <a:ext cx="366937" cy="602825"/>
          </a:xfrm>
          <a:prstGeom prst="rect">
            <a:avLst/>
          </a:prstGeom>
        </p:spPr>
      </p:pic>
      <p:pic>
        <p:nvPicPr>
          <p:cNvPr id="12" name="Picture 11">
            <a:extLst>
              <a:ext uri="{FF2B5EF4-FFF2-40B4-BE49-F238E27FC236}">
                <a16:creationId xmlns:a16="http://schemas.microsoft.com/office/drawing/2014/main" id="{822A3813-4A08-D290-C0FF-87366DEE56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4908" y="495300"/>
            <a:ext cx="3429000" cy="5867400"/>
          </a:xfrm>
          <a:prstGeom prst="roundRect">
            <a:avLst>
              <a:gd name="adj" fmla="val 3810"/>
            </a:avLst>
          </a:prstGeom>
        </p:spPr>
      </p:pic>
    </p:spTree>
    <p:extLst>
      <p:ext uri="{BB962C8B-B14F-4D97-AF65-F5344CB8AC3E}">
        <p14:creationId xmlns:p14="http://schemas.microsoft.com/office/powerpoint/2010/main" val="19620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E128-497A-D6E8-2E4B-077F6DDF1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6371" y="3271970"/>
            <a:ext cx="2657040" cy="3280030"/>
          </a:xfrm>
          <a:prstGeom prst="rect">
            <a:avLst/>
          </a:prstGeom>
        </p:spPr>
      </p:pic>
      <p:sp>
        <p:nvSpPr>
          <p:cNvPr id="2" name="Title 1">
            <a:extLst>
              <a:ext uri="{FF2B5EF4-FFF2-40B4-BE49-F238E27FC236}">
                <a16:creationId xmlns:a16="http://schemas.microsoft.com/office/drawing/2014/main" id="{FE03F3C6-47F1-42C8-87F6-530F4030922C}"/>
              </a:ext>
            </a:extLst>
          </p:cNvPr>
          <p:cNvSpPr>
            <a:spLocks noGrp="1"/>
          </p:cNvSpPr>
          <p:nvPr>
            <p:ph type="title"/>
          </p:nvPr>
        </p:nvSpPr>
        <p:spPr/>
        <p:txBody>
          <a:bodyPr/>
          <a:lstStyle/>
          <a:p>
            <a:r>
              <a:rPr lang="en-US" dirty="0"/>
              <a:t>New Member Welcome Kit</a:t>
            </a:r>
          </a:p>
        </p:txBody>
      </p:sp>
      <p:sp>
        <p:nvSpPr>
          <p:cNvPr id="9" name="TextBox 8">
            <a:extLst>
              <a:ext uri="{FF2B5EF4-FFF2-40B4-BE49-F238E27FC236}">
                <a16:creationId xmlns:a16="http://schemas.microsoft.com/office/drawing/2014/main" id="{05CD1BDF-3411-4404-900F-79EB9CEAB173}"/>
              </a:ext>
            </a:extLst>
          </p:cNvPr>
          <p:cNvSpPr txBox="1"/>
          <p:nvPr/>
        </p:nvSpPr>
        <p:spPr>
          <a:xfrm>
            <a:off x="6887069" y="1212115"/>
            <a:ext cx="3488265" cy="4572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Member Kit - Welcome Letter, benefit card and brochure</a:t>
            </a:r>
          </a:p>
        </p:txBody>
      </p:sp>
      <p:sp>
        <p:nvSpPr>
          <p:cNvPr id="19" name="TextBox 18">
            <a:extLst>
              <a:ext uri="{FF2B5EF4-FFF2-40B4-BE49-F238E27FC236}">
                <a16:creationId xmlns:a16="http://schemas.microsoft.com/office/drawing/2014/main" id="{5C258D65-C4F6-AC46-BD29-0ED78113CB7B}"/>
              </a:ext>
            </a:extLst>
          </p:cNvPr>
          <p:cNvSpPr txBox="1"/>
          <p:nvPr/>
        </p:nvSpPr>
        <p:spPr>
          <a:xfrm>
            <a:off x="483267" y="1192542"/>
            <a:ext cx="2091048" cy="470835"/>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Enrollment Confirmation Email </a:t>
            </a:r>
          </a:p>
        </p:txBody>
      </p:sp>
      <p:sp>
        <p:nvSpPr>
          <p:cNvPr id="21" name="TextBox 20">
            <a:extLst>
              <a:ext uri="{FF2B5EF4-FFF2-40B4-BE49-F238E27FC236}">
                <a16:creationId xmlns:a16="http://schemas.microsoft.com/office/drawing/2014/main" id="{8EE83815-1649-5A42-B6E5-50F837B98215}"/>
              </a:ext>
            </a:extLst>
          </p:cNvPr>
          <p:cNvSpPr txBox="1"/>
          <p:nvPr/>
        </p:nvSpPr>
        <p:spPr>
          <a:xfrm>
            <a:off x="3321952" y="1212115"/>
            <a:ext cx="2091048" cy="470835"/>
          </a:xfrm>
          <a:prstGeom prst="rect">
            <a:avLst/>
          </a:prstGeom>
          <a:noFill/>
        </p:spPr>
        <p:txBody>
          <a:bodyPr wrap="non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Plan Activation Email </a:t>
            </a:r>
          </a:p>
        </p:txBody>
      </p:sp>
      <p:pic>
        <p:nvPicPr>
          <p:cNvPr id="6" name="Picture 5">
            <a:extLst>
              <a:ext uri="{FF2B5EF4-FFF2-40B4-BE49-F238E27FC236}">
                <a16:creationId xmlns:a16="http://schemas.microsoft.com/office/drawing/2014/main" id="{202A6E09-3244-F642-A485-69DC9F80E0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7697" y="1453428"/>
            <a:ext cx="2657040" cy="4708398"/>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AB35455-658C-6E40-8ECA-7387A2A399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1952" y="1468866"/>
            <a:ext cx="2966793" cy="43792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2A01C5C-C5B6-B348-9D44-8BDA8A7C261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87889" y="1468866"/>
            <a:ext cx="2933698" cy="4892667"/>
          </a:xfrm>
          <a:prstGeom prst="rect">
            <a:avLst/>
          </a:prstGeom>
        </p:spPr>
      </p:pic>
      <p:pic>
        <p:nvPicPr>
          <p:cNvPr id="24" name="Picture 23">
            <a:extLst>
              <a:ext uri="{FF2B5EF4-FFF2-40B4-BE49-F238E27FC236}">
                <a16:creationId xmlns:a16="http://schemas.microsoft.com/office/drawing/2014/main" id="{87D27FFA-5452-E44C-8BF2-20E818E368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069" y="1513290"/>
            <a:ext cx="2933698" cy="195711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04A3832-1077-5040-94DF-8264DCDB6D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02219" y="3553268"/>
            <a:ext cx="1974691" cy="1243378"/>
          </a:xfrm>
          <a:prstGeom prst="rect">
            <a:avLst/>
          </a:prstGeom>
        </p:spPr>
      </p:pic>
      <p:sp>
        <p:nvSpPr>
          <p:cNvPr id="4" name="TextBox 3">
            <a:extLst>
              <a:ext uri="{FF2B5EF4-FFF2-40B4-BE49-F238E27FC236}">
                <a16:creationId xmlns:a16="http://schemas.microsoft.com/office/drawing/2014/main" id="{9B0F06FB-61B6-83A2-3274-566FD431CE51}"/>
              </a:ext>
            </a:extLst>
          </p:cNvPr>
          <p:cNvSpPr txBox="1"/>
          <p:nvPr/>
        </p:nvSpPr>
        <p:spPr>
          <a:xfrm>
            <a:off x="6611012" y="6928043"/>
            <a:ext cx="5084798" cy="812800"/>
          </a:xfrm>
          <a:prstGeom prst="rect">
            <a:avLst/>
          </a:prstGeom>
          <a:noFill/>
        </p:spPr>
        <p:txBody>
          <a:bodyPr wrap="square" lIns="0" tIns="0" rIns="0" bIns="0" rtlCol="0">
            <a:noAutofit/>
          </a:bodyPr>
          <a:lstStyle/>
          <a:p>
            <a:r>
              <a:rPr lang="en-US" b="1" dirty="0"/>
              <a:t>CM:  - if client is in pilot (digital only option) remove printed kit / slide altogether</a:t>
            </a:r>
          </a:p>
        </p:txBody>
      </p:sp>
    </p:spTree>
    <p:extLst>
      <p:ext uri="{BB962C8B-B14F-4D97-AF65-F5344CB8AC3E}">
        <p14:creationId xmlns:p14="http://schemas.microsoft.com/office/powerpoint/2010/main" val="2645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C83D-3B90-C04C-9970-DB2DEFFA982D}"/>
              </a:ext>
            </a:extLst>
          </p:cNvPr>
          <p:cNvSpPr>
            <a:spLocks noGrp="1"/>
          </p:cNvSpPr>
          <p:nvPr>
            <p:ph type="title"/>
          </p:nvPr>
        </p:nvSpPr>
        <p:spPr>
          <a:xfrm>
            <a:off x="722001" y="-2394491"/>
            <a:ext cx="9120000" cy="1080000"/>
          </a:xfrm>
        </p:spPr>
        <p:txBody>
          <a:bodyPr/>
          <a:lstStyle/>
          <a:p>
            <a:r>
              <a:rPr lang="en-US" dirty="0"/>
              <a:t>Get Started: Request A Case</a:t>
            </a:r>
          </a:p>
        </p:txBody>
      </p:sp>
      <p:pic>
        <p:nvPicPr>
          <p:cNvPr id="6" name="Picture 2" descr="G:\Dept\DMC\Marketing\Brand Assets\+ARAG Logo Files\Print\CMYK\Medium\ARAG_Logo_3D_M_CMYK-LI.png">
            <a:extLst>
              <a:ext uri="{FF2B5EF4-FFF2-40B4-BE49-F238E27FC236}">
                <a16:creationId xmlns:a16="http://schemas.microsoft.com/office/drawing/2014/main" id="{133A6D11-B2AF-264A-AA68-E40E6A4BB3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60084" y="136525"/>
            <a:ext cx="987431"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D598BFA-5CE8-704A-9EF7-1FBFC93BC037}"/>
              </a:ext>
            </a:extLst>
          </p:cNvPr>
          <p:cNvSpPr txBox="1"/>
          <p:nvPr/>
        </p:nvSpPr>
        <p:spPr>
          <a:xfrm>
            <a:off x="2266660" y="2913996"/>
            <a:ext cx="4943610" cy="579107"/>
          </a:xfrm>
          <a:prstGeom prst="rect">
            <a:avLst/>
          </a:prstGeom>
          <a:noFill/>
        </p:spPr>
        <p:txBody>
          <a:bodyPr wrap="square" lIns="0" tIns="0" rIns="0" bIns="0" rtlCol="0">
            <a:noAutofit/>
          </a:bodyPr>
          <a:lstStyle/>
          <a:p>
            <a:r>
              <a:rPr lang="en-US" sz="1900" dirty="0"/>
              <a:t>Call or log in to your account when you have a legal matter.</a:t>
            </a:r>
          </a:p>
          <a:p>
            <a:endParaRPr lang="en-US" sz="1900" dirty="0" err="1"/>
          </a:p>
        </p:txBody>
      </p:sp>
      <p:sp>
        <p:nvSpPr>
          <p:cNvPr id="11" name="TextBox 10">
            <a:extLst>
              <a:ext uri="{FF2B5EF4-FFF2-40B4-BE49-F238E27FC236}">
                <a16:creationId xmlns:a16="http://schemas.microsoft.com/office/drawing/2014/main" id="{F2C20682-F02B-8540-9A6E-F8F8CAB08F9B}"/>
              </a:ext>
            </a:extLst>
          </p:cNvPr>
          <p:cNvSpPr txBox="1"/>
          <p:nvPr/>
        </p:nvSpPr>
        <p:spPr>
          <a:xfrm>
            <a:off x="2266660" y="3780725"/>
            <a:ext cx="4748737" cy="909426"/>
          </a:xfrm>
          <a:prstGeom prst="rect">
            <a:avLst/>
          </a:prstGeom>
          <a:noFill/>
        </p:spPr>
        <p:txBody>
          <a:bodyPr wrap="square" lIns="0" tIns="0" rIns="0" bIns="0" rtlCol="0">
            <a:noAutofit/>
          </a:bodyPr>
          <a:lstStyle/>
          <a:p>
            <a:pPr lvl="0"/>
            <a:r>
              <a:rPr lang="en-US" sz="1900" dirty="0"/>
              <a:t>Customer Care will walk you through your options or you can go online to get connected to network attorneys.</a:t>
            </a:r>
          </a:p>
          <a:p>
            <a:endParaRPr lang="en-US" sz="1900" dirty="0" err="1"/>
          </a:p>
        </p:txBody>
      </p:sp>
      <p:sp>
        <p:nvSpPr>
          <p:cNvPr id="12" name="TextBox 11">
            <a:extLst>
              <a:ext uri="{FF2B5EF4-FFF2-40B4-BE49-F238E27FC236}">
                <a16:creationId xmlns:a16="http://schemas.microsoft.com/office/drawing/2014/main" id="{EB41E1D1-6A8F-6746-9302-8984C6894602}"/>
              </a:ext>
            </a:extLst>
          </p:cNvPr>
          <p:cNvSpPr txBox="1"/>
          <p:nvPr/>
        </p:nvSpPr>
        <p:spPr>
          <a:xfrm>
            <a:off x="2273718" y="4867649"/>
            <a:ext cx="4937734" cy="1189829"/>
          </a:xfrm>
          <a:prstGeom prst="rect">
            <a:avLst/>
          </a:prstGeom>
          <a:noFill/>
        </p:spPr>
        <p:txBody>
          <a:bodyPr wrap="square" lIns="0" tIns="0" rIns="0" bIns="0" rtlCol="0">
            <a:noAutofit/>
          </a:bodyPr>
          <a:lstStyle/>
          <a:p>
            <a:pPr lvl="0"/>
            <a:r>
              <a:rPr lang="en-US" sz="1900" dirty="0"/>
              <a:t>Meet with your network attorney by phone, in person or virtually to address your legal issue and provide them with your </a:t>
            </a:r>
            <a:r>
              <a:rPr lang="en-US" sz="1900" dirty="0" err="1"/>
              <a:t>CaseAssist</a:t>
            </a:r>
            <a:r>
              <a:rPr lang="en-US" sz="1800" dirty="0">
                <a:effectLst/>
                <a:latin typeface="Segoe UI" panose="020B0502040204020203" pitchFamily="34" charset="0"/>
              </a:rPr>
              <a:t>®</a:t>
            </a:r>
            <a:r>
              <a:rPr lang="en-US" sz="1900" dirty="0"/>
              <a:t> confirmation number.</a:t>
            </a:r>
          </a:p>
        </p:txBody>
      </p:sp>
      <p:sp>
        <p:nvSpPr>
          <p:cNvPr id="15" name="TextBox 14">
            <a:extLst>
              <a:ext uri="{FF2B5EF4-FFF2-40B4-BE49-F238E27FC236}">
                <a16:creationId xmlns:a16="http://schemas.microsoft.com/office/drawing/2014/main" id="{E9D0BA56-DA93-144E-A50D-C414E1F85695}"/>
              </a:ext>
            </a:extLst>
          </p:cNvPr>
          <p:cNvSpPr txBox="1"/>
          <p:nvPr/>
        </p:nvSpPr>
        <p:spPr>
          <a:xfrm>
            <a:off x="7969380" y="3899326"/>
            <a:ext cx="9813640" cy="914400"/>
          </a:xfrm>
          <a:prstGeom prst="rect">
            <a:avLst/>
          </a:prstGeom>
          <a:noFill/>
        </p:spPr>
        <p:txBody>
          <a:bodyPr wrap="none" lIns="0" tIns="0" rIns="0" bIns="0" rtlCol="0">
            <a:noAutofit/>
          </a:bodyPr>
          <a:lstStyle/>
          <a:p>
            <a:r>
              <a:rPr lang="en-US" sz="2800" b="1" dirty="0" err="1"/>
              <a:t>ARAGlegal.com</a:t>
            </a:r>
            <a:r>
              <a:rPr lang="en-US" sz="2800" b="1" dirty="0"/>
              <a:t>/account</a:t>
            </a:r>
          </a:p>
          <a:p>
            <a:r>
              <a:rPr lang="en-US" sz="2800" b="1" dirty="0"/>
              <a:t>800-247-4184</a:t>
            </a:r>
          </a:p>
        </p:txBody>
      </p:sp>
      <p:cxnSp>
        <p:nvCxnSpPr>
          <p:cNvPr id="17" name="Straight Connector 16">
            <a:extLst>
              <a:ext uri="{FF2B5EF4-FFF2-40B4-BE49-F238E27FC236}">
                <a16:creationId xmlns:a16="http://schemas.microsoft.com/office/drawing/2014/main" id="{52DD3322-1765-6E45-87FA-60466D65A0DD}"/>
              </a:ext>
            </a:extLst>
          </p:cNvPr>
          <p:cNvCxnSpPr>
            <a:cxnSpLocks/>
          </p:cNvCxnSpPr>
          <p:nvPr/>
        </p:nvCxnSpPr>
        <p:spPr>
          <a:xfrm>
            <a:off x="7540052" y="3051309"/>
            <a:ext cx="0" cy="2597342"/>
          </a:xfrm>
          <a:prstGeom prst="line">
            <a:avLst/>
          </a:prstGeom>
          <a:ln w="952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263CD847-38B7-D569-337E-AD988122F517}"/>
              </a:ext>
            </a:extLst>
          </p:cNvPr>
          <p:cNvSpPr/>
          <p:nvPr/>
        </p:nvSpPr>
        <p:spPr>
          <a:xfrm>
            <a:off x="-584791" y="-304800"/>
            <a:ext cx="9869590" cy="609600"/>
          </a:xfrm>
          <a:prstGeom prst="parallelogram">
            <a:avLst/>
          </a:prstGeom>
          <a:solidFill>
            <a:srgbClr val="FFD400"/>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endParaRPr>
          </a:p>
        </p:txBody>
      </p:sp>
      <p:sp>
        <p:nvSpPr>
          <p:cNvPr id="16" name="Parallelogram 15">
            <a:extLst>
              <a:ext uri="{FF2B5EF4-FFF2-40B4-BE49-F238E27FC236}">
                <a16:creationId xmlns:a16="http://schemas.microsoft.com/office/drawing/2014/main" id="{2ED0696A-EBEB-BDB9-F4A5-124EA59461A8}"/>
              </a:ext>
            </a:extLst>
          </p:cNvPr>
          <p:cNvSpPr/>
          <p:nvPr/>
        </p:nvSpPr>
        <p:spPr>
          <a:xfrm>
            <a:off x="9284799" y="-304800"/>
            <a:ext cx="1180060" cy="609600"/>
          </a:xfrm>
          <a:prstGeom prst="parallelogram">
            <a:avLst/>
          </a:prstGeom>
          <a:solidFill>
            <a:srgbClr val="FFD400"/>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black"/>
              </a:solidFill>
              <a:effectLst/>
              <a:uLnTx/>
              <a:uFillTx/>
            </a:endParaRPr>
          </a:p>
        </p:txBody>
      </p:sp>
      <p:pic>
        <p:nvPicPr>
          <p:cNvPr id="18" name="Picture 17">
            <a:extLst>
              <a:ext uri="{FF2B5EF4-FFF2-40B4-BE49-F238E27FC236}">
                <a16:creationId xmlns:a16="http://schemas.microsoft.com/office/drawing/2014/main" id="{9F67BC21-C78E-15A5-D022-7CB074D62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001" y="509936"/>
            <a:ext cx="7247376" cy="1909303"/>
          </a:xfrm>
          <a:prstGeom prst="rect">
            <a:avLst/>
          </a:prstGeom>
        </p:spPr>
      </p:pic>
      <p:sp>
        <p:nvSpPr>
          <p:cNvPr id="20" name="TextBox 19">
            <a:extLst>
              <a:ext uri="{FF2B5EF4-FFF2-40B4-BE49-F238E27FC236}">
                <a16:creationId xmlns:a16="http://schemas.microsoft.com/office/drawing/2014/main" id="{10C66AB8-6439-2232-786B-931A309295C7}"/>
              </a:ext>
            </a:extLst>
          </p:cNvPr>
          <p:cNvSpPr txBox="1"/>
          <p:nvPr/>
        </p:nvSpPr>
        <p:spPr>
          <a:xfrm>
            <a:off x="1199956" y="2877711"/>
            <a:ext cx="637378" cy="640484"/>
          </a:xfrm>
          <a:prstGeom prst="ellipse">
            <a:avLst/>
          </a:prstGeom>
          <a:noFill/>
          <a:ln w="12700">
            <a:solidFill>
              <a:schemeClr val="accent2"/>
            </a:solidFill>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sz="4000" dirty="0">
                <a:solidFill>
                  <a:schemeClr val="accent2"/>
                </a:solidFill>
              </a:rPr>
              <a:t>1</a:t>
            </a:r>
          </a:p>
        </p:txBody>
      </p:sp>
      <p:sp>
        <p:nvSpPr>
          <p:cNvPr id="21" name="TextBox 20">
            <a:extLst>
              <a:ext uri="{FF2B5EF4-FFF2-40B4-BE49-F238E27FC236}">
                <a16:creationId xmlns:a16="http://schemas.microsoft.com/office/drawing/2014/main" id="{F2147D4A-A170-6BF5-109F-3E8CCDDA50EC}"/>
              </a:ext>
            </a:extLst>
          </p:cNvPr>
          <p:cNvSpPr txBox="1"/>
          <p:nvPr/>
        </p:nvSpPr>
        <p:spPr>
          <a:xfrm>
            <a:off x="1199955" y="3832105"/>
            <a:ext cx="637378" cy="640484"/>
          </a:xfrm>
          <a:prstGeom prst="ellipse">
            <a:avLst/>
          </a:prstGeom>
          <a:noFill/>
          <a:ln w="12700">
            <a:solidFill>
              <a:schemeClr val="accent2"/>
            </a:solidFill>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sz="4000" dirty="0">
                <a:solidFill>
                  <a:schemeClr val="accent2"/>
                </a:solidFill>
              </a:rPr>
              <a:t>2</a:t>
            </a:r>
          </a:p>
        </p:txBody>
      </p:sp>
      <p:sp>
        <p:nvSpPr>
          <p:cNvPr id="22" name="TextBox 21">
            <a:extLst>
              <a:ext uri="{FF2B5EF4-FFF2-40B4-BE49-F238E27FC236}">
                <a16:creationId xmlns:a16="http://schemas.microsoft.com/office/drawing/2014/main" id="{C1494D0E-005D-B80F-1159-2745CF897ACC}"/>
              </a:ext>
            </a:extLst>
          </p:cNvPr>
          <p:cNvSpPr txBox="1"/>
          <p:nvPr/>
        </p:nvSpPr>
        <p:spPr>
          <a:xfrm>
            <a:off x="1195524" y="4865695"/>
            <a:ext cx="637378" cy="640484"/>
          </a:xfrm>
          <a:prstGeom prst="ellipse">
            <a:avLst/>
          </a:prstGeom>
          <a:noFill/>
          <a:ln w="12700">
            <a:solidFill>
              <a:schemeClr val="accent2"/>
            </a:solidFill>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sz="4000" dirty="0">
                <a:solidFill>
                  <a:schemeClr val="accent2"/>
                </a:solidFill>
              </a:rPr>
              <a:t>3</a:t>
            </a:r>
          </a:p>
        </p:txBody>
      </p:sp>
    </p:spTree>
    <p:extLst>
      <p:ext uri="{BB962C8B-B14F-4D97-AF65-F5344CB8AC3E}">
        <p14:creationId xmlns:p14="http://schemas.microsoft.com/office/powerpoint/2010/main" val="391915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DC67FF4-B05F-6453-6EA3-B61D45659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6395"/>
          <a:stretch/>
        </p:blipFill>
        <p:spPr>
          <a:xfrm>
            <a:off x="560422" y="2030656"/>
            <a:ext cx="6722122" cy="3280258"/>
          </a:xfrm>
          <a:prstGeom prst="rect">
            <a:avLst/>
          </a:prstGeom>
          <a:ln w="28575">
            <a:solidFill>
              <a:schemeClr val="accent2"/>
            </a:solidFill>
          </a:ln>
        </p:spPr>
      </p:pic>
      <p:sp>
        <p:nvSpPr>
          <p:cNvPr id="32" name="Rectangle 31">
            <a:extLst>
              <a:ext uri="{FF2B5EF4-FFF2-40B4-BE49-F238E27FC236}">
                <a16:creationId xmlns:a16="http://schemas.microsoft.com/office/drawing/2014/main" id="{BA343E36-1BE7-267A-097D-B691F1E3B8E5}"/>
              </a:ext>
            </a:extLst>
          </p:cNvPr>
          <p:cNvSpPr/>
          <p:nvPr/>
        </p:nvSpPr>
        <p:spPr>
          <a:xfrm>
            <a:off x="2449287" y="2030656"/>
            <a:ext cx="4833256" cy="3280258"/>
          </a:xfrm>
          <a:prstGeom prst="rect">
            <a:avLst/>
          </a:prstGeom>
          <a:solidFill>
            <a:schemeClr val="accent2"/>
          </a:solidFill>
          <a:ln w="28575">
            <a:solidFill>
              <a:schemeClr val="accent2"/>
            </a:solidFill>
          </a:ln>
        </p:spPr>
        <p:txBody>
          <a:bodyPr wrap="square" lIns="0" tIns="0" rIns="0" bIns="0" rtlCol="0" anchor="ctr">
            <a:noAutofit/>
          </a:bodyPr>
          <a:lstStyle/>
          <a:p>
            <a:pPr algn="ctr"/>
            <a:endParaRPr lang="en-US" sz="1900" dirty="0"/>
          </a:p>
        </p:txBody>
      </p:sp>
      <p:sp>
        <p:nvSpPr>
          <p:cNvPr id="2" name="Title 1">
            <a:extLst>
              <a:ext uri="{FF2B5EF4-FFF2-40B4-BE49-F238E27FC236}">
                <a16:creationId xmlns:a16="http://schemas.microsoft.com/office/drawing/2014/main" id="{FB474FF3-1641-5C4D-9A87-A035836228F3}"/>
              </a:ext>
            </a:extLst>
          </p:cNvPr>
          <p:cNvSpPr>
            <a:spLocks noGrp="1"/>
          </p:cNvSpPr>
          <p:nvPr>
            <p:ph type="title"/>
          </p:nvPr>
        </p:nvSpPr>
        <p:spPr/>
        <p:txBody>
          <a:bodyPr/>
          <a:lstStyle/>
          <a:p>
            <a:r>
              <a:rPr lang="en-US" dirty="0"/>
              <a:t>Additional Details</a:t>
            </a:r>
          </a:p>
        </p:txBody>
      </p:sp>
      <p:sp>
        <p:nvSpPr>
          <p:cNvPr id="3" name="Text Placeholder 2">
            <a:extLst>
              <a:ext uri="{FF2B5EF4-FFF2-40B4-BE49-F238E27FC236}">
                <a16:creationId xmlns:a16="http://schemas.microsoft.com/office/drawing/2014/main" id="{92CF5D12-F5AD-3E46-B04C-3B3A75CA6BCF}"/>
              </a:ext>
            </a:extLst>
          </p:cNvPr>
          <p:cNvSpPr>
            <a:spLocks noGrp="1"/>
          </p:cNvSpPr>
          <p:nvPr>
            <p:ph type="body" sz="quarter" idx="10"/>
          </p:nvPr>
        </p:nvSpPr>
        <p:spPr/>
        <p:txBody>
          <a:bodyPr/>
          <a:lstStyle/>
          <a:p>
            <a:endParaRPr lang="en-US"/>
          </a:p>
        </p:txBody>
      </p:sp>
      <p:pic>
        <p:nvPicPr>
          <p:cNvPr id="19" name="Graphic 18">
            <a:extLst>
              <a:ext uri="{FF2B5EF4-FFF2-40B4-BE49-F238E27FC236}">
                <a16:creationId xmlns:a16="http://schemas.microsoft.com/office/drawing/2014/main" id="{D6E2B299-302D-FF46-82EC-2C30FACD46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26050" y="2782258"/>
            <a:ext cx="596179" cy="686168"/>
          </a:xfrm>
          <a:prstGeom prst="rect">
            <a:avLst/>
          </a:prstGeom>
        </p:spPr>
      </p:pic>
      <p:sp>
        <p:nvSpPr>
          <p:cNvPr id="20" name="TextBox 19">
            <a:extLst>
              <a:ext uri="{FF2B5EF4-FFF2-40B4-BE49-F238E27FC236}">
                <a16:creationId xmlns:a16="http://schemas.microsoft.com/office/drawing/2014/main" id="{2577D033-60D2-3347-885A-CF3A83576011}"/>
              </a:ext>
            </a:extLst>
          </p:cNvPr>
          <p:cNvSpPr txBox="1"/>
          <p:nvPr/>
        </p:nvSpPr>
        <p:spPr>
          <a:xfrm>
            <a:off x="3634564" y="2681224"/>
            <a:ext cx="4922872" cy="927859"/>
          </a:xfrm>
          <a:prstGeom prst="rect">
            <a:avLst/>
          </a:prstGeom>
          <a:noFill/>
        </p:spPr>
        <p:txBody>
          <a:bodyPr wrap="none" lIns="0" tIns="0" rIns="0" bIns="0" rtlCol="0" anchor="ctr">
            <a:noAutofit/>
          </a:bodyPr>
          <a:lstStyle/>
          <a:p>
            <a:r>
              <a:rPr lang="en-US" b="1" dirty="0">
                <a:solidFill>
                  <a:schemeClr val="bg1"/>
                </a:solidFill>
                <a:latin typeface="Calibri"/>
              </a:rPr>
              <a:t>Call Customer Care</a:t>
            </a:r>
            <a:br>
              <a:rPr lang="en-US" b="1" dirty="0">
                <a:solidFill>
                  <a:schemeClr val="bg1"/>
                </a:solidFill>
                <a:latin typeface="Calibri"/>
              </a:rPr>
            </a:br>
            <a:r>
              <a:rPr lang="en-US" b="1" dirty="0">
                <a:solidFill>
                  <a:schemeClr val="bg1"/>
                </a:solidFill>
                <a:latin typeface="Calibri"/>
              </a:rPr>
              <a:t>800-247-4184 </a:t>
            </a:r>
            <a:br>
              <a:rPr lang="en-US" b="1" dirty="0">
                <a:solidFill>
                  <a:schemeClr val="bg1"/>
                </a:solidFill>
                <a:latin typeface="Calibri"/>
              </a:rPr>
            </a:br>
            <a:r>
              <a:rPr lang="en-US" sz="1600" dirty="0">
                <a:solidFill>
                  <a:schemeClr val="bg1"/>
                </a:solidFill>
                <a:latin typeface="Calibri"/>
              </a:rPr>
              <a:t>(Monday – Friday, </a:t>
            </a:r>
            <a:r>
              <a:rPr lang="pt-BR" sz="1600" dirty="0">
                <a:solidFill>
                  <a:schemeClr val="bg1"/>
                </a:solidFill>
                <a:latin typeface="Calibri"/>
              </a:rPr>
              <a:t>7 </a:t>
            </a:r>
            <a:r>
              <a:rPr lang="pt-BR" sz="1600" dirty="0" err="1">
                <a:solidFill>
                  <a:schemeClr val="bg1"/>
                </a:solidFill>
                <a:latin typeface="Calibri"/>
              </a:rPr>
              <a:t>am</a:t>
            </a:r>
            <a:r>
              <a:rPr lang="pt-BR" sz="1600" dirty="0">
                <a:solidFill>
                  <a:schemeClr val="bg1"/>
                </a:solidFill>
                <a:latin typeface="Calibri"/>
              </a:rPr>
              <a:t> to 7 </a:t>
            </a:r>
            <a:r>
              <a:rPr lang="pt-BR" sz="1600" dirty="0" err="1">
                <a:solidFill>
                  <a:schemeClr val="bg1"/>
                </a:solidFill>
                <a:latin typeface="Calibri"/>
              </a:rPr>
              <a:t>pm</a:t>
            </a:r>
            <a:r>
              <a:rPr lang="pt-BR" sz="1600" dirty="0">
                <a:solidFill>
                  <a:schemeClr val="bg1"/>
                </a:solidFill>
                <a:latin typeface="Calibri"/>
              </a:rPr>
              <a:t> CT)</a:t>
            </a:r>
            <a:endParaRPr lang="en-US" dirty="0">
              <a:solidFill>
                <a:schemeClr val="bg1"/>
              </a:solidFill>
              <a:latin typeface="Calibri"/>
            </a:endParaRPr>
          </a:p>
        </p:txBody>
      </p:sp>
      <p:pic>
        <p:nvPicPr>
          <p:cNvPr id="21" name="Graphic 20">
            <a:extLst>
              <a:ext uri="{FF2B5EF4-FFF2-40B4-BE49-F238E27FC236}">
                <a16:creationId xmlns:a16="http://schemas.microsoft.com/office/drawing/2014/main" id="{435B1355-0927-9743-87C8-63C71EE86C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69970" y="2599970"/>
            <a:ext cx="804973" cy="595395"/>
          </a:xfrm>
          <a:prstGeom prst="rect">
            <a:avLst/>
          </a:prstGeom>
        </p:spPr>
      </p:pic>
      <p:sp>
        <p:nvSpPr>
          <p:cNvPr id="22" name="TextBox 21">
            <a:extLst>
              <a:ext uri="{FF2B5EF4-FFF2-40B4-BE49-F238E27FC236}">
                <a16:creationId xmlns:a16="http://schemas.microsoft.com/office/drawing/2014/main" id="{A2E6F516-F8E4-044C-AE7D-71CA85E16376}"/>
              </a:ext>
            </a:extLst>
          </p:cNvPr>
          <p:cNvSpPr txBox="1"/>
          <p:nvPr/>
        </p:nvSpPr>
        <p:spPr>
          <a:xfrm>
            <a:off x="9048942" y="2423263"/>
            <a:ext cx="4574977" cy="927519"/>
          </a:xfrm>
          <a:prstGeom prst="rect">
            <a:avLst/>
          </a:prstGeom>
          <a:noFill/>
        </p:spPr>
        <p:txBody>
          <a:bodyPr wrap="none" lIns="0" tIns="0" rIns="0" bIns="0" rtlCol="0" anchor="ctr">
            <a:noAutofit/>
          </a:bodyPr>
          <a:lstStyle/>
          <a:p>
            <a:r>
              <a:rPr lang="en-US" b="1" dirty="0">
                <a:latin typeface="Calibri"/>
              </a:rPr>
              <a:t>More Info</a:t>
            </a:r>
          </a:p>
          <a:p>
            <a:r>
              <a:rPr lang="pt-BR" dirty="0"/>
              <a:t>ARAGlegal.com/myinfo</a:t>
            </a:r>
            <a:br>
              <a:rPr lang="pt-BR" b="1" dirty="0"/>
            </a:br>
            <a:r>
              <a:rPr lang="pt-BR" b="1" dirty="0"/>
              <a:t>Access Code: 18659nm</a:t>
            </a:r>
            <a:endParaRPr lang="en-US" b="1" dirty="0">
              <a:latin typeface="Calibri"/>
            </a:endParaRPr>
          </a:p>
        </p:txBody>
      </p:sp>
      <p:sp>
        <p:nvSpPr>
          <p:cNvPr id="23" name="TextBox 22">
            <a:extLst>
              <a:ext uri="{FF2B5EF4-FFF2-40B4-BE49-F238E27FC236}">
                <a16:creationId xmlns:a16="http://schemas.microsoft.com/office/drawing/2014/main" id="{EAEE454E-7B4C-814E-93EA-B6B1E3D86F0A}"/>
              </a:ext>
            </a:extLst>
          </p:cNvPr>
          <p:cNvSpPr txBox="1"/>
          <p:nvPr/>
        </p:nvSpPr>
        <p:spPr>
          <a:xfrm>
            <a:off x="3634564" y="3850043"/>
            <a:ext cx="4806647" cy="919176"/>
          </a:xfrm>
          <a:prstGeom prst="rect">
            <a:avLst/>
          </a:prstGeom>
          <a:noFill/>
        </p:spPr>
        <p:txBody>
          <a:bodyPr wrap="none" lIns="0" tIns="0" rIns="0" bIns="0" rtlCol="0" anchor="ctr">
            <a:noAutofit/>
          </a:bodyPr>
          <a:lstStyle/>
          <a:p>
            <a:r>
              <a:rPr lang="en-US" b="1" dirty="0">
                <a:solidFill>
                  <a:schemeClr val="bg1"/>
                </a:solidFill>
              </a:rPr>
              <a:t>Email </a:t>
            </a:r>
          </a:p>
          <a:p>
            <a:r>
              <a:rPr lang="en-US" b="1" dirty="0">
                <a:solidFill>
                  <a:schemeClr val="bg1"/>
                </a:solidFill>
              </a:rPr>
              <a:t>service@ARAGlegal.com</a:t>
            </a:r>
            <a:endParaRPr lang="en-US" b="1" dirty="0">
              <a:solidFill>
                <a:schemeClr val="bg1"/>
              </a:solidFill>
              <a:latin typeface="Calibri"/>
            </a:endParaRPr>
          </a:p>
        </p:txBody>
      </p:sp>
      <p:pic>
        <p:nvPicPr>
          <p:cNvPr id="24" name="Graphic 23">
            <a:extLst>
              <a:ext uri="{FF2B5EF4-FFF2-40B4-BE49-F238E27FC236}">
                <a16:creationId xmlns:a16="http://schemas.microsoft.com/office/drawing/2014/main" id="{D0E3139B-F7E0-0B4C-B5B3-54C173E359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79182" y="4118751"/>
            <a:ext cx="711095" cy="455830"/>
          </a:xfrm>
          <a:prstGeom prst="rect">
            <a:avLst/>
          </a:prstGeom>
        </p:spPr>
      </p:pic>
      <p:sp>
        <p:nvSpPr>
          <p:cNvPr id="25" name="TextBox 24">
            <a:extLst>
              <a:ext uri="{FF2B5EF4-FFF2-40B4-BE49-F238E27FC236}">
                <a16:creationId xmlns:a16="http://schemas.microsoft.com/office/drawing/2014/main" id="{8339D5A2-0C8F-2249-A71B-8E93DD8E2F7A}"/>
              </a:ext>
            </a:extLst>
          </p:cNvPr>
          <p:cNvSpPr txBox="1"/>
          <p:nvPr/>
        </p:nvSpPr>
        <p:spPr>
          <a:xfrm>
            <a:off x="9048942" y="3898461"/>
            <a:ext cx="4574977" cy="879588"/>
          </a:xfrm>
          <a:prstGeom prst="rect">
            <a:avLst/>
          </a:prstGeom>
          <a:noFill/>
        </p:spPr>
        <p:txBody>
          <a:bodyPr wrap="none" lIns="0" tIns="0" rIns="0" bIns="0" rtlCol="0" anchor="ctr">
            <a:noAutofit/>
          </a:bodyPr>
          <a:lstStyle/>
          <a:p>
            <a:r>
              <a:rPr lang="en-US" b="1" dirty="0"/>
              <a:t>Cost </a:t>
            </a:r>
            <a:br>
              <a:rPr lang="en-US" b="1" dirty="0"/>
            </a:br>
            <a:r>
              <a:rPr lang="en-US" b="1" dirty="0"/>
              <a:t>$24.25 </a:t>
            </a:r>
            <a:r>
              <a:rPr lang="en-US" dirty="0"/>
              <a:t>per member </a:t>
            </a:r>
            <a:br>
              <a:rPr lang="en-US" dirty="0"/>
            </a:br>
            <a:r>
              <a:rPr lang="en-US" dirty="0"/>
              <a:t>per month</a:t>
            </a:r>
            <a:endParaRPr lang="en-US" dirty="0">
              <a:latin typeface="Calibri"/>
            </a:endParaRPr>
          </a:p>
        </p:txBody>
      </p:sp>
      <p:pic>
        <p:nvPicPr>
          <p:cNvPr id="26" name="Graphic 25">
            <a:extLst>
              <a:ext uri="{FF2B5EF4-FFF2-40B4-BE49-F238E27FC236}">
                <a16:creationId xmlns:a16="http://schemas.microsoft.com/office/drawing/2014/main" id="{7B57B8BA-BD12-3D4D-AA99-076B87F205D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11931" y="4001716"/>
            <a:ext cx="721050" cy="655100"/>
          </a:xfrm>
          <a:prstGeom prst="rect">
            <a:avLst/>
          </a:prstGeom>
        </p:spPr>
      </p:pic>
      <p:sp>
        <p:nvSpPr>
          <p:cNvPr id="27" name="TextBox 26">
            <a:extLst>
              <a:ext uri="{FF2B5EF4-FFF2-40B4-BE49-F238E27FC236}">
                <a16:creationId xmlns:a16="http://schemas.microsoft.com/office/drawing/2014/main" id="{59A66D85-2402-B44B-96DF-7DA55E7EBE88}"/>
              </a:ext>
            </a:extLst>
          </p:cNvPr>
          <p:cNvSpPr txBox="1"/>
          <p:nvPr/>
        </p:nvSpPr>
        <p:spPr>
          <a:xfrm>
            <a:off x="1245188" y="5518250"/>
            <a:ext cx="10438812" cy="960465"/>
          </a:xfrm>
          <a:prstGeom prst="rect">
            <a:avLst/>
          </a:prstGeom>
          <a:noFill/>
        </p:spPr>
        <p:txBody>
          <a:bodyPr wrap="square" lIns="0" tIns="0" rIns="0" bIns="0" rtlCol="0" anchor="ctr">
            <a:noAutofit/>
          </a:bodyPr>
          <a:lstStyle/>
          <a:p>
            <a:pPr>
              <a:lnSpc>
                <a:spcPts val="1720"/>
              </a:lnSpc>
            </a:pPr>
            <a:r>
              <a:rPr lang="en-US" sz="1600" dirty="0"/>
              <a:t>For purposes of the policy, the Policyholder has defined eligible dependents to mean: </a:t>
            </a:r>
            <a:br>
              <a:rPr lang="en-US" sz="1600" dirty="0"/>
            </a:br>
            <a:r>
              <a:rPr lang="en-US" sz="1600" dirty="0"/>
              <a:t>Spouse and children until the end of the month that they reach age 26 regardless of student or marital status.</a:t>
            </a:r>
            <a:endParaRPr lang="en-US" sz="1600" dirty="0">
              <a:latin typeface="Calibri"/>
            </a:endParaRPr>
          </a:p>
        </p:txBody>
      </p:sp>
      <p:pic>
        <p:nvPicPr>
          <p:cNvPr id="28" name="Graphic 27">
            <a:extLst>
              <a:ext uri="{FF2B5EF4-FFF2-40B4-BE49-F238E27FC236}">
                <a16:creationId xmlns:a16="http://schemas.microsoft.com/office/drawing/2014/main" id="{28B5A9D6-A601-CD4F-A17F-9F96BCF6897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30458" y="5727819"/>
            <a:ext cx="405681" cy="455502"/>
          </a:xfrm>
          <a:prstGeom prst="rect">
            <a:avLst/>
          </a:prstGeom>
        </p:spPr>
      </p:pic>
      <p:cxnSp>
        <p:nvCxnSpPr>
          <p:cNvPr id="34" name="Straight Connector 33">
            <a:extLst>
              <a:ext uri="{FF2B5EF4-FFF2-40B4-BE49-F238E27FC236}">
                <a16:creationId xmlns:a16="http://schemas.microsoft.com/office/drawing/2014/main" id="{5BAC860F-9827-D69F-E53B-06755358BCD5}"/>
              </a:ext>
            </a:extLst>
          </p:cNvPr>
          <p:cNvCxnSpPr/>
          <p:nvPr/>
        </p:nvCxnSpPr>
        <p:spPr>
          <a:xfrm>
            <a:off x="7788729" y="3652705"/>
            <a:ext cx="389527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CCD7-B7B5-44D0-A4FB-046DEDCBBA9C}"/>
              </a:ext>
            </a:extLst>
          </p:cNvPr>
          <p:cNvSpPr>
            <a:spLocks noGrp="1"/>
          </p:cNvSpPr>
          <p:nvPr>
            <p:ph type="title"/>
          </p:nvPr>
        </p:nvSpPr>
        <p:spPr/>
        <p:txBody>
          <a:bodyPr/>
          <a:lstStyle/>
          <a:p>
            <a:r>
              <a:rPr lang="en-US" dirty="0"/>
              <a:t>Agenda</a:t>
            </a:r>
          </a:p>
        </p:txBody>
      </p:sp>
      <p:grpSp>
        <p:nvGrpSpPr>
          <p:cNvPr id="4" name="Group 3">
            <a:extLst>
              <a:ext uri="{FF2B5EF4-FFF2-40B4-BE49-F238E27FC236}">
                <a16:creationId xmlns:a16="http://schemas.microsoft.com/office/drawing/2014/main" id="{16AE7621-D8A1-4233-B493-A39C3480F97C}"/>
              </a:ext>
            </a:extLst>
          </p:cNvPr>
          <p:cNvGrpSpPr/>
          <p:nvPr/>
        </p:nvGrpSpPr>
        <p:grpSpPr>
          <a:xfrm>
            <a:off x="-1089025" y="2548662"/>
            <a:ext cx="2495550" cy="685800"/>
            <a:chOff x="-1089025" y="2622550"/>
            <a:chExt cx="2495550" cy="685800"/>
          </a:xfrm>
        </p:grpSpPr>
        <p:sp>
          <p:nvSpPr>
            <p:cNvPr id="5" name="Oval 3">
              <a:extLst>
                <a:ext uri="{FF2B5EF4-FFF2-40B4-BE49-F238E27FC236}">
                  <a16:creationId xmlns:a16="http://schemas.microsoft.com/office/drawing/2014/main" id="{B3021795-1AF0-4762-ACDD-3673C0EB7E59}"/>
                </a:ext>
              </a:extLst>
            </p:cNvPr>
            <p:cNvSpPr/>
            <p:nvPr/>
          </p:nvSpPr>
          <p:spPr>
            <a:xfrm>
              <a:off x="-1089025" y="2622550"/>
              <a:ext cx="2495550" cy="685800"/>
            </a:xfrm>
            <a:custGeom>
              <a:avLst/>
              <a:gdLst/>
              <a:ahLst/>
              <a:cxnLst/>
              <a:rect l="l" t="t" r="r" b="b"/>
              <a:pathLst>
                <a:path w="2495550" h="685800">
                  <a:moveTo>
                    <a:pt x="0" y="0"/>
                  </a:moveTo>
                  <a:lnTo>
                    <a:pt x="2133600" y="0"/>
                  </a:lnTo>
                  <a:lnTo>
                    <a:pt x="2135226" y="1757"/>
                  </a:lnTo>
                  <a:cubicBezTo>
                    <a:pt x="2140953" y="147"/>
                    <a:pt x="2146785" y="0"/>
                    <a:pt x="2152650" y="0"/>
                  </a:cubicBezTo>
                  <a:cubicBezTo>
                    <a:pt x="2342028" y="0"/>
                    <a:pt x="2495550" y="153522"/>
                    <a:pt x="2495550" y="342900"/>
                  </a:cubicBezTo>
                  <a:cubicBezTo>
                    <a:pt x="2495550" y="532278"/>
                    <a:pt x="2342028" y="685800"/>
                    <a:pt x="2152650" y="685800"/>
                  </a:cubicBezTo>
                  <a:lnTo>
                    <a:pt x="2135226" y="684044"/>
                  </a:lnTo>
                  <a:lnTo>
                    <a:pt x="2133600" y="685800"/>
                  </a:lnTo>
                  <a:lnTo>
                    <a:pt x="0" y="685800"/>
                  </a:lnTo>
                  <a:close/>
                </a:path>
              </a:pathLst>
            </a:custGeom>
            <a:solidFill>
              <a:schemeClr val="accent1"/>
            </a:solidFill>
          </p:spPr>
          <p:txBody>
            <a:bodyPr wrap="square" lIns="0" tIns="0" rIns="0" bIns="0" rtlCol="0" anchor="ctr">
              <a:noAutofit/>
            </a:bodyPr>
            <a:lstStyle/>
            <a:p>
              <a:pPr algn="ctr"/>
              <a:endParaRPr lang="en-US" sz="1900" dirty="0"/>
            </a:p>
          </p:txBody>
        </p:sp>
        <p:sp>
          <p:nvSpPr>
            <p:cNvPr id="6" name="Oval 5">
              <a:extLst>
                <a:ext uri="{FF2B5EF4-FFF2-40B4-BE49-F238E27FC236}">
                  <a16:creationId xmlns:a16="http://schemas.microsoft.com/office/drawing/2014/main" id="{BCD48228-F307-40E7-9839-414936932772}"/>
                </a:ext>
              </a:extLst>
            </p:cNvPr>
            <p:cNvSpPr/>
            <p:nvPr/>
          </p:nvSpPr>
          <p:spPr>
            <a:xfrm>
              <a:off x="790575" y="2695575"/>
              <a:ext cx="539750" cy="539750"/>
            </a:xfrm>
            <a:prstGeom prst="ellipse">
              <a:avLst/>
            </a:prstGeom>
            <a:solidFill>
              <a:schemeClr val="bg1"/>
            </a:solidFill>
            <a:effectLst>
              <a:innerShdw blurRad="63500" dist="50800" dir="13500000">
                <a:prstClr val="black">
                  <a:alpha val="50000"/>
                </a:prstClr>
              </a:innerShdw>
            </a:effectLst>
          </p:spPr>
          <p:txBody>
            <a:bodyPr wrap="square" lIns="0" tIns="0" rIns="0" bIns="0" rtlCol="0" anchor="ctr">
              <a:noAutofit/>
            </a:bodyPr>
            <a:lstStyle/>
            <a:p>
              <a:pPr algn="ctr"/>
              <a:endParaRPr lang="en-US" sz="1900" dirty="0"/>
            </a:p>
          </p:txBody>
        </p:sp>
      </p:grpSp>
      <p:grpSp>
        <p:nvGrpSpPr>
          <p:cNvPr id="7" name="Group 6">
            <a:extLst>
              <a:ext uri="{FF2B5EF4-FFF2-40B4-BE49-F238E27FC236}">
                <a16:creationId xmlns:a16="http://schemas.microsoft.com/office/drawing/2014/main" id="{0ED9374E-623D-4C9B-BC91-FB316CCBBC5E}"/>
              </a:ext>
            </a:extLst>
          </p:cNvPr>
          <p:cNvGrpSpPr/>
          <p:nvPr/>
        </p:nvGrpSpPr>
        <p:grpSpPr>
          <a:xfrm>
            <a:off x="-1095375" y="3558311"/>
            <a:ext cx="2495550" cy="685800"/>
            <a:chOff x="-1089025" y="2622550"/>
            <a:chExt cx="2495550" cy="685800"/>
          </a:xfrm>
        </p:grpSpPr>
        <p:sp>
          <p:nvSpPr>
            <p:cNvPr id="8" name="Oval 3">
              <a:extLst>
                <a:ext uri="{FF2B5EF4-FFF2-40B4-BE49-F238E27FC236}">
                  <a16:creationId xmlns:a16="http://schemas.microsoft.com/office/drawing/2014/main" id="{242D6AC8-17E7-4AE4-A6D4-9D358C06AC25}"/>
                </a:ext>
              </a:extLst>
            </p:cNvPr>
            <p:cNvSpPr/>
            <p:nvPr/>
          </p:nvSpPr>
          <p:spPr>
            <a:xfrm>
              <a:off x="-1089025" y="2622550"/>
              <a:ext cx="2495550" cy="685800"/>
            </a:xfrm>
            <a:custGeom>
              <a:avLst/>
              <a:gdLst/>
              <a:ahLst/>
              <a:cxnLst/>
              <a:rect l="l" t="t" r="r" b="b"/>
              <a:pathLst>
                <a:path w="2495550" h="685800">
                  <a:moveTo>
                    <a:pt x="0" y="0"/>
                  </a:moveTo>
                  <a:lnTo>
                    <a:pt x="2133600" y="0"/>
                  </a:lnTo>
                  <a:lnTo>
                    <a:pt x="2135226" y="1757"/>
                  </a:lnTo>
                  <a:cubicBezTo>
                    <a:pt x="2140953" y="147"/>
                    <a:pt x="2146785" y="0"/>
                    <a:pt x="2152650" y="0"/>
                  </a:cubicBezTo>
                  <a:cubicBezTo>
                    <a:pt x="2342028" y="0"/>
                    <a:pt x="2495550" y="153522"/>
                    <a:pt x="2495550" y="342900"/>
                  </a:cubicBezTo>
                  <a:cubicBezTo>
                    <a:pt x="2495550" y="532278"/>
                    <a:pt x="2342028" y="685800"/>
                    <a:pt x="2152650" y="685800"/>
                  </a:cubicBezTo>
                  <a:lnTo>
                    <a:pt x="2135226" y="684044"/>
                  </a:lnTo>
                  <a:lnTo>
                    <a:pt x="2133600" y="685800"/>
                  </a:lnTo>
                  <a:lnTo>
                    <a:pt x="0" y="685800"/>
                  </a:lnTo>
                  <a:close/>
                </a:path>
              </a:pathLst>
            </a:custGeom>
            <a:solidFill>
              <a:schemeClr val="accent1"/>
            </a:solidFill>
          </p:spPr>
          <p:txBody>
            <a:bodyPr wrap="square" lIns="0" tIns="0" rIns="0" bIns="0" rtlCol="0" anchor="ctr">
              <a:noAutofit/>
            </a:bodyPr>
            <a:lstStyle/>
            <a:p>
              <a:pPr algn="ctr"/>
              <a:endParaRPr lang="en-US" sz="1900" dirty="0"/>
            </a:p>
          </p:txBody>
        </p:sp>
        <p:sp>
          <p:nvSpPr>
            <p:cNvPr id="9" name="Oval 8">
              <a:extLst>
                <a:ext uri="{FF2B5EF4-FFF2-40B4-BE49-F238E27FC236}">
                  <a16:creationId xmlns:a16="http://schemas.microsoft.com/office/drawing/2014/main" id="{675803E5-0CFC-4149-9D89-874AAB19284E}"/>
                </a:ext>
              </a:extLst>
            </p:cNvPr>
            <p:cNvSpPr/>
            <p:nvPr/>
          </p:nvSpPr>
          <p:spPr>
            <a:xfrm>
              <a:off x="790575" y="2695575"/>
              <a:ext cx="539750" cy="539750"/>
            </a:xfrm>
            <a:prstGeom prst="ellipse">
              <a:avLst/>
            </a:prstGeom>
            <a:solidFill>
              <a:schemeClr val="bg1"/>
            </a:solidFill>
            <a:effectLst>
              <a:innerShdw blurRad="63500" dist="50800" dir="13500000">
                <a:prstClr val="black">
                  <a:alpha val="50000"/>
                </a:prstClr>
              </a:innerShdw>
            </a:effectLst>
          </p:spPr>
          <p:txBody>
            <a:bodyPr wrap="square" lIns="0" tIns="0" rIns="0" bIns="0" rtlCol="0" anchor="ctr">
              <a:noAutofit/>
            </a:bodyPr>
            <a:lstStyle/>
            <a:p>
              <a:pPr algn="ctr"/>
              <a:endParaRPr lang="en-US" sz="1900" dirty="0"/>
            </a:p>
          </p:txBody>
        </p:sp>
      </p:grpSp>
      <p:sp>
        <p:nvSpPr>
          <p:cNvPr id="16" name="Oval 3">
            <a:extLst>
              <a:ext uri="{FF2B5EF4-FFF2-40B4-BE49-F238E27FC236}">
                <a16:creationId xmlns:a16="http://schemas.microsoft.com/office/drawing/2014/main" id="{8B038269-9721-4FD7-B866-1B1943F12D5A}"/>
              </a:ext>
            </a:extLst>
          </p:cNvPr>
          <p:cNvSpPr/>
          <p:nvPr/>
        </p:nvSpPr>
        <p:spPr>
          <a:xfrm>
            <a:off x="-1047750" y="1526312"/>
            <a:ext cx="2495550" cy="685800"/>
          </a:xfrm>
          <a:custGeom>
            <a:avLst/>
            <a:gdLst/>
            <a:ahLst/>
            <a:cxnLst/>
            <a:rect l="l" t="t" r="r" b="b"/>
            <a:pathLst>
              <a:path w="2495550" h="685800">
                <a:moveTo>
                  <a:pt x="0" y="0"/>
                </a:moveTo>
                <a:lnTo>
                  <a:pt x="2133600" y="0"/>
                </a:lnTo>
                <a:lnTo>
                  <a:pt x="2135226" y="1757"/>
                </a:lnTo>
                <a:cubicBezTo>
                  <a:pt x="2140953" y="147"/>
                  <a:pt x="2146785" y="0"/>
                  <a:pt x="2152650" y="0"/>
                </a:cubicBezTo>
                <a:cubicBezTo>
                  <a:pt x="2342028" y="0"/>
                  <a:pt x="2495550" y="153522"/>
                  <a:pt x="2495550" y="342900"/>
                </a:cubicBezTo>
                <a:cubicBezTo>
                  <a:pt x="2495550" y="532278"/>
                  <a:pt x="2342028" y="685800"/>
                  <a:pt x="2152650" y="685800"/>
                </a:cubicBezTo>
                <a:lnTo>
                  <a:pt x="2135226" y="684044"/>
                </a:lnTo>
                <a:lnTo>
                  <a:pt x="2133600" y="685800"/>
                </a:lnTo>
                <a:lnTo>
                  <a:pt x="0" y="685800"/>
                </a:lnTo>
                <a:close/>
              </a:path>
            </a:pathLst>
          </a:custGeom>
          <a:solidFill>
            <a:schemeClr val="accent1"/>
          </a:solidFill>
        </p:spPr>
        <p:txBody>
          <a:bodyPr wrap="square" lIns="0" tIns="0" rIns="0" bIns="0" rtlCol="0" anchor="ctr">
            <a:noAutofit/>
          </a:bodyPr>
          <a:lstStyle/>
          <a:p>
            <a:pPr algn="ctr"/>
            <a:endParaRPr lang="en-US" sz="1900" dirty="0"/>
          </a:p>
        </p:txBody>
      </p:sp>
      <p:sp>
        <p:nvSpPr>
          <p:cNvPr id="17" name="Oval 16">
            <a:extLst>
              <a:ext uri="{FF2B5EF4-FFF2-40B4-BE49-F238E27FC236}">
                <a16:creationId xmlns:a16="http://schemas.microsoft.com/office/drawing/2014/main" id="{AEC25B4E-3EC7-4147-B67C-5AB9ED35DF90}"/>
              </a:ext>
            </a:extLst>
          </p:cNvPr>
          <p:cNvSpPr/>
          <p:nvPr/>
        </p:nvSpPr>
        <p:spPr>
          <a:xfrm>
            <a:off x="831850" y="1599337"/>
            <a:ext cx="539750" cy="539750"/>
          </a:xfrm>
          <a:prstGeom prst="ellipse">
            <a:avLst/>
          </a:prstGeom>
          <a:solidFill>
            <a:schemeClr val="bg1"/>
          </a:solidFill>
          <a:effectLst>
            <a:innerShdw blurRad="63500" dist="50800" dir="13500000">
              <a:prstClr val="black">
                <a:alpha val="50000"/>
              </a:prstClr>
            </a:innerShdw>
          </a:effectLst>
        </p:spPr>
        <p:txBody>
          <a:bodyPr wrap="square" lIns="0" tIns="0" rIns="0" bIns="0" rtlCol="0" anchor="ctr">
            <a:noAutofit/>
          </a:bodyPr>
          <a:lstStyle/>
          <a:p>
            <a:pPr algn="ctr"/>
            <a:endParaRPr lang="en-US" sz="1900" dirty="0"/>
          </a:p>
        </p:txBody>
      </p:sp>
      <p:sp>
        <p:nvSpPr>
          <p:cNvPr id="18" name="TextBox 17">
            <a:extLst>
              <a:ext uri="{FF2B5EF4-FFF2-40B4-BE49-F238E27FC236}">
                <a16:creationId xmlns:a16="http://schemas.microsoft.com/office/drawing/2014/main" id="{9AA2FE5D-84C8-4FCD-9002-3C7048CF4A41}"/>
              </a:ext>
            </a:extLst>
          </p:cNvPr>
          <p:cNvSpPr txBox="1"/>
          <p:nvPr/>
        </p:nvSpPr>
        <p:spPr>
          <a:xfrm>
            <a:off x="1600199" y="1478812"/>
            <a:ext cx="9119999" cy="838200"/>
          </a:xfrm>
          <a:prstGeom prst="rect">
            <a:avLst/>
          </a:prstGeom>
          <a:noFill/>
        </p:spPr>
        <p:txBody>
          <a:bodyPr wrap="square" lIns="0" tIns="0" rIns="0" bIns="0" rtlCol="0" anchor="ctr" anchorCtr="0">
            <a:noAutofit/>
          </a:bodyPr>
          <a:lstStyle/>
          <a:p>
            <a:r>
              <a:rPr lang="en-US" sz="2400" dirty="0"/>
              <a:t>Why Legal Insurance?</a:t>
            </a:r>
          </a:p>
        </p:txBody>
      </p:sp>
      <p:sp>
        <p:nvSpPr>
          <p:cNvPr id="19" name="TextBox 18">
            <a:extLst>
              <a:ext uri="{FF2B5EF4-FFF2-40B4-BE49-F238E27FC236}">
                <a16:creationId xmlns:a16="http://schemas.microsoft.com/office/drawing/2014/main" id="{D1D70004-CA1F-4AE5-AEA2-09552C5D37F9}"/>
              </a:ext>
            </a:extLst>
          </p:cNvPr>
          <p:cNvSpPr txBox="1"/>
          <p:nvPr/>
        </p:nvSpPr>
        <p:spPr>
          <a:xfrm>
            <a:off x="1651000" y="2513612"/>
            <a:ext cx="9119999" cy="838200"/>
          </a:xfrm>
          <a:prstGeom prst="rect">
            <a:avLst/>
          </a:prstGeom>
          <a:noFill/>
        </p:spPr>
        <p:txBody>
          <a:bodyPr wrap="square" lIns="0" tIns="0" rIns="0" bIns="0" rtlCol="0" anchor="ctr" anchorCtr="0">
            <a:noAutofit/>
          </a:bodyPr>
          <a:lstStyle/>
          <a:p>
            <a:r>
              <a:rPr lang="en-US" sz="2400" dirty="0"/>
              <a:t>How Does It Work?</a:t>
            </a:r>
            <a:endParaRPr lang="en-US" dirty="0"/>
          </a:p>
        </p:txBody>
      </p:sp>
      <p:sp>
        <p:nvSpPr>
          <p:cNvPr id="20" name="TextBox 19">
            <a:extLst>
              <a:ext uri="{FF2B5EF4-FFF2-40B4-BE49-F238E27FC236}">
                <a16:creationId xmlns:a16="http://schemas.microsoft.com/office/drawing/2014/main" id="{BB614CF1-5959-414E-925A-A1CF158E3FA6}"/>
              </a:ext>
            </a:extLst>
          </p:cNvPr>
          <p:cNvSpPr txBox="1"/>
          <p:nvPr/>
        </p:nvSpPr>
        <p:spPr>
          <a:xfrm>
            <a:off x="1638299" y="3523511"/>
            <a:ext cx="9119999" cy="838200"/>
          </a:xfrm>
          <a:prstGeom prst="rect">
            <a:avLst/>
          </a:prstGeom>
          <a:noFill/>
        </p:spPr>
        <p:txBody>
          <a:bodyPr wrap="square" lIns="0" tIns="0" rIns="0" bIns="0" rtlCol="0" anchor="ctr" anchorCtr="0">
            <a:noAutofit/>
          </a:bodyPr>
          <a:lstStyle/>
          <a:p>
            <a:r>
              <a:rPr lang="en-US" sz="2400" dirty="0"/>
              <a:t>Contact Us</a:t>
            </a:r>
            <a:endParaRPr lang="en-US" dirty="0"/>
          </a:p>
        </p:txBody>
      </p:sp>
      <p:sp>
        <p:nvSpPr>
          <p:cNvPr id="23" name="TextBox 22">
            <a:extLst>
              <a:ext uri="{FF2B5EF4-FFF2-40B4-BE49-F238E27FC236}">
                <a16:creationId xmlns:a16="http://schemas.microsoft.com/office/drawing/2014/main" id="{D88B0C11-EEC5-48EE-9FFB-8ADB5F829EB7}"/>
              </a:ext>
            </a:extLst>
          </p:cNvPr>
          <p:cNvSpPr txBox="1"/>
          <p:nvPr/>
        </p:nvSpPr>
        <p:spPr>
          <a:xfrm>
            <a:off x="990600" y="2732812"/>
            <a:ext cx="622300" cy="609600"/>
          </a:xfrm>
          <a:prstGeom prst="rect">
            <a:avLst/>
          </a:prstGeom>
          <a:noFill/>
        </p:spPr>
        <p:txBody>
          <a:bodyPr wrap="square" lIns="0" tIns="0" rIns="0" bIns="0" rtlCol="0">
            <a:noAutofit/>
          </a:bodyPr>
          <a:lstStyle/>
          <a:p>
            <a:r>
              <a:rPr lang="en-US" sz="2400" dirty="0"/>
              <a:t>2</a:t>
            </a:r>
          </a:p>
        </p:txBody>
      </p:sp>
      <p:sp>
        <p:nvSpPr>
          <p:cNvPr id="24" name="TextBox 23">
            <a:extLst>
              <a:ext uri="{FF2B5EF4-FFF2-40B4-BE49-F238E27FC236}">
                <a16:creationId xmlns:a16="http://schemas.microsoft.com/office/drawing/2014/main" id="{7005DB05-E82F-4465-AF46-B371CE9E0481}"/>
              </a:ext>
            </a:extLst>
          </p:cNvPr>
          <p:cNvSpPr txBox="1"/>
          <p:nvPr/>
        </p:nvSpPr>
        <p:spPr>
          <a:xfrm>
            <a:off x="1028700" y="1691412"/>
            <a:ext cx="622300" cy="609600"/>
          </a:xfrm>
          <a:prstGeom prst="rect">
            <a:avLst/>
          </a:prstGeom>
          <a:noFill/>
        </p:spPr>
        <p:txBody>
          <a:bodyPr wrap="square" lIns="0" tIns="0" rIns="0" bIns="0" rtlCol="0">
            <a:noAutofit/>
          </a:bodyPr>
          <a:lstStyle/>
          <a:p>
            <a:r>
              <a:rPr lang="en-US" sz="2400" dirty="0"/>
              <a:t>1</a:t>
            </a:r>
          </a:p>
        </p:txBody>
      </p:sp>
      <p:sp>
        <p:nvSpPr>
          <p:cNvPr id="26" name="TextBox 25">
            <a:extLst>
              <a:ext uri="{FF2B5EF4-FFF2-40B4-BE49-F238E27FC236}">
                <a16:creationId xmlns:a16="http://schemas.microsoft.com/office/drawing/2014/main" id="{E80FD53B-34C6-42BC-AD05-82E7CD14C4E1}"/>
              </a:ext>
            </a:extLst>
          </p:cNvPr>
          <p:cNvSpPr txBox="1"/>
          <p:nvPr/>
        </p:nvSpPr>
        <p:spPr>
          <a:xfrm>
            <a:off x="1003300" y="3736112"/>
            <a:ext cx="622300" cy="609600"/>
          </a:xfrm>
          <a:prstGeom prst="rect">
            <a:avLst/>
          </a:prstGeom>
          <a:noFill/>
        </p:spPr>
        <p:txBody>
          <a:bodyPr wrap="square" lIns="0" tIns="0" rIns="0" bIns="0" rtlCol="0">
            <a:noAutofit/>
          </a:bodyPr>
          <a:lstStyle/>
          <a:p>
            <a:r>
              <a:rPr lang="en-US" sz="2400" dirty="0"/>
              <a:t>3</a:t>
            </a:r>
          </a:p>
        </p:txBody>
      </p:sp>
    </p:spTree>
    <p:extLst>
      <p:ext uri="{BB962C8B-B14F-4D97-AF65-F5344CB8AC3E}">
        <p14:creationId xmlns:p14="http://schemas.microsoft.com/office/powerpoint/2010/main" val="361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174C435-92B9-5D41-8730-830AB9672B48}"/>
              </a:ext>
            </a:extLst>
          </p:cNvPr>
          <p:cNvSpPr/>
          <p:nvPr/>
        </p:nvSpPr>
        <p:spPr>
          <a:xfrm>
            <a:off x="-658881" y="1379440"/>
            <a:ext cx="4351378" cy="4771347"/>
          </a:xfrm>
          <a:prstGeom prst="roundRect">
            <a:avLst>
              <a:gd name="adj" fmla="val 3693"/>
            </a:avLst>
          </a:prstGeom>
          <a:solidFill>
            <a:srgbClr val="FFFFFF">
              <a:alpha val="18824"/>
            </a:srgbClr>
          </a:solidFill>
        </p:spPr>
        <p:txBody>
          <a:bodyPr wrap="square" lIns="0" tIns="0" rIns="0" bIns="0" rtlCol="0" anchor="ctr">
            <a:noAutofit/>
          </a:bodyPr>
          <a:lstStyle/>
          <a:p>
            <a:pPr algn="ctr"/>
            <a:endParaRPr lang="en-US" sz="1900" dirty="0"/>
          </a:p>
        </p:txBody>
      </p:sp>
      <p:sp>
        <p:nvSpPr>
          <p:cNvPr id="8" name="Oval 7">
            <a:extLst>
              <a:ext uri="{FF2B5EF4-FFF2-40B4-BE49-F238E27FC236}">
                <a16:creationId xmlns:a16="http://schemas.microsoft.com/office/drawing/2014/main" id="{FB5889AB-80CE-334C-B001-F8D9D361211C}"/>
              </a:ext>
            </a:extLst>
          </p:cNvPr>
          <p:cNvSpPr/>
          <p:nvPr/>
        </p:nvSpPr>
        <p:spPr>
          <a:xfrm>
            <a:off x="4303531" y="2027011"/>
            <a:ext cx="3508738" cy="3508738"/>
          </a:xfrm>
          <a:prstGeom prst="ellipse">
            <a:avLst/>
          </a:prstGeom>
          <a:solidFill>
            <a:schemeClr val="bg1"/>
          </a:solidFill>
          <a:effectLst>
            <a:outerShdw blurRad="394673" dist="101142" dir="2940000" algn="tl" rotWithShape="0">
              <a:prstClr val="black">
                <a:alpha val="24960"/>
              </a:prstClr>
            </a:outerShdw>
          </a:effectLst>
          <a:scene3d>
            <a:camera prst="orthographicFront"/>
            <a:lightRig rig="glow" dir="t"/>
          </a:scene3d>
          <a:sp3d extrusionH="12700" contourW="12700" prstMaterial="powder">
            <a:bevelT w="127000" h="63500" prst="softRound"/>
            <a:bevelB w="57150" h="95250" prst="softRound"/>
            <a:extrusionClr>
              <a:schemeClr val="bg2">
                <a:lumMod val="60000"/>
                <a:lumOff val="40000"/>
              </a:schemeClr>
            </a:extrusionClr>
            <a:contourClr>
              <a:schemeClr val="bg1"/>
            </a:contourClr>
          </a:sp3d>
        </p:spPr>
        <p:txBody>
          <a:bodyPr wrap="square" lIns="0" tIns="0" rIns="0" bIns="0" rtlCol="0" anchor="ctr">
            <a:noAutofit/>
          </a:bodyPr>
          <a:lstStyle/>
          <a:p>
            <a:pPr algn="ctr"/>
            <a:endParaRPr lang="en-US" sz="1900" dirty="0"/>
          </a:p>
        </p:txBody>
      </p:sp>
      <p:pic>
        <p:nvPicPr>
          <p:cNvPr id="4" name="Graphic 3">
            <a:extLst>
              <a:ext uri="{FF2B5EF4-FFF2-40B4-BE49-F238E27FC236}">
                <a16:creationId xmlns:a16="http://schemas.microsoft.com/office/drawing/2014/main" id="{EE66B755-F471-47F5-8C98-A63E7BCA42F4}"/>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1004" y="3398607"/>
            <a:ext cx="3051089" cy="1651355"/>
          </a:xfrm>
          <a:prstGeom prst="rect">
            <a:avLst/>
          </a:prstGeom>
        </p:spPr>
      </p:pic>
      <p:sp>
        <p:nvSpPr>
          <p:cNvPr id="2" name="Title 1">
            <a:extLst>
              <a:ext uri="{FF2B5EF4-FFF2-40B4-BE49-F238E27FC236}">
                <a16:creationId xmlns:a16="http://schemas.microsoft.com/office/drawing/2014/main" id="{2F292BB1-5B64-4369-B24D-08B5F452896A}"/>
              </a:ext>
            </a:extLst>
          </p:cNvPr>
          <p:cNvSpPr>
            <a:spLocks noGrp="1"/>
          </p:cNvSpPr>
          <p:nvPr>
            <p:ph type="title"/>
          </p:nvPr>
        </p:nvSpPr>
        <p:spPr>
          <a:xfrm>
            <a:off x="1497900" y="305989"/>
            <a:ext cx="9120000" cy="429971"/>
          </a:xfrm>
        </p:spPr>
        <p:txBody>
          <a:bodyPr>
            <a:normAutofit fontScale="90000"/>
          </a:bodyPr>
          <a:lstStyle/>
          <a:p>
            <a:pPr algn="ctr"/>
            <a:r>
              <a:rPr lang="en-US" b="1" dirty="0">
                <a:solidFill>
                  <a:schemeClr val="accent2"/>
                </a:solidFill>
              </a:rPr>
              <a:t>ARAG LEGAL INSURANCE</a:t>
            </a:r>
          </a:p>
        </p:txBody>
      </p:sp>
      <p:sp>
        <p:nvSpPr>
          <p:cNvPr id="6" name="Text Placeholder 5">
            <a:extLst>
              <a:ext uri="{FF2B5EF4-FFF2-40B4-BE49-F238E27FC236}">
                <a16:creationId xmlns:a16="http://schemas.microsoft.com/office/drawing/2014/main" id="{4B940754-5C98-EB44-B35A-A3C109AD0720}"/>
              </a:ext>
            </a:extLst>
          </p:cNvPr>
          <p:cNvSpPr>
            <a:spLocks noGrp="1"/>
          </p:cNvSpPr>
          <p:nvPr>
            <p:ph type="body" sz="quarter" idx="10"/>
          </p:nvPr>
        </p:nvSpPr>
        <p:spPr>
          <a:xfrm>
            <a:off x="457200" y="6356400"/>
            <a:ext cx="11277600" cy="228600"/>
          </a:xfrm>
        </p:spPr>
        <p:txBody>
          <a:bodyPr/>
          <a:lstStyle/>
          <a:p>
            <a:r>
              <a:rPr lang="en-US" dirty="0"/>
              <a:t>Based on 2021 ARAG data</a:t>
            </a:r>
          </a:p>
        </p:txBody>
      </p:sp>
      <p:sp>
        <p:nvSpPr>
          <p:cNvPr id="10" name="Oval 9">
            <a:extLst>
              <a:ext uri="{FF2B5EF4-FFF2-40B4-BE49-F238E27FC236}">
                <a16:creationId xmlns:a16="http://schemas.microsoft.com/office/drawing/2014/main" id="{C05ED9E8-49BC-0B4E-8162-1742CA42BB47}"/>
              </a:ext>
            </a:extLst>
          </p:cNvPr>
          <p:cNvSpPr/>
          <p:nvPr/>
        </p:nvSpPr>
        <p:spPr>
          <a:xfrm>
            <a:off x="4064177" y="1811700"/>
            <a:ext cx="3962436" cy="3962436"/>
          </a:xfrm>
          <a:prstGeom prst="ellipse">
            <a:avLst/>
          </a:prstGeom>
          <a:noFill/>
          <a:ln w="12700" cap="rnd">
            <a:solidFill>
              <a:schemeClr val="accent2"/>
            </a:solidFill>
            <a:prstDash val="sysDot"/>
          </a:ln>
        </p:spPr>
        <p:txBody>
          <a:bodyPr wrap="square" lIns="0" tIns="0" rIns="0" bIns="0" rtlCol="0" anchor="ctr">
            <a:noAutofit/>
          </a:bodyPr>
          <a:lstStyle/>
          <a:p>
            <a:pPr algn="ctr"/>
            <a:endParaRPr lang="en-US" sz="1900" dirty="0"/>
          </a:p>
        </p:txBody>
      </p:sp>
      <p:sp>
        <p:nvSpPr>
          <p:cNvPr id="74" name="TextBox 73">
            <a:extLst>
              <a:ext uri="{FF2B5EF4-FFF2-40B4-BE49-F238E27FC236}">
                <a16:creationId xmlns:a16="http://schemas.microsoft.com/office/drawing/2014/main" id="{7D84D41A-FA59-F94A-A44B-03D003929A7D}"/>
              </a:ext>
            </a:extLst>
          </p:cNvPr>
          <p:cNvSpPr txBox="1"/>
          <p:nvPr/>
        </p:nvSpPr>
        <p:spPr>
          <a:xfrm>
            <a:off x="2246432" y="3620744"/>
            <a:ext cx="838441" cy="174792"/>
          </a:xfrm>
          <a:prstGeom prst="rect">
            <a:avLst/>
          </a:prstGeom>
          <a:noFill/>
        </p:spPr>
        <p:txBody>
          <a:bodyPr wrap="square" lIns="0" tIns="0" rIns="0" bIns="0" rtlCol="0">
            <a:noAutofit/>
          </a:bodyPr>
          <a:lstStyle/>
          <a:p>
            <a:r>
              <a:rPr lang="en-US" sz="1400" dirty="0"/>
              <a:t>INSUREDS</a:t>
            </a:r>
            <a:endParaRPr lang="en-US" sz="1600" dirty="0"/>
          </a:p>
        </p:txBody>
      </p:sp>
      <p:sp>
        <p:nvSpPr>
          <p:cNvPr id="111" name="TextBox 110">
            <a:extLst>
              <a:ext uri="{FF2B5EF4-FFF2-40B4-BE49-F238E27FC236}">
                <a16:creationId xmlns:a16="http://schemas.microsoft.com/office/drawing/2014/main" id="{FAB03DF1-759C-BC4C-92C7-93A1BAC24605}"/>
              </a:ext>
            </a:extLst>
          </p:cNvPr>
          <p:cNvSpPr txBox="1"/>
          <p:nvPr/>
        </p:nvSpPr>
        <p:spPr>
          <a:xfrm>
            <a:off x="9045824" y="2199189"/>
            <a:ext cx="2471476" cy="498083"/>
          </a:xfrm>
          <a:prstGeom prst="rect">
            <a:avLst/>
          </a:prstGeom>
          <a:noFill/>
        </p:spPr>
        <p:txBody>
          <a:bodyPr wrap="square" lIns="0" tIns="0" rIns="0" bIns="0" rtlCol="0">
            <a:noAutofit/>
          </a:bodyPr>
          <a:lstStyle/>
          <a:p>
            <a:r>
              <a:rPr lang="en-US" sz="1400" dirty="0"/>
              <a:t>EXPERIENCE OFFERING GROUP LEGAL PLANS IN U.S</a:t>
            </a:r>
          </a:p>
        </p:txBody>
      </p:sp>
      <p:sp>
        <p:nvSpPr>
          <p:cNvPr id="112" name="TextBox 111">
            <a:extLst>
              <a:ext uri="{FF2B5EF4-FFF2-40B4-BE49-F238E27FC236}">
                <a16:creationId xmlns:a16="http://schemas.microsoft.com/office/drawing/2014/main" id="{08AF041F-7A60-9441-AD3D-F74ECA21069F}"/>
              </a:ext>
            </a:extLst>
          </p:cNvPr>
          <p:cNvSpPr txBox="1"/>
          <p:nvPr/>
        </p:nvSpPr>
        <p:spPr>
          <a:xfrm>
            <a:off x="619953" y="3620031"/>
            <a:ext cx="1318223" cy="442549"/>
          </a:xfrm>
          <a:prstGeom prst="rect">
            <a:avLst/>
          </a:prstGeom>
          <a:noFill/>
        </p:spPr>
        <p:txBody>
          <a:bodyPr wrap="square" lIns="0" tIns="0" rIns="0" bIns="0" rtlCol="0">
            <a:noAutofit/>
          </a:bodyPr>
          <a:lstStyle/>
          <a:p>
            <a:r>
              <a:rPr lang="en-US" sz="1400" dirty="0"/>
              <a:t>GROUP CLIENTS</a:t>
            </a:r>
          </a:p>
        </p:txBody>
      </p:sp>
      <p:sp>
        <p:nvSpPr>
          <p:cNvPr id="122" name="TextBox 121">
            <a:extLst>
              <a:ext uri="{FF2B5EF4-FFF2-40B4-BE49-F238E27FC236}">
                <a16:creationId xmlns:a16="http://schemas.microsoft.com/office/drawing/2014/main" id="{53EDE623-A294-504A-B8A1-B800254B26F1}"/>
              </a:ext>
            </a:extLst>
          </p:cNvPr>
          <p:cNvSpPr txBox="1"/>
          <p:nvPr/>
        </p:nvSpPr>
        <p:spPr>
          <a:xfrm>
            <a:off x="-177856" y="1009453"/>
            <a:ext cx="0" cy="0"/>
          </a:xfrm>
          <a:prstGeom prst="rect">
            <a:avLst/>
          </a:prstGeom>
          <a:noFill/>
        </p:spPr>
        <p:txBody>
          <a:bodyPr wrap="none" lIns="0" tIns="0" rIns="0" bIns="0" rtlCol="0">
            <a:noAutofit/>
          </a:bodyPr>
          <a:lstStyle/>
          <a:p>
            <a:endParaRPr lang="en-US" dirty="0"/>
          </a:p>
        </p:txBody>
      </p:sp>
      <p:sp>
        <p:nvSpPr>
          <p:cNvPr id="126" name="TextBox 125">
            <a:extLst>
              <a:ext uri="{FF2B5EF4-FFF2-40B4-BE49-F238E27FC236}">
                <a16:creationId xmlns:a16="http://schemas.microsoft.com/office/drawing/2014/main" id="{2B689B4F-0F81-4640-9A7E-3783D993BA7C}"/>
              </a:ext>
            </a:extLst>
          </p:cNvPr>
          <p:cNvSpPr txBox="1"/>
          <p:nvPr/>
        </p:nvSpPr>
        <p:spPr>
          <a:xfrm>
            <a:off x="10726997" y="4466608"/>
            <a:ext cx="1617593" cy="269676"/>
          </a:xfrm>
          <a:prstGeom prst="rect">
            <a:avLst/>
          </a:prstGeom>
          <a:noFill/>
        </p:spPr>
        <p:txBody>
          <a:bodyPr wrap="square" lIns="0" tIns="0" rIns="0" bIns="0" rtlCol="0">
            <a:noAutofit/>
          </a:bodyPr>
          <a:lstStyle/>
          <a:p>
            <a:r>
              <a:rPr lang="en-US" sz="2800" b="1" dirty="0">
                <a:solidFill>
                  <a:schemeClr val="accent2"/>
                </a:solidFill>
              </a:rPr>
              <a:t>$2.3 B</a:t>
            </a:r>
          </a:p>
        </p:txBody>
      </p:sp>
      <p:sp>
        <p:nvSpPr>
          <p:cNvPr id="131" name="TextBox 130">
            <a:extLst>
              <a:ext uri="{FF2B5EF4-FFF2-40B4-BE49-F238E27FC236}">
                <a16:creationId xmlns:a16="http://schemas.microsoft.com/office/drawing/2014/main" id="{0B190D34-59A7-0E4B-869B-B9506F599D1E}"/>
              </a:ext>
            </a:extLst>
          </p:cNvPr>
          <p:cNvSpPr txBox="1"/>
          <p:nvPr/>
        </p:nvSpPr>
        <p:spPr>
          <a:xfrm>
            <a:off x="4811618" y="2448231"/>
            <a:ext cx="2492563" cy="861774"/>
          </a:xfrm>
          <a:prstGeom prst="rect">
            <a:avLst/>
          </a:prstGeom>
          <a:noFill/>
        </p:spPr>
        <p:txBody>
          <a:bodyPr wrap="square">
            <a:spAutoFit/>
          </a:bodyPr>
          <a:lstStyle/>
          <a:p>
            <a:pPr algn="ctr">
              <a:lnSpc>
                <a:spcPts val="1480"/>
              </a:lnSpc>
            </a:pPr>
            <a:r>
              <a:rPr lang="en-US" sz="1400" b="1" dirty="0">
                <a:solidFill>
                  <a:schemeClr val="accent2"/>
                </a:solidFill>
              </a:rPr>
              <a:t>Our core belief:</a:t>
            </a:r>
            <a:r>
              <a:rPr lang="en-US" sz="1400" b="1" dirty="0">
                <a:solidFill>
                  <a:schemeClr val="accent3"/>
                </a:solidFill>
              </a:rPr>
              <a:t> </a:t>
            </a:r>
            <a:r>
              <a:rPr lang="en-US" sz="1400" dirty="0">
                <a:solidFill>
                  <a:schemeClr val="tx1">
                    <a:lumMod val="75000"/>
                    <a:lumOff val="25000"/>
                  </a:schemeClr>
                </a:solidFill>
              </a:rPr>
              <a:t>Offer legal</a:t>
            </a:r>
            <a:r>
              <a:rPr lang="en-US" sz="1400" b="1" dirty="0">
                <a:solidFill>
                  <a:schemeClr val="tx1">
                    <a:lumMod val="75000"/>
                    <a:lumOff val="25000"/>
                  </a:schemeClr>
                </a:solidFill>
              </a:rPr>
              <a:t> </a:t>
            </a:r>
            <a:r>
              <a:rPr lang="en-US" sz="1400" dirty="0">
                <a:solidFill>
                  <a:schemeClr val="tx1">
                    <a:lumMod val="75000"/>
                    <a:lumOff val="25000"/>
                  </a:schemeClr>
                </a:solidFill>
              </a:rPr>
              <a:t>insurance for all, so more people feel prepared to face life’s legal matters.  </a:t>
            </a:r>
          </a:p>
        </p:txBody>
      </p:sp>
      <p:sp>
        <p:nvSpPr>
          <p:cNvPr id="132" name="TextBox 131">
            <a:extLst>
              <a:ext uri="{FF2B5EF4-FFF2-40B4-BE49-F238E27FC236}">
                <a16:creationId xmlns:a16="http://schemas.microsoft.com/office/drawing/2014/main" id="{E3454236-36BF-7347-A2CF-D309ED7D6756}"/>
              </a:ext>
            </a:extLst>
          </p:cNvPr>
          <p:cNvSpPr txBox="1"/>
          <p:nvPr/>
        </p:nvSpPr>
        <p:spPr>
          <a:xfrm>
            <a:off x="8662059" y="4802496"/>
            <a:ext cx="1354663" cy="389915"/>
          </a:xfrm>
          <a:prstGeom prst="rect">
            <a:avLst/>
          </a:prstGeom>
          <a:noFill/>
        </p:spPr>
        <p:txBody>
          <a:bodyPr wrap="square" lIns="0" tIns="0" rIns="0" bIns="0" rtlCol="0">
            <a:noAutofit/>
          </a:bodyPr>
          <a:lstStyle/>
          <a:p>
            <a:r>
              <a:rPr lang="en-US" sz="2800" b="1" dirty="0">
                <a:solidFill>
                  <a:schemeClr val="accent2"/>
                </a:solidFill>
              </a:rPr>
              <a:t>19</a:t>
            </a:r>
          </a:p>
        </p:txBody>
      </p:sp>
      <p:sp>
        <p:nvSpPr>
          <p:cNvPr id="134" name="TextBox 133">
            <a:extLst>
              <a:ext uri="{FF2B5EF4-FFF2-40B4-BE49-F238E27FC236}">
                <a16:creationId xmlns:a16="http://schemas.microsoft.com/office/drawing/2014/main" id="{B959AE7C-CF20-8647-B0C7-1A99BBBA7AB8}"/>
              </a:ext>
            </a:extLst>
          </p:cNvPr>
          <p:cNvSpPr txBox="1"/>
          <p:nvPr/>
        </p:nvSpPr>
        <p:spPr>
          <a:xfrm>
            <a:off x="9486667" y="4888085"/>
            <a:ext cx="1239444" cy="440898"/>
          </a:xfrm>
          <a:prstGeom prst="rect">
            <a:avLst/>
          </a:prstGeom>
          <a:noFill/>
        </p:spPr>
        <p:txBody>
          <a:bodyPr wrap="square" lIns="0" tIns="0" rIns="0" bIns="0" rtlCol="0">
            <a:noAutofit/>
          </a:bodyPr>
          <a:lstStyle/>
          <a:p>
            <a:r>
              <a:rPr lang="de-DE" sz="1400" dirty="0"/>
              <a:t>CUSTOMERS WORLDWIDE</a:t>
            </a:r>
            <a:endParaRPr lang="en-US" sz="1400" dirty="0"/>
          </a:p>
        </p:txBody>
      </p:sp>
      <p:sp>
        <p:nvSpPr>
          <p:cNvPr id="66" name="TextBox 65">
            <a:extLst>
              <a:ext uri="{FF2B5EF4-FFF2-40B4-BE49-F238E27FC236}">
                <a16:creationId xmlns:a16="http://schemas.microsoft.com/office/drawing/2014/main" id="{5AB2933E-BD3B-4F9C-9160-607FAD40A357}"/>
              </a:ext>
            </a:extLst>
          </p:cNvPr>
          <p:cNvSpPr txBox="1"/>
          <p:nvPr/>
        </p:nvSpPr>
        <p:spPr>
          <a:xfrm>
            <a:off x="10745394" y="4914519"/>
            <a:ext cx="1204482" cy="331296"/>
          </a:xfrm>
          <a:prstGeom prst="rect">
            <a:avLst/>
          </a:prstGeom>
          <a:noFill/>
        </p:spPr>
        <p:txBody>
          <a:bodyPr wrap="square" lIns="0" tIns="0" rIns="0" bIns="0" rtlCol="0">
            <a:noAutofit/>
          </a:bodyPr>
          <a:lstStyle/>
          <a:p>
            <a:r>
              <a:rPr lang="en-US" sz="1400" dirty="0"/>
              <a:t>WORLDWIDE PREMIUM</a:t>
            </a:r>
          </a:p>
        </p:txBody>
      </p:sp>
      <p:sp>
        <p:nvSpPr>
          <p:cNvPr id="3" name="Rectangle 2">
            <a:extLst>
              <a:ext uri="{FF2B5EF4-FFF2-40B4-BE49-F238E27FC236}">
                <a16:creationId xmlns:a16="http://schemas.microsoft.com/office/drawing/2014/main" id="{49B60F17-3C23-4145-B468-6F4D87719304}"/>
              </a:ext>
            </a:extLst>
          </p:cNvPr>
          <p:cNvSpPr/>
          <p:nvPr/>
        </p:nvSpPr>
        <p:spPr>
          <a:xfrm>
            <a:off x="8269766" y="2399669"/>
            <a:ext cx="1270788" cy="369332"/>
          </a:xfrm>
          <a:prstGeom prst="rect">
            <a:avLst/>
          </a:prstGeom>
        </p:spPr>
        <p:txBody>
          <a:bodyPr wrap="square">
            <a:spAutoFit/>
          </a:bodyPr>
          <a:lstStyle/>
          <a:p>
            <a:r>
              <a:rPr lang="en-US" dirty="0">
                <a:solidFill>
                  <a:schemeClr val="accent2"/>
                </a:solidFill>
              </a:rPr>
              <a:t>YEARS</a:t>
            </a:r>
            <a:r>
              <a:rPr lang="en-US" b="1" dirty="0">
                <a:solidFill>
                  <a:schemeClr val="accent2"/>
                </a:solidFill>
              </a:rPr>
              <a:t> </a:t>
            </a:r>
            <a:endParaRPr lang="en-US" dirty="0">
              <a:solidFill>
                <a:schemeClr val="accent2"/>
              </a:solidFill>
            </a:endParaRPr>
          </a:p>
        </p:txBody>
      </p:sp>
      <p:sp>
        <p:nvSpPr>
          <p:cNvPr id="5" name="Rectangle 4">
            <a:extLst>
              <a:ext uri="{FF2B5EF4-FFF2-40B4-BE49-F238E27FC236}">
                <a16:creationId xmlns:a16="http://schemas.microsoft.com/office/drawing/2014/main" id="{4424B25D-98AA-D94C-B400-A4E2ADF600BC}"/>
              </a:ext>
            </a:extLst>
          </p:cNvPr>
          <p:cNvSpPr/>
          <p:nvPr/>
        </p:nvSpPr>
        <p:spPr>
          <a:xfrm>
            <a:off x="8256407" y="1954696"/>
            <a:ext cx="899605" cy="584775"/>
          </a:xfrm>
          <a:prstGeom prst="rect">
            <a:avLst/>
          </a:prstGeom>
        </p:spPr>
        <p:txBody>
          <a:bodyPr wrap="none">
            <a:spAutoFit/>
          </a:bodyPr>
          <a:lstStyle/>
          <a:p>
            <a:r>
              <a:rPr lang="en-US" sz="3200" b="1" dirty="0">
                <a:solidFill>
                  <a:schemeClr val="accent2"/>
                </a:solidFill>
              </a:rPr>
              <a:t>45+ </a:t>
            </a:r>
          </a:p>
        </p:txBody>
      </p:sp>
      <p:sp>
        <p:nvSpPr>
          <p:cNvPr id="9" name="Rectangle 8">
            <a:extLst>
              <a:ext uri="{FF2B5EF4-FFF2-40B4-BE49-F238E27FC236}">
                <a16:creationId xmlns:a16="http://schemas.microsoft.com/office/drawing/2014/main" id="{B719E3B2-1A28-9642-9436-1F244B3350F2}"/>
              </a:ext>
            </a:extLst>
          </p:cNvPr>
          <p:cNvSpPr/>
          <p:nvPr/>
        </p:nvSpPr>
        <p:spPr>
          <a:xfrm>
            <a:off x="530748" y="3101414"/>
            <a:ext cx="1422184" cy="584775"/>
          </a:xfrm>
          <a:prstGeom prst="rect">
            <a:avLst/>
          </a:prstGeom>
        </p:spPr>
        <p:txBody>
          <a:bodyPr wrap="none">
            <a:spAutoFit/>
          </a:bodyPr>
          <a:lstStyle/>
          <a:p>
            <a:r>
              <a:rPr lang="en-US" sz="3200" b="1" dirty="0">
                <a:solidFill>
                  <a:schemeClr val="accent2"/>
                </a:solidFill>
              </a:rPr>
              <a:t>1,000+ </a:t>
            </a:r>
            <a:endParaRPr lang="en-US" sz="3200" dirty="0">
              <a:solidFill>
                <a:schemeClr val="accent2"/>
              </a:solidFill>
            </a:endParaRPr>
          </a:p>
        </p:txBody>
      </p:sp>
      <p:sp>
        <p:nvSpPr>
          <p:cNvPr id="12" name="Rectangle 11">
            <a:extLst>
              <a:ext uri="{FF2B5EF4-FFF2-40B4-BE49-F238E27FC236}">
                <a16:creationId xmlns:a16="http://schemas.microsoft.com/office/drawing/2014/main" id="{75F99A63-7972-CA4B-8713-A880827D409F}"/>
              </a:ext>
            </a:extLst>
          </p:cNvPr>
          <p:cNvSpPr/>
          <p:nvPr/>
        </p:nvSpPr>
        <p:spPr>
          <a:xfrm>
            <a:off x="2027611" y="3091893"/>
            <a:ext cx="1162498" cy="584775"/>
          </a:xfrm>
          <a:prstGeom prst="rect">
            <a:avLst/>
          </a:prstGeom>
        </p:spPr>
        <p:txBody>
          <a:bodyPr wrap="none">
            <a:spAutoFit/>
          </a:bodyPr>
          <a:lstStyle/>
          <a:p>
            <a:r>
              <a:rPr lang="en-US" sz="3200" b="1" dirty="0">
                <a:solidFill>
                  <a:schemeClr val="accent2"/>
                </a:solidFill>
              </a:rPr>
              <a:t>2.2 M</a:t>
            </a:r>
            <a:endParaRPr lang="en-US" sz="3200" dirty="0">
              <a:solidFill>
                <a:schemeClr val="accent2"/>
              </a:solidFill>
            </a:endParaRPr>
          </a:p>
        </p:txBody>
      </p:sp>
      <p:sp>
        <p:nvSpPr>
          <p:cNvPr id="14" name="Rectangle 13">
            <a:extLst>
              <a:ext uri="{FF2B5EF4-FFF2-40B4-BE49-F238E27FC236}">
                <a16:creationId xmlns:a16="http://schemas.microsoft.com/office/drawing/2014/main" id="{BD26B3CD-F3EB-4445-B8B0-7B9CFB18BC8C}"/>
              </a:ext>
            </a:extLst>
          </p:cNvPr>
          <p:cNvSpPr/>
          <p:nvPr/>
        </p:nvSpPr>
        <p:spPr>
          <a:xfrm>
            <a:off x="4176616" y="701216"/>
            <a:ext cx="3762568" cy="338554"/>
          </a:xfrm>
          <a:prstGeom prst="rect">
            <a:avLst/>
          </a:prstGeom>
        </p:spPr>
        <p:txBody>
          <a:bodyPr wrap="none">
            <a:spAutoFit/>
          </a:bodyPr>
          <a:lstStyle/>
          <a:p>
            <a:pPr algn="ctr"/>
            <a:r>
              <a:rPr lang="en-US" sz="1600" dirty="0"/>
              <a:t>Singular Focus on Legal and Our Customers</a:t>
            </a:r>
          </a:p>
        </p:txBody>
      </p:sp>
      <p:cxnSp>
        <p:nvCxnSpPr>
          <p:cNvPr id="16" name="Straight Connector 15">
            <a:extLst>
              <a:ext uri="{FF2B5EF4-FFF2-40B4-BE49-F238E27FC236}">
                <a16:creationId xmlns:a16="http://schemas.microsoft.com/office/drawing/2014/main" id="{181C8784-D0DC-CE4F-A972-A439AF533821}"/>
              </a:ext>
            </a:extLst>
          </p:cNvPr>
          <p:cNvCxnSpPr>
            <a:cxnSpLocks/>
          </p:cNvCxnSpPr>
          <p:nvPr/>
        </p:nvCxnSpPr>
        <p:spPr>
          <a:xfrm flipV="1">
            <a:off x="1952932" y="3053039"/>
            <a:ext cx="0" cy="802715"/>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19BAB83-51E9-0443-9FE1-35BFB7AE83BB}"/>
              </a:ext>
            </a:extLst>
          </p:cNvPr>
          <p:cNvCxnSpPr>
            <a:cxnSpLocks/>
          </p:cNvCxnSpPr>
          <p:nvPr/>
        </p:nvCxnSpPr>
        <p:spPr>
          <a:xfrm>
            <a:off x="619953" y="4035922"/>
            <a:ext cx="2690380" cy="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C2F2E15-6450-0249-953A-4EF756BF5121}"/>
              </a:ext>
            </a:extLst>
          </p:cNvPr>
          <p:cNvSpPr/>
          <p:nvPr/>
        </p:nvSpPr>
        <p:spPr>
          <a:xfrm>
            <a:off x="8312116" y="5094743"/>
            <a:ext cx="1067793" cy="307777"/>
          </a:xfrm>
          <a:prstGeom prst="rect">
            <a:avLst/>
          </a:prstGeom>
        </p:spPr>
        <p:txBody>
          <a:bodyPr wrap="none">
            <a:spAutoFit/>
          </a:bodyPr>
          <a:lstStyle/>
          <a:p>
            <a:r>
              <a:rPr lang="en-US" sz="1400" dirty="0"/>
              <a:t>COUNTRIES </a:t>
            </a:r>
          </a:p>
        </p:txBody>
      </p:sp>
      <p:sp>
        <p:nvSpPr>
          <p:cNvPr id="18" name="Rectangle 17">
            <a:extLst>
              <a:ext uri="{FF2B5EF4-FFF2-40B4-BE49-F238E27FC236}">
                <a16:creationId xmlns:a16="http://schemas.microsoft.com/office/drawing/2014/main" id="{59CF025A-9EBD-1C4C-BE1E-2F981A2908ED}"/>
              </a:ext>
            </a:extLst>
          </p:cNvPr>
          <p:cNvSpPr/>
          <p:nvPr/>
        </p:nvSpPr>
        <p:spPr>
          <a:xfrm>
            <a:off x="9356822" y="4391299"/>
            <a:ext cx="1225015" cy="523220"/>
          </a:xfrm>
          <a:prstGeom prst="rect">
            <a:avLst/>
          </a:prstGeom>
        </p:spPr>
        <p:txBody>
          <a:bodyPr wrap="none">
            <a:spAutoFit/>
          </a:bodyPr>
          <a:lstStyle/>
          <a:p>
            <a:r>
              <a:rPr lang="de-DE" sz="2800" b="1" dirty="0">
                <a:solidFill>
                  <a:schemeClr val="accent2"/>
                </a:solidFill>
              </a:rPr>
              <a:t>26.3 M</a:t>
            </a:r>
            <a:endParaRPr lang="en-US" sz="2800" dirty="0">
              <a:solidFill>
                <a:schemeClr val="accent2"/>
              </a:solidFill>
            </a:endParaRPr>
          </a:p>
        </p:txBody>
      </p:sp>
      <p:pic>
        <p:nvPicPr>
          <p:cNvPr id="19" name="Graphic 18">
            <a:extLst>
              <a:ext uri="{FF2B5EF4-FFF2-40B4-BE49-F238E27FC236}">
                <a16:creationId xmlns:a16="http://schemas.microsoft.com/office/drawing/2014/main" id="{1A045E6F-E65C-5148-B4F6-57228DDCE498}"/>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61845" y="3123712"/>
            <a:ext cx="796066" cy="796066"/>
          </a:xfrm>
          <a:prstGeom prst="rect">
            <a:avLst/>
          </a:prstGeom>
        </p:spPr>
      </p:pic>
      <p:sp>
        <p:nvSpPr>
          <p:cNvPr id="20" name="Rectangle 19">
            <a:extLst>
              <a:ext uri="{FF2B5EF4-FFF2-40B4-BE49-F238E27FC236}">
                <a16:creationId xmlns:a16="http://schemas.microsoft.com/office/drawing/2014/main" id="{F69B65AE-734C-A040-AD88-3CFA481046C6}"/>
              </a:ext>
            </a:extLst>
          </p:cNvPr>
          <p:cNvSpPr/>
          <p:nvPr/>
        </p:nvSpPr>
        <p:spPr>
          <a:xfrm>
            <a:off x="8901493" y="3174799"/>
            <a:ext cx="2256900" cy="738664"/>
          </a:xfrm>
          <a:prstGeom prst="rect">
            <a:avLst/>
          </a:prstGeom>
        </p:spPr>
        <p:txBody>
          <a:bodyPr wrap="none">
            <a:spAutoFit/>
          </a:bodyPr>
          <a:lstStyle/>
          <a:p>
            <a:pPr marL="285750" indent="-285750">
              <a:buClr>
                <a:schemeClr val="accent2"/>
              </a:buClr>
              <a:buFont typeface="System Font Regular"/>
              <a:buChar char="★"/>
            </a:pPr>
            <a:r>
              <a:rPr lang="en-US" sz="1400" dirty="0">
                <a:latin typeface="Calibri" panose="020F0502020204030204" pitchFamily="34" charset="0"/>
                <a:ea typeface="Calibri" panose="020F0502020204030204" pitchFamily="34" charset="0"/>
                <a:cs typeface="Times New Roman" panose="02020603050405020304" pitchFamily="18" charset="0"/>
              </a:rPr>
              <a:t>A.M BEST RATED A</a:t>
            </a:r>
          </a:p>
          <a:p>
            <a:pPr marL="285750" indent="-285750">
              <a:buClr>
                <a:schemeClr val="accent2"/>
              </a:buClr>
              <a:buFont typeface="System Font Regular"/>
              <a:buChar char="★"/>
            </a:pPr>
            <a:r>
              <a:rPr lang="en-US" sz="1400" dirty="0">
                <a:latin typeface="Calibri" panose="020F0502020204030204" pitchFamily="34" charset="0"/>
                <a:ea typeface="Calibri" panose="020F0502020204030204" pitchFamily="34" charset="0"/>
                <a:cs typeface="Times New Roman" panose="02020603050405020304" pitchFamily="18" charset="0"/>
              </a:rPr>
              <a:t>CENTER OF EXCELLENCE</a:t>
            </a:r>
          </a:p>
          <a:p>
            <a:pPr marL="285750" indent="-285750">
              <a:buClr>
                <a:schemeClr val="accent2"/>
              </a:buClr>
              <a:buFont typeface="System Font Regular"/>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2021 TOP WORK PLACES</a:t>
            </a:r>
          </a:p>
        </p:txBody>
      </p:sp>
      <p:cxnSp>
        <p:nvCxnSpPr>
          <p:cNvPr id="97" name="Straight Connector 96">
            <a:extLst>
              <a:ext uri="{FF2B5EF4-FFF2-40B4-BE49-F238E27FC236}">
                <a16:creationId xmlns:a16="http://schemas.microsoft.com/office/drawing/2014/main" id="{50E060EA-D896-BC42-9F0A-4206F4328D32}"/>
              </a:ext>
            </a:extLst>
          </p:cNvPr>
          <p:cNvCxnSpPr>
            <a:cxnSpLocks/>
          </p:cNvCxnSpPr>
          <p:nvPr/>
        </p:nvCxnSpPr>
        <p:spPr>
          <a:xfrm>
            <a:off x="2258033" y="7406737"/>
            <a:ext cx="1152420" cy="0"/>
          </a:xfrm>
          <a:prstGeom prst="line">
            <a:avLst/>
          </a:prstGeom>
          <a:ln w="12700">
            <a:solidFill>
              <a:schemeClr val="tx2"/>
            </a:solidFill>
            <a:prstDash val="sysDot"/>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AEB2753D-569E-B44F-A9D3-81A5F2F216DF}"/>
              </a:ext>
            </a:extLst>
          </p:cNvPr>
          <p:cNvSpPr txBox="1"/>
          <p:nvPr/>
        </p:nvSpPr>
        <p:spPr>
          <a:xfrm>
            <a:off x="1589968" y="4312597"/>
            <a:ext cx="1548132" cy="442549"/>
          </a:xfrm>
          <a:prstGeom prst="rect">
            <a:avLst/>
          </a:prstGeom>
          <a:noFill/>
        </p:spPr>
        <p:txBody>
          <a:bodyPr wrap="square" lIns="0" tIns="0" rIns="0" bIns="0" rtlCol="0">
            <a:noAutofit/>
          </a:bodyPr>
          <a:lstStyle/>
          <a:p>
            <a:r>
              <a:rPr lang="en-US" sz="1400" dirty="0"/>
              <a:t>YEARS AVERAGE CLIENT TENURE</a:t>
            </a:r>
          </a:p>
        </p:txBody>
      </p:sp>
      <p:sp>
        <p:nvSpPr>
          <p:cNvPr id="103" name="Rectangle 102">
            <a:extLst>
              <a:ext uri="{FF2B5EF4-FFF2-40B4-BE49-F238E27FC236}">
                <a16:creationId xmlns:a16="http://schemas.microsoft.com/office/drawing/2014/main" id="{A5262001-FEB2-F549-A661-3BBC234F4AAA}"/>
              </a:ext>
            </a:extLst>
          </p:cNvPr>
          <p:cNvSpPr/>
          <p:nvPr/>
        </p:nvSpPr>
        <p:spPr>
          <a:xfrm>
            <a:off x="1024862" y="4214714"/>
            <a:ext cx="691215" cy="584775"/>
          </a:xfrm>
          <a:prstGeom prst="rect">
            <a:avLst/>
          </a:prstGeom>
        </p:spPr>
        <p:txBody>
          <a:bodyPr wrap="none">
            <a:spAutoFit/>
          </a:bodyPr>
          <a:lstStyle/>
          <a:p>
            <a:r>
              <a:rPr lang="en-US" sz="3200" b="1" dirty="0">
                <a:solidFill>
                  <a:schemeClr val="accent2"/>
                </a:solidFill>
              </a:rPr>
              <a:t>7+ </a:t>
            </a:r>
            <a:endParaRPr lang="en-US" sz="3200" dirty="0">
              <a:solidFill>
                <a:schemeClr val="accent2"/>
              </a:solidFill>
            </a:endParaRPr>
          </a:p>
        </p:txBody>
      </p:sp>
      <p:sp>
        <p:nvSpPr>
          <p:cNvPr id="37" name="Donut 36">
            <a:extLst>
              <a:ext uri="{FF2B5EF4-FFF2-40B4-BE49-F238E27FC236}">
                <a16:creationId xmlns:a16="http://schemas.microsoft.com/office/drawing/2014/main" id="{100770B4-64DA-144D-95FB-7A4DCBE9B1B6}"/>
              </a:ext>
            </a:extLst>
          </p:cNvPr>
          <p:cNvSpPr/>
          <p:nvPr/>
        </p:nvSpPr>
        <p:spPr>
          <a:xfrm>
            <a:off x="686243" y="5280246"/>
            <a:ext cx="696727" cy="696727"/>
          </a:xfrm>
          <a:prstGeom prst="donut">
            <a:avLst>
              <a:gd name="adj" fmla="val 6019"/>
            </a:avLst>
          </a:prstGeom>
          <a:solidFill>
            <a:schemeClr val="accent2"/>
          </a:solidFill>
        </p:spPr>
        <p:txBody>
          <a:bodyPr wrap="square" lIns="0" tIns="0" rIns="0" bIns="0" rtlCol="0" anchor="ctr">
            <a:noAutofit/>
          </a:bodyPr>
          <a:lstStyle/>
          <a:p>
            <a:pPr algn="ctr"/>
            <a:endParaRPr lang="en-US" sz="1900" dirty="0"/>
          </a:p>
        </p:txBody>
      </p:sp>
      <p:sp>
        <p:nvSpPr>
          <p:cNvPr id="104" name="Rectangle 103">
            <a:extLst>
              <a:ext uri="{FF2B5EF4-FFF2-40B4-BE49-F238E27FC236}">
                <a16:creationId xmlns:a16="http://schemas.microsoft.com/office/drawing/2014/main" id="{8B28E79E-DB60-BC43-B073-0D66C4FDC8CB}"/>
              </a:ext>
            </a:extLst>
          </p:cNvPr>
          <p:cNvSpPr/>
          <p:nvPr/>
        </p:nvSpPr>
        <p:spPr>
          <a:xfrm>
            <a:off x="680737" y="5397776"/>
            <a:ext cx="720069" cy="461665"/>
          </a:xfrm>
          <a:prstGeom prst="rect">
            <a:avLst/>
          </a:prstGeom>
        </p:spPr>
        <p:txBody>
          <a:bodyPr wrap="none">
            <a:spAutoFit/>
          </a:bodyPr>
          <a:lstStyle/>
          <a:p>
            <a:r>
              <a:rPr lang="en-US" sz="2400" dirty="0">
                <a:solidFill>
                  <a:schemeClr val="accent2"/>
                </a:solidFill>
              </a:rPr>
              <a:t>13%</a:t>
            </a:r>
          </a:p>
        </p:txBody>
      </p:sp>
      <p:sp>
        <p:nvSpPr>
          <p:cNvPr id="105" name="TextBox 104">
            <a:extLst>
              <a:ext uri="{FF2B5EF4-FFF2-40B4-BE49-F238E27FC236}">
                <a16:creationId xmlns:a16="http://schemas.microsoft.com/office/drawing/2014/main" id="{7915FCBE-F8AF-4B4E-A710-981230211A8C}"/>
              </a:ext>
            </a:extLst>
          </p:cNvPr>
          <p:cNvSpPr txBox="1"/>
          <p:nvPr/>
        </p:nvSpPr>
        <p:spPr>
          <a:xfrm>
            <a:off x="1447657" y="5507022"/>
            <a:ext cx="2717358" cy="375885"/>
          </a:xfrm>
          <a:prstGeom prst="rect">
            <a:avLst/>
          </a:prstGeom>
          <a:noFill/>
        </p:spPr>
        <p:txBody>
          <a:bodyPr wrap="square" lIns="0" tIns="0" rIns="0" bIns="0" rtlCol="0">
            <a:noAutofit/>
          </a:bodyPr>
          <a:lstStyle/>
          <a:p>
            <a:r>
              <a:rPr lang="en-US" sz="1400" dirty="0"/>
              <a:t>AVERAGE PARTICIPATION </a:t>
            </a:r>
            <a:endParaRPr lang="en-US" sz="1600" dirty="0"/>
          </a:p>
        </p:txBody>
      </p:sp>
      <p:cxnSp>
        <p:nvCxnSpPr>
          <p:cNvPr id="106" name="Straight Connector 105">
            <a:extLst>
              <a:ext uri="{FF2B5EF4-FFF2-40B4-BE49-F238E27FC236}">
                <a16:creationId xmlns:a16="http://schemas.microsoft.com/office/drawing/2014/main" id="{CEE863A5-743D-C74C-8119-09292A556033}"/>
              </a:ext>
            </a:extLst>
          </p:cNvPr>
          <p:cNvCxnSpPr>
            <a:cxnSpLocks/>
          </p:cNvCxnSpPr>
          <p:nvPr/>
        </p:nvCxnSpPr>
        <p:spPr>
          <a:xfrm>
            <a:off x="619953" y="4972362"/>
            <a:ext cx="2690380" cy="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B32EF921-6296-4C47-859E-E3D63EA50777}"/>
              </a:ext>
            </a:extLst>
          </p:cNvPr>
          <p:cNvCxnSpPr>
            <a:cxnSpLocks/>
          </p:cNvCxnSpPr>
          <p:nvPr/>
        </p:nvCxnSpPr>
        <p:spPr>
          <a:xfrm>
            <a:off x="619953" y="2893425"/>
            <a:ext cx="2690380" cy="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pic>
        <p:nvPicPr>
          <p:cNvPr id="41" name="Graphic 40">
            <a:extLst>
              <a:ext uri="{FF2B5EF4-FFF2-40B4-BE49-F238E27FC236}">
                <a16:creationId xmlns:a16="http://schemas.microsoft.com/office/drawing/2014/main" id="{E1082A8A-227F-AF4B-8DF1-EDABB51910A0}"/>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18532" y="1464488"/>
            <a:ext cx="482273" cy="482273"/>
          </a:xfrm>
          <a:prstGeom prst="rect">
            <a:avLst/>
          </a:prstGeom>
        </p:spPr>
      </p:pic>
      <p:sp>
        <p:nvSpPr>
          <p:cNvPr id="108" name="Rectangle 107">
            <a:extLst>
              <a:ext uri="{FF2B5EF4-FFF2-40B4-BE49-F238E27FC236}">
                <a16:creationId xmlns:a16="http://schemas.microsoft.com/office/drawing/2014/main" id="{B285BE65-7791-F940-A50C-5F6B553A5F6D}"/>
              </a:ext>
            </a:extLst>
          </p:cNvPr>
          <p:cNvSpPr/>
          <p:nvPr/>
        </p:nvSpPr>
        <p:spPr>
          <a:xfrm>
            <a:off x="674701" y="2072608"/>
            <a:ext cx="2569934" cy="584775"/>
          </a:xfrm>
          <a:prstGeom prst="rect">
            <a:avLst/>
          </a:prstGeom>
        </p:spPr>
        <p:txBody>
          <a:bodyPr wrap="none">
            <a:spAutoFit/>
          </a:bodyPr>
          <a:lstStyle/>
          <a:p>
            <a:pPr algn="ctr"/>
            <a:r>
              <a:rPr lang="en-US" sz="3200" b="1" dirty="0">
                <a:solidFill>
                  <a:schemeClr val="accent2"/>
                </a:solidFill>
              </a:rPr>
              <a:t>250 - 410,000 </a:t>
            </a:r>
            <a:endParaRPr lang="en-US" sz="3200" dirty="0">
              <a:solidFill>
                <a:schemeClr val="accent2"/>
              </a:solidFill>
            </a:endParaRPr>
          </a:p>
        </p:txBody>
      </p:sp>
      <p:sp>
        <p:nvSpPr>
          <p:cNvPr id="109" name="TextBox 108">
            <a:extLst>
              <a:ext uri="{FF2B5EF4-FFF2-40B4-BE49-F238E27FC236}">
                <a16:creationId xmlns:a16="http://schemas.microsoft.com/office/drawing/2014/main" id="{B64BBACF-FAD2-5248-B60F-F22F6AE0ECEE}"/>
              </a:ext>
            </a:extLst>
          </p:cNvPr>
          <p:cNvSpPr txBox="1"/>
          <p:nvPr/>
        </p:nvSpPr>
        <p:spPr>
          <a:xfrm>
            <a:off x="741647" y="1996102"/>
            <a:ext cx="2436042" cy="193821"/>
          </a:xfrm>
          <a:prstGeom prst="rect">
            <a:avLst/>
          </a:prstGeom>
          <a:noFill/>
        </p:spPr>
        <p:txBody>
          <a:bodyPr wrap="square" lIns="0" tIns="0" rIns="0" bIns="0" rtlCol="0">
            <a:noAutofit/>
          </a:bodyPr>
          <a:lstStyle/>
          <a:p>
            <a:pPr algn="ctr"/>
            <a:r>
              <a:rPr lang="en-US" sz="1400" dirty="0"/>
              <a:t>SERVING GROUPS WITH</a:t>
            </a:r>
            <a:r>
              <a:rPr lang="en-US" sz="1400" b="1" dirty="0"/>
              <a:t> </a:t>
            </a:r>
            <a:endParaRPr lang="en-US" sz="1100" dirty="0"/>
          </a:p>
        </p:txBody>
      </p:sp>
      <p:sp>
        <p:nvSpPr>
          <p:cNvPr id="110" name="TextBox 109">
            <a:extLst>
              <a:ext uri="{FF2B5EF4-FFF2-40B4-BE49-F238E27FC236}">
                <a16:creationId xmlns:a16="http://schemas.microsoft.com/office/drawing/2014/main" id="{E57C55C9-2401-6144-BE7F-DC640CBCCB61}"/>
              </a:ext>
            </a:extLst>
          </p:cNvPr>
          <p:cNvSpPr txBox="1"/>
          <p:nvPr/>
        </p:nvSpPr>
        <p:spPr>
          <a:xfrm>
            <a:off x="741647" y="2566314"/>
            <a:ext cx="2436042" cy="208599"/>
          </a:xfrm>
          <a:prstGeom prst="rect">
            <a:avLst/>
          </a:prstGeom>
          <a:noFill/>
        </p:spPr>
        <p:txBody>
          <a:bodyPr wrap="square" lIns="0" tIns="0" rIns="0" bIns="0" rtlCol="0">
            <a:noAutofit/>
          </a:bodyPr>
          <a:lstStyle/>
          <a:p>
            <a:pPr algn="ctr"/>
            <a:r>
              <a:rPr lang="en-US" sz="1400" dirty="0"/>
              <a:t>EMPLOYEES</a:t>
            </a:r>
            <a:endParaRPr lang="en-US" sz="1100" dirty="0"/>
          </a:p>
        </p:txBody>
      </p:sp>
      <p:cxnSp>
        <p:nvCxnSpPr>
          <p:cNvPr id="114" name="Straight Connector 113">
            <a:extLst>
              <a:ext uri="{FF2B5EF4-FFF2-40B4-BE49-F238E27FC236}">
                <a16:creationId xmlns:a16="http://schemas.microsoft.com/office/drawing/2014/main" id="{D4646900-8808-154C-9325-475812242333}"/>
              </a:ext>
            </a:extLst>
          </p:cNvPr>
          <p:cNvCxnSpPr>
            <a:cxnSpLocks/>
          </p:cNvCxnSpPr>
          <p:nvPr/>
        </p:nvCxnSpPr>
        <p:spPr>
          <a:xfrm flipV="1">
            <a:off x="9339390" y="4436960"/>
            <a:ext cx="0" cy="930208"/>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128" name="Rectangle 127">
            <a:extLst>
              <a:ext uri="{FF2B5EF4-FFF2-40B4-BE49-F238E27FC236}">
                <a16:creationId xmlns:a16="http://schemas.microsoft.com/office/drawing/2014/main" id="{3AACFC0F-E737-B94E-BD64-F0C1240A70C9}"/>
              </a:ext>
            </a:extLst>
          </p:cNvPr>
          <p:cNvSpPr/>
          <p:nvPr/>
        </p:nvSpPr>
        <p:spPr>
          <a:xfrm>
            <a:off x="8332235" y="4377475"/>
            <a:ext cx="1024587" cy="738664"/>
          </a:xfrm>
          <a:prstGeom prst="rect">
            <a:avLst/>
          </a:prstGeom>
        </p:spPr>
        <p:txBody>
          <a:bodyPr wrap="square">
            <a:spAutoFit/>
          </a:bodyPr>
          <a:lstStyle/>
          <a:p>
            <a:r>
              <a:rPr lang="en-US" sz="1400" dirty="0"/>
              <a:t>GLOBAL PRESENCE IN</a:t>
            </a:r>
          </a:p>
        </p:txBody>
      </p:sp>
      <p:cxnSp>
        <p:nvCxnSpPr>
          <p:cNvPr id="57" name="Straight Connector 56">
            <a:extLst>
              <a:ext uri="{FF2B5EF4-FFF2-40B4-BE49-F238E27FC236}">
                <a16:creationId xmlns:a16="http://schemas.microsoft.com/office/drawing/2014/main" id="{F1846ACE-7FDD-8D91-0092-4C708C49F438}"/>
              </a:ext>
            </a:extLst>
          </p:cNvPr>
          <p:cNvCxnSpPr>
            <a:cxnSpLocks/>
          </p:cNvCxnSpPr>
          <p:nvPr/>
        </p:nvCxnSpPr>
        <p:spPr>
          <a:xfrm flipV="1">
            <a:off x="10580587" y="4464903"/>
            <a:ext cx="0" cy="930208"/>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DFCBAAA-BDE2-2A2F-FFBF-067957D66970}"/>
              </a:ext>
            </a:extLst>
          </p:cNvPr>
          <p:cNvCxnSpPr>
            <a:cxnSpLocks/>
          </p:cNvCxnSpPr>
          <p:nvPr/>
        </p:nvCxnSpPr>
        <p:spPr>
          <a:xfrm>
            <a:off x="8463301" y="2871500"/>
            <a:ext cx="3271499" cy="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2DE2276-BD2C-46AD-41FC-EB728E1701EE}"/>
              </a:ext>
            </a:extLst>
          </p:cNvPr>
          <p:cNvCxnSpPr>
            <a:cxnSpLocks/>
          </p:cNvCxnSpPr>
          <p:nvPr/>
        </p:nvCxnSpPr>
        <p:spPr>
          <a:xfrm>
            <a:off x="8463301" y="4065694"/>
            <a:ext cx="3271499" cy="0"/>
          </a:xfrm>
          <a:prstGeom prst="line">
            <a:avLst/>
          </a:prstGeom>
          <a:ln w="12700">
            <a:solidFill>
              <a:schemeClr val="accent2"/>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919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8D7E068-1A26-4D74-B13C-48BFB0D72430}"/>
              </a:ext>
            </a:extLst>
          </p:cNvPr>
          <p:cNvSpPr txBox="1">
            <a:spLocks/>
          </p:cNvSpPr>
          <p:nvPr/>
        </p:nvSpPr>
        <p:spPr>
          <a:xfrm>
            <a:off x="406400" y="6061335"/>
            <a:ext cx="11277600" cy="491866"/>
          </a:xfrm>
          <a:prstGeom prst="rect">
            <a:avLst/>
          </a:prstGeom>
        </p:spPr>
        <p:txBody>
          <a:bodyPr wrap="square" anchor="b" anchorCtr="0">
            <a:spAutoFit/>
          </a:bodyPr>
          <a:lstStyle>
            <a:lvl1pPr marL="0" indent="0" algn="l" defTabSz="914400" rtl="0" eaLnBrk="1" latinLnBrk="0" hangingPunct="1">
              <a:lnSpc>
                <a:spcPct val="110000"/>
              </a:lnSpc>
              <a:spcBef>
                <a:spcPts val="0"/>
              </a:spcBef>
              <a:spcAft>
                <a:spcPts val="0"/>
              </a:spcAft>
              <a:buFont typeface="Arial" pitchFamily="34" charset="0"/>
              <a:buNone/>
              <a:defRPr sz="800" kern="1200" baseline="0">
                <a:solidFill>
                  <a:schemeClr val="tx1"/>
                </a:solidFill>
                <a:latin typeface="+mn-lt"/>
                <a:ea typeface="+mn-ea"/>
                <a:cs typeface="+mn-cs"/>
              </a:defRPr>
            </a:lvl1pPr>
            <a:lvl2pPr marL="270000" indent="-270000" algn="l" defTabSz="914400" rtl="0" eaLnBrk="1" latinLnBrk="0" hangingPunct="1">
              <a:lnSpc>
                <a:spcPct val="110000"/>
              </a:lnSpc>
              <a:spcBef>
                <a:spcPts val="600"/>
              </a:spcBef>
              <a:spcAft>
                <a:spcPts val="0"/>
              </a:spcAft>
              <a:buClr>
                <a:schemeClr val="accent1"/>
              </a:buClr>
              <a:buFont typeface="Wingdings" panose="05000000000000000000" pitchFamily="2" charset="2"/>
              <a:buChar char="ü"/>
              <a:defRPr sz="19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0"/>
              </a:spcAft>
              <a:buFont typeface="Arial" pitchFamily="34" charset="0"/>
              <a:buChar char="•"/>
              <a:defRPr sz="1900" kern="1200">
                <a:solidFill>
                  <a:schemeClr val="tx1"/>
                </a:solidFill>
                <a:latin typeface="+mn-lt"/>
                <a:ea typeface="+mn-ea"/>
                <a:cs typeface="+mn-cs"/>
              </a:defRPr>
            </a:lvl3pPr>
            <a:lvl4pPr marL="270000" indent="-270000" algn="l" defTabSz="914400" rtl="0" eaLnBrk="1" latinLnBrk="0" hangingPunct="1">
              <a:lnSpc>
                <a:spcPct val="110000"/>
              </a:lnSpc>
              <a:spcBef>
                <a:spcPts val="600"/>
              </a:spcBef>
              <a:spcAft>
                <a:spcPts val="0"/>
              </a:spcAft>
              <a:buFont typeface="Calibri" panose="020F0502020204030204" pitchFamily="34" charset="0"/>
              <a:buChar char="­"/>
              <a:defRPr sz="1900" kern="1200">
                <a:solidFill>
                  <a:schemeClr val="tx1"/>
                </a:solidFill>
                <a:latin typeface="+mn-lt"/>
                <a:ea typeface="+mn-ea"/>
                <a:cs typeface="+mn-cs"/>
              </a:defRPr>
            </a:lvl4pPr>
            <a:lvl5pPr marL="342900" indent="-342900" algn="l" defTabSz="914400" rtl="0" eaLnBrk="1" latinLnBrk="0" hangingPunct="1">
              <a:lnSpc>
                <a:spcPct val="110000"/>
              </a:lnSpc>
              <a:spcBef>
                <a:spcPts val="600"/>
              </a:spcBef>
              <a:spcAft>
                <a:spcPts val="0"/>
              </a:spcAft>
              <a:buClr>
                <a:schemeClr val="tx2">
                  <a:lumMod val="50000"/>
                </a:schemeClr>
              </a:buClr>
              <a:buFont typeface="Wingdings" panose="05000000000000000000" pitchFamily="2" charset="2"/>
              <a:buChar char="§"/>
              <a:defRPr sz="1900" kern="1200" baseline="0">
                <a:solidFill>
                  <a:schemeClr val="tx1"/>
                </a:solidFill>
                <a:latin typeface="+mn-lt"/>
                <a:ea typeface="+mn-ea"/>
                <a:cs typeface="+mn-cs"/>
              </a:defRPr>
            </a:lvl5pPr>
            <a:lvl6pPr marL="917575" indent="-228600" algn="l" defTabSz="914400" rtl="0" eaLnBrk="1" latinLnBrk="0" hangingPunct="1">
              <a:lnSpc>
                <a:spcPct val="100000"/>
              </a:lnSpc>
              <a:spcBef>
                <a:spcPts val="0"/>
              </a:spcBef>
              <a:buFont typeface="Calibri" panose="020F0502020204030204" pitchFamily="34" charset="0"/>
              <a:buChar char="­"/>
              <a:defRPr sz="1900" kern="1200">
                <a:solidFill>
                  <a:schemeClr val="tx1"/>
                </a:solidFill>
                <a:latin typeface="+mn-lt"/>
                <a:ea typeface="+mn-ea"/>
                <a:cs typeface="+mn-cs"/>
              </a:defRPr>
            </a:lvl6pPr>
            <a:lvl7pPr marL="914400" indent="0" algn="l" defTabSz="914400" rtl="0" eaLnBrk="1" latinLnBrk="0" hangingPunct="1">
              <a:spcBef>
                <a:spcPct val="20000"/>
              </a:spcBef>
              <a:buClr>
                <a:schemeClr val="tx2">
                  <a:lumMod val="50000"/>
                </a:schemeClr>
              </a:buClr>
              <a:buFont typeface="Wingdings" panose="05000000000000000000" pitchFamily="2" charset="2"/>
              <a:buNone/>
              <a:defRPr sz="2000" kern="1200" baseline="0">
                <a:solidFill>
                  <a:schemeClr val="tx1"/>
                </a:solidFill>
                <a:latin typeface="+mn-lt"/>
                <a:ea typeface="+mn-ea"/>
                <a:cs typeface="+mn-cs"/>
              </a:defRPr>
            </a:lvl7pPr>
            <a:lvl8pPr marL="1146175" indent="-231775" algn="l" defTabSz="914400" rtl="0" eaLnBrk="1" latinLnBrk="0" hangingPunct="1">
              <a:spcBef>
                <a:spcPct val="20000"/>
              </a:spcBef>
              <a:buClr>
                <a:schemeClr val="tx2">
                  <a:lumMod val="50000"/>
                </a:schemeClr>
              </a:buClr>
              <a:buFont typeface="Wingdings" panose="05000000000000000000" pitchFamily="2" charset="2"/>
              <a:buChar char="§"/>
              <a:defRPr sz="19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Limitations and exclusions apply. Depending upon a state's regulations, ARAG's legal insurance plan may be considered an insurance product or a service product. Insurance products are underwritten by ARAG Insurance Company of Des Moines, Iowa. Service products are provided by ARAG Services, LLC. Eligibility, coverage, limitations and exclusions of identity theft insurance are governed by a separate coverage document. This material is for illustrative purposes only and is not a contract. For terms, benefits or exclusions, contact us at 800-247-4184</a:t>
            </a:r>
          </a:p>
        </p:txBody>
      </p:sp>
      <p:pic>
        <p:nvPicPr>
          <p:cNvPr id="7" name="Picture 6">
            <a:extLst>
              <a:ext uri="{FF2B5EF4-FFF2-40B4-BE49-F238E27FC236}">
                <a16:creationId xmlns:a16="http://schemas.microsoft.com/office/drawing/2014/main" id="{1B8102A5-DA02-A84B-AA97-84967D228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90419">
            <a:off x="3127745" y="2330175"/>
            <a:ext cx="5327144" cy="2197650"/>
          </a:xfrm>
          <a:prstGeom prst="rect">
            <a:avLst/>
          </a:prstGeom>
        </p:spPr>
      </p:pic>
    </p:spTree>
    <p:extLst>
      <p:ext uri="{BB962C8B-B14F-4D97-AF65-F5344CB8AC3E}">
        <p14:creationId xmlns:p14="http://schemas.microsoft.com/office/powerpoint/2010/main" val="19717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9C69-91D9-4FCB-8B7D-4C75847F76AC}"/>
              </a:ext>
            </a:extLst>
          </p:cNvPr>
          <p:cNvSpPr>
            <a:spLocks noGrp="1"/>
          </p:cNvSpPr>
          <p:nvPr>
            <p:ph type="title"/>
          </p:nvPr>
        </p:nvSpPr>
        <p:spPr/>
        <p:txBody>
          <a:bodyPr>
            <a:normAutofit fontScale="90000"/>
          </a:bodyPr>
          <a:lstStyle/>
          <a:p>
            <a:r>
              <a:rPr lang="en-US" sz="3100" dirty="0"/>
              <a:t>Why Legal Insurance</a:t>
            </a:r>
            <a:br>
              <a:rPr lang="en-US" dirty="0"/>
            </a:br>
            <a:r>
              <a:rPr lang="en-US" sz="2000" i="1" dirty="0"/>
              <a:t>Legal issues don’t discriminate by age, income, gender or marital status.</a:t>
            </a:r>
            <a:br>
              <a:rPr lang="en-US" sz="2000" i="1" dirty="0"/>
            </a:br>
            <a:endParaRPr lang="en-US" i="1" dirty="0"/>
          </a:p>
        </p:txBody>
      </p:sp>
      <p:sp>
        <p:nvSpPr>
          <p:cNvPr id="70" name="Text Placeholder 69">
            <a:extLst>
              <a:ext uri="{FF2B5EF4-FFF2-40B4-BE49-F238E27FC236}">
                <a16:creationId xmlns:a16="http://schemas.microsoft.com/office/drawing/2014/main" id="{D2097CB8-E2C2-4D6D-B28F-417B8C229AB3}"/>
              </a:ext>
            </a:extLst>
          </p:cNvPr>
          <p:cNvSpPr>
            <a:spLocks noGrp="1"/>
          </p:cNvSpPr>
          <p:nvPr>
            <p:ph type="body" sz="quarter" idx="10"/>
          </p:nvPr>
        </p:nvSpPr>
        <p:spPr/>
        <p:txBody>
          <a:bodyPr/>
          <a:lstStyle/>
          <a:p>
            <a:endParaRPr lang="en-US"/>
          </a:p>
        </p:txBody>
      </p:sp>
      <p:sp>
        <p:nvSpPr>
          <p:cNvPr id="7" name="Freeform: Shape 6">
            <a:extLst>
              <a:ext uri="{FF2B5EF4-FFF2-40B4-BE49-F238E27FC236}">
                <a16:creationId xmlns:a16="http://schemas.microsoft.com/office/drawing/2014/main" id="{E8A53969-F0ED-4175-B0D5-641EF7ED43B0}"/>
              </a:ext>
            </a:extLst>
          </p:cNvPr>
          <p:cNvSpPr/>
          <p:nvPr/>
        </p:nvSpPr>
        <p:spPr>
          <a:xfrm>
            <a:off x="-495301" y="1700014"/>
            <a:ext cx="14181517" cy="5767586"/>
          </a:xfrm>
          <a:custGeom>
            <a:avLst/>
            <a:gdLst>
              <a:gd name="connsiteX0" fmla="*/ 0 w 11315700"/>
              <a:gd name="connsiteY0" fmla="*/ 733184 h 5775084"/>
              <a:gd name="connsiteX1" fmla="*/ 1130300 w 11315700"/>
              <a:gd name="connsiteY1" fmla="*/ 479184 h 5775084"/>
              <a:gd name="connsiteX2" fmla="*/ 2209800 w 11315700"/>
              <a:gd name="connsiteY2" fmla="*/ 949084 h 5775084"/>
              <a:gd name="connsiteX3" fmla="*/ 1054100 w 11315700"/>
              <a:gd name="connsiteY3" fmla="*/ 2244484 h 5775084"/>
              <a:gd name="connsiteX4" fmla="*/ 1346200 w 11315700"/>
              <a:gd name="connsiteY4" fmla="*/ 3285884 h 5775084"/>
              <a:gd name="connsiteX5" fmla="*/ 2565400 w 11315700"/>
              <a:gd name="connsiteY5" fmla="*/ 2587384 h 5775084"/>
              <a:gd name="connsiteX6" fmla="*/ 3124200 w 11315700"/>
              <a:gd name="connsiteY6" fmla="*/ 771284 h 5775084"/>
              <a:gd name="connsiteX7" fmla="*/ 4686300 w 11315700"/>
              <a:gd name="connsiteY7" fmla="*/ 428384 h 5775084"/>
              <a:gd name="connsiteX8" fmla="*/ 5118100 w 11315700"/>
              <a:gd name="connsiteY8" fmla="*/ 1863484 h 5775084"/>
              <a:gd name="connsiteX9" fmla="*/ 3644900 w 11315700"/>
              <a:gd name="connsiteY9" fmla="*/ 2993784 h 5775084"/>
              <a:gd name="connsiteX10" fmla="*/ 3543300 w 11315700"/>
              <a:gd name="connsiteY10" fmla="*/ 4060584 h 5775084"/>
              <a:gd name="connsiteX11" fmla="*/ 5588000 w 11315700"/>
              <a:gd name="connsiteY11" fmla="*/ 3692284 h 5775084"/>
              <a:gd name="connsiteX12" fmla="*/ 6172200 w 11315700"/>
              <a:gd name="connsiteY12" fmla="*/ 2130184 h 5775084"/>
              <a:gd name="connsiteX13" fmla="*/ 5499100 w 11315700"/>
              <a:gd name="connsiteY13" fmla="*/ 707784 h 5775084"/>
              <a:gd name="connsiteX14" fmla="*/ 5956300 w 11315700"/>
              <a:gd name="connsiteY14" fmla="*/ 72784 h 5775084"/>
              <a:gd name="connsiteX15" fmla="*/ 8166100 w 11315700"/>
              <a:gd name="connsiteY15" fmla="*/ 136284 h 5775084"/>
              <a:gd name="connsiteX16" fmla="*/ 8610600 w 11315700"/>
              <a:gd name="connsiteY16" fmla="*/ 1164984 h 5775084"/>
              <a:gd name="connsiteX17" fmla="*/ 7937500 w 11315700"/>
              <a:gd name="connsiteY17" fmla="*/ 2295284 h 5775084"/>
              <a:gd name="connsiteX18" fmla="*/ 6858000 w 11315700"/>
              <a:gd name="connsiteY18" fmla="*/ 3438284 h 5775084"/>
              <a:gd name="connsiteX19" fmla="*/ 8115300 w 11315700"/>
              <a:gd name="connsiteY19" fmla="*/ 4771784 h 5775084"/>
              <a:gd name="connsiteX20" fmla="*/ 10706100 w 11315700"/>
              <a:gd name="connsiteY20" fmla="*/ 5559184 h 5775084"/>
              <a:gd name="connsiteX21" fmla="*/ 11315700 w 11315700"/>
              <a:gd name="connsiteY21" fmla="*/ 5775084 h 5775084"/>
              <a:gd name="connsiteX0" fmla="*/ 0 w 11315700"/>
              <a:gd name="connsiteY0" fmla="*/ 767134 h 5809034"/>
              <a:gd name="connsiteX1" fmla="*/ 1130300 w 11315700"/>
              <a:gd name="connsiteY1" fmla="*/ 513134 h 5809034"/>
              <a:gd name="connsiteX2" fmla="*/ 2209800 w 11315700"/>
              <a:gd name="connsiteY2" fmla="*/ 983034 h 5809034"/>
              <a:gd name="connsiteX3" fmla="*/ 1054100 w 11315700"/>
              <a:gd name="connsiteY3" fmla="*/ 2278434 h 5809034"/>
              <a:gd name="connsiteX4" fmla="*/ 1346200 w 11315700"/>
              <a:gd name="connsiteY4" fmla="*/ 3319834 h 5809034"/>
              <a:gd name="connsiteX5" fmla="*/ 2565400 w 11315700"/>
              <a:gd name="connsiteY5" fmla="*/ 2621334 h 5809034"/>
              <a:gd name="connsiteX6" fmla="*/ 3124200 w 11315700"/>
              <a:gd name="connsiteY6" fmla="*/ 805234 h 5809034"/>
              <a:gd name="connsiteX7" fmla="*/ 4686300 w 11315700"/>
              <a:gd name="connsiteY7" fmla="*/ 462334 h 5809034"/>
              <a:gd name="connsiteX8" fmla="*/ 5118100 w 11315700"/>
              <a:gd name="connsiteY8" fmla="*/ 1897434 h 5809034"/>
              <a:gd name="connsiteX9" fmla="*/ 3644900 w 11315700"/>
              <a:gd name="connsiteY9" fmla="*/ 3027734 h 5809034"/>
              <a:gd name="connsiteX10" fmla="*/ 3543300 w 11315700"/>
              <a:gd name="connsiteY10" fmla="*/ 4094534 h 5809034"/>
              <a:gd name="connsiteX11" fmla="*/ 5588000 w 11315700"/>
              <a:gd name="connsiteY11" fmla="*/ 3726234 h 5809034"/>
              <a:gd name="connsiteX12" fmla="*/ 6172200 w 11315700"/>
              <a:gd name="connsiteY12" fmla="*/ 2164134 h 5809034"/>
              <a:gd name="connsiteX13" fmla="*/ 5499100 w 11315700"/>
              <a:gd name="connsiteY13" fmla="*/ 741734 h 5809034"/>
              <a:gd name="connsiteX14" fmla="*/ 6121400 w 11315700"/>
              <a:gd name="connsiteY14" fmla="*/ 55934 h 5809034"/>
              <a:gd name="connsiteX15" fmla="*/ 8166100 w 11315700"/>
              <a:gd name="connsiteY15" fmla="*/ 170234 h 5809034"/>
              <a:gd name="connsiteX16" fmla="*/ 8610600 w 11315700"/>
              <a:gd name="connsiteY16" fmla="*/ 1198934 h 5809034"/>
              <a:gd name="connsiteX17" fmla="*/ 7937500 w 11315700"/>
              <a:gd name="connsiteY17" fmla="*/ 2329234 h 5809034"/>
              <a:gd name="connsiteX18" fmla="*/ 6858000 w 11315700"/>
              <a:gd name="connsiteY18" fmla="*/ 3472234 h 5809034"/>
              <a:gd name="connsiteX19" fmla="*/ 8115300 w 11315700"/>
              <a:gd name="connsiteY19" fmla="*/ 4805734 h 5809034"/>
              <a:gd name="connsiteX20" fmla="*/ 10706100 w 11315700"/>
              <a:gd name="connsiteY20" fmla="*/ 5593134 h 5809034"/>
              <a:gd name="connsiteX21" fmla="*/ 11315700 w 11315700"/>
              <a:gd name="connsiteY21" fmla="*/ 5809034 h 5809034"/>
              <a:gd name="connsiteX0" fmla="*/ 0 w 11315700"/>
              <a:gd name="connsiteY0" fmla="*/ 783875 h 5825775"/>
              <a:gd name="connsiteX1" fmla="*/ 1130300 w 11315700"/>
              <a:gd name="connsiteY1" fmla="*/ 529875 h 5825775"/>
              <a:gd name="connsiteX2" fmla="*/ 2209800 w 11315700"/>
              <a:gd name="connsiteY2" fmla="*/ 999775 h 5825775"/>
              <a:gd name="connsiteX3" fmla="*/ 1054100 w 11315700"/>
              <a:gd name="connsiteY3" fmla="*/ 2295175 h 5825775"/>
              <a:gd name="connsiteX4" fmla="*/ 1346200 w 11315700"/>
              <a:gd name="connsiteY4" fmla="*/ 3336575 h 5825775"/>
              <a:gd name="connsiteX5" fmla="*/ 2565400 w 11315700"/>
              <a:gd name="connsiteY5" fmla="*/ 2638075 h 5825775"/>
              <a:gd name="connsiteX6" fmla="*/ 3124200 w 11315700"/>
              <a:gd name="connsiteY6" fmla="*/ 821975 h 5825775"/>
              <a:gd name="connsiteX7" fmla="*/ 4686300 w 11315700"/>
              <a:gd name="connsiteY7" fmla="*/ 479075 h 5825775"/>
              <a:gd name="connsiteX8" fmla="*/ 5118100 w 11315700"/>
              <a:gd name="connsiteY8" fmla="*/ 1914175 h 5825775"/>
              <a:gd name="connsiteX9" fmla="*/ 3644900 w 11315700"/>
              <a:gd name="connsiteY9" fmla="*/ 3044475 h 5825775"/>
              <a:gd name="connsiteX10" fmla="*/ 3543300 w 11315700"/>
              <a:gd name="connsiteY10" fmla="*/ 4111275 h 5825775"/>
              <a:gd name="connsiteX11" fmla="*/ 5588000 w 11315700"/>
              <a:gd name="connsiteY11" fmla="*/ 3742975 h 5825775"/>
              <a:gd name="connsiteX12" fmla="*/ 6172200 w 11315700"/>
              <a:gd name="connsiteY12" fmla="*/ 2180875 h 5825775"/>
              <a:gd name="connsiteX13" fmla="*/ 5499100 w 11315700"/>
              <a:gd name="connsiteY13" fmla="*/ 758475 h 5825775"/>
              <a:gd name="connsiteX14" fmla="*/ 6121400 w 11315700"/>
              <a:gd name="connsiteY14" fmla="*/ 72675 h 5825775"/>
              <a:gd name="connsiteX15" fmla="*/ 8166100 w 11315700"/>
              <a:gd name="connsiteY15" fmla="*/ 186975 h 5825775"/>
              <a:gd name="connsiteX16" fmla="*/ 8610600 w 11315700"/>
              <a:gd name="connsiteY16" fmla="*/ 1215675 h 5825775"/>
              <a:gd name="connsiteX17" fmla="*/ 7937500 w 11315700"/>
              <a:gd name="connsiteY17" fmla="*/ 2345975 h 5825775"/>
              <a:gd name="connsiteX18" fmla="*/ 6858000 w 11315700"/>
              <a:gd name="connsiteY18" fmla="*/ 3488975 h 5825775"/>
              <a:gd name="connsiteX19" fmla="*/ 8115300 w 11315700"/>
              <a:gd name="connsiteY19" fmla="*/ 4822475 h 5825775"/>
              <a:gd name="connsiteX20" fmla="*/ 10706100 w 11315700"/>
              <a:gd name="connsiteY20" fmla="*/ 5609875 h 5825775"/>
              <a:gd name="connsiteX21" fmla="*/ 11315700 w 11315700"/>
              <a:gd name="connsiteY21" fmla="*/ 5825775 h 5825775"/>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24200 w 11315700"/>
              <a:gd name="connsiteY6" fmla="*/ 8314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610600 w 11315700"/>
              <a:gd name="connsiteY16" fmla="*/ 1225102 h 5835202"/>
              <a:gd name="connsiteX17" fmla="*/ 7937500 w 11315700"/>
              <a:gd name="connsiteY17" fmla="*/ 23554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24200 w 11315700"/>
              <a:gd name="connsiteY6" fmla="*/ 8314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937500 w 11315700"/>
              <a:gd name="connsiteY17" fmla="*/ 23554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24200 w 11315700"/>
              <a:gd name="connsiteY6" fmla="*/ 8314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24200 w 11315700"/>
              <a:gd name="connsiteY6" fmla="*/ 8314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3302 h 5835202"/>
              <a:gd name="connsiteX1" fmla="*/ 1130300 w 11315700"/>
              <a:gd name="connsiteY1" fmla="*/ 539302 h 5835202"/>
              <a:gd name="connsiteX2" fmla="*/ 2209800 w 11315700"/>
              <a:gd name="connsiteY2" fmla="*/ 1009202 h 5835202"/>
              <a:gd name="connsiteX3" fmla="*/ 1054100 w 11315700"/>
              <a:gd name="connsiteY3" fmla="*/ 2304602 h 5835202"/>
              <a:gd name="connsiteX4" fmla="*/ 1346200 w 11315700"/>
              <a:gd name="connsiteY4" fmla="*/ 3346002 h 5835202"/>
              <a:gd name="connsiteX5" fmla="*/ 2565400 w 11315700"/>
              <a:gd name="connsiteY5" fmla="*/ 2647502 h 5835202"/>
              <a:gd name="connsiteX6" fmla="*/ 3149600 w 11315700"/>
              <a:gd name="connsiteY6" fmla="*/ 767902 h 5835202"/>
              <a:gd name="connsiteX7" fmla="*/ 4686300 w 11315700"/>
              <a:gd name="connsiteY7" fmla="*/ 488502 h 5835202"/>
              <a:gd name="connsiteX8" fmla="*/ 5118100 w 11315700"/>
              <a:gd name="connsiteY8" fmla="*/ 1923602 h 5835202"/>
              <a:gd name="connsiteX9" fmla="*/ 3644900 w 11315700"/>
              <a:gd name="connsiteY9" fmla="*/ 3053902 h 5835202"/>
              <a:gd name="connsiteX10" fmla="*/ 3543300 w 11315700"/>
              <a:gd name="connsiteY10" fmla="*/ 4120702 h 5835202"/>
              <a:gd name="connsiteX11" fmla="*/ 5588000 w 11315700"/>
              <a:gd name="connsiteY11" fmla="*/ 3752402 h 5835202"/>
              <a:gd name="connsiteX12" fmla="*/ 6172200 w 11315700"/>
              <a:gd name="connsiteY12" fmla="*/ 2190302 h 5835202"/>
              <a:gd name="connsiteX13" fmla="*/ 5499100 w 11315700"/>
              <a:gd name="connsiteY13" fmla="*/ 767902 h 5835202"/>
              <a:gd name="connsiteX14" fmla="*/ 6337300 w 11315700"/>
              <a:gd name="connsiteY14" fmla="*/ 69402 h 5835202"/>
              <a:gd name="connsiteX15" fmla="*/ 8166100 w 11315700"/>
              <a:gd name="connsiteY15" fmla="*/ 196402 h 5835202"/>
              <a:gd name="connsiteX16" fmla="*/ 8521700 w 11315700"/>
              <a:gd name="connsiteY16" fmla="*/ 1225102 h 5835202"/>
              <a:gd name="connsiteX17" fmla="*/ 7759700 w 11315700"/>
              <a:gd name="connsiteY17" fmla="*/ 2431602 h 5835202"/>
              <a:gd name="connsiteX18" fmla="*/ 6858000 w 11315700"/>
              <a:gd name="connsiteY18" fmla="*/ 3498402 h 5835202"/>
              <a:gd name="connsiteX19" fmla="*/ 8115300 w 11315700"/>
              <a:gd name="connsiteY19" fmla="*/ 4831902 h 5835202"/>
              <a:gd name="connsiteX20" fmla="*/ 10706100 w 11315700"/>
              <a:gd name="connsiteY20" fmla="*/ 5619302 h 5835202"/>
              <a:gd name="connsiteX21" fmla="*/ 11315700 w 11315700"/>
              <a:gd name="connsiteY21" fmla="*/ 5835202 h 5835202"/>
              <a:gd name="connsiteX0" fmla="*/ 0 w 11315700"/>
              <a:gd name="connsiteY0" fmla="*/ 797053 h 5838953"/>
              <a:gd name="connsiteX1" fmla="*/ 1130300 w 11315700"/>
              <a:gd name="connsiteY1" fmla="*/ 543053 h 5838953"/>
              <a:gd name="connsiteX2" fmla="*/ 2209800 w 11315700"/>
              <a:gd name="connsiteY2" fmla="*/ 1012953 h 5838953"/>
              <a:gd name="connsiteX3" fmla="*/ 1054100 w 11315700"/>
              <a:gd name="connsiteY3" fmla="*/ 2308353 h 5838953"/>
              <a:gd name="connsiteX4" fmla="*/ 1346200 w 11315700"/>
              <a:gd name="connsiteY4" fmla="*/ 3349753 h 5838953"/>
              <a:gd name="connsiteX5" fmla="*/ 2565400 w 11315700"/>
              <a:gd name="connsiteY5" fmla="*/ 2651253 h 5838953"/>
              <a:gd name="connsiteX6" fmla="*/ 3149600 w 11315700"/>
              <a:gd name="connsiteY6" fmla="*/ 771653 h 5838953"/>
              <a:gd name="connsiteX7" fmla="*/ 4686300 w 11315700"/>
              <a:gd name="connsiteY7" fmla="*/ 492253 h 5838953"/>
              <a:gd name="connsiteX8" fmla="*/ 5118100 w 11315700"/>
              <a:gd name="connsiteY8" fmla="*/ 1927353 h 5838953"/>
              <a:gd name="connsiteX9" fmla="*/ 3644900 w 11315700"/>
              <a:gd name="connsiteY9" fmla="*/ 3057653 h 5838953"/>
              <a:gd name="connsiteX10" fmla="*/ 3543300 w 11315700"/>
              <a:gd name="connsiteY10" fmla="*/ 4124453 h 5838953"/>
              <a:gd name="connsiteX11" fmla="*/ 5588000 w 11315700"/>
              <a:gd name="connsiteY11" fmla="*/ 3756153 h 5838953"/>
              <a:gd name="connsiteX12" fmla="*/ 6172200 w 11315700"/>
              <a:gd name="connsiteY12" fmla="*/ 2194053 h 5838953"/>
              <a:gd name="connsiteX13" fmla="*/ 5613400 w 11315700"/>
              <a:gd name="connsiteY13" fmla="*/ 1051053 h 5838953"/>
              <a:gd name="connsiteX14" fmla="*/ 6337300 w 11315700"/>
              <a:gd name="connsiteY14" fmla="*/ 73153 h 5838953"/>
              <a:gd name="connsiteX15" fmla="*/ 8166100 w 11315700"/>
              <a:gd name="connsiteY15" fmla="*/ 200153 h 5838953"/>
              <a:gd name="connsiteX16" fmla="*/ 8521700 w 11315700"/>
              <a:gd name="connsiteY16" fmla="*/ 1228853 h 5838953"/>
              <a:gd name="connsiteX17" fmla="*/ 7759700 w 11315700"/>
              <a:gd name="connsiteY17" fmla="*/ 2435353 h 5838953"/>
              <a:gd name="connsiteX18" fmla="*/ 6858000 w 11315700"/>
              <a:gd name="connsiteY18" fmla="*/ 3502153 h 5838953"/>
              <a:gd name="connsiteX19" fmla="*/ 8115300 w 11315700"/>
              <a:gd name="connsiteY19" fmla="*/ 4835653 h 5838953"/>
              <a:gd name="connsiteX20" fmla="*/ 10706100 w 11315700"/>
              <a:gd name="connsiteY20" fmla="*/ 5623053 h 5838953"/>
              <a:gd name="connsiteX21" fmla="*/ 11315700 w 11315700"/>
              <a:gd name="connsiteY21" fmla="*/ 5838953 h 5838953"/>
              <a:gd name="connsiteX0" fmla="*/ 0 w 11315700"/>
              <a:gd name="connsiteY0" fmla="*/ 797053 h 5838953"/>
              <a:gd name="connsiteX1" fmla="*/ 1130300 w 11315700"/>
              <a:gd name="connsiteY1" fmla="*/ 543053 h 5838953"/>
              <a:gd name="connsiteX2" fmla="*/ 2209800 w 11315700"/>
              <a:gd name="connsiteY2" fmla="*/ 1012953 h 5838953"/>
              <a:gd name="connsiteX3" fmla="*/ 1054100 w 11315700"/>
              <a:gd name="connsiteY3" fmla="*/ 2308353 h 5838953"/>
              <a:gd name="connsiteX4" fmla="*/ 1346200 w 11315700"/>
              <a:gd name="connsiteY4" fmla="*/ 3349753 h 5838953"/>
              <a:gd name="connsiteX5" fmla="*/ 2565400 w 11315700"/>
              <a:gd name="connsiteY5" fmla="*/ 2651253 h 5838953"/>
              <a:gd name="connsiteX6" fmla="*/ 3149600 w 11315700"/>
              <a:gd name="connsiteY6" fmla="*/ 771653 h 5838953"/>
              <a:gd name="connsiteX7" fmla="*/ 4686300 w 11315700"/>
              <a:gd name="connsiteY7" fmla="*/ 492253 h 5838953"/>
              <a:gd name="connsiteX8" fmla="*/ 5118100 w 11315700"/>
              <a:gd name="connsiteY8" fmla="*/ 1927353 h 5838953"/>
              <a:gd name="connsiteX9" fmla="*/ 3644900 w 11315700"/>
              <a:gd name="connsiteY9" fmla="*/ 3057653 h 5838953"/>
              <a:gd name="connsiteX10" fmla="*/ 3543300 w 11315700"/>
              <a:gd name="connsiteY10" fmla="*/ 4124453 h 5838953"/>
              <a:gd name="connsiteX11" fmla="*/ 5588000 w 11315700"/>
              <a:gd name="connsiteY11" fmla="*/ 3756153 h 5838953"/>
              <a:gd name="connsiteX12" fmla="*/ 6172200 w 11315700"/>
              <a:gd name="connsiteY12" fmla="*/ 2194053 h 5838953"/>
              <a:gd name="connsiteX13" fmla="*/ 5613400 w 11315700"/>
              <a:gd name="connsiteY13" fmla="*/ 1051053 h 5838953"/>
              <a:gd name="connsiteX14" fmla="*/ 6337300 w 11315700"/>
              <a:gd name="connsiteY14" fmla="*/ 73153 h 5838953"/>
              <a:gd name="connsiteX15" fmla="*/ 8166100 w 11315700"/>
              <a:gd name="connsiteY15" fmla="*/ 200153 h 5838953"/>
              <a:gd name="connsiteX16" fmla="*/ 8521700 w 11315700"/>
              <a:gd name="connsiteY16" fmla="*/ 1228853 h 5838953"/>
              <a:gd name="connsiteX17" fmla="*/ 7759700 w 11315700"/>
              <a:gd name="connsiteY17" fmla="*/ 2435353 h 5838953"/>
              <a:gd name="connsiteX18" fmla="*/ 6858000 w 11315700"/>
              <a:gd name="connsiteY18" fmla="*/ 3502153 h 5838953"/>
              <a:gd name="connsiteX19" fmla="*/ 8115300 w 11315700"/>
              <a:gd name="connsiteY19" fmla="*/ 4835653 h 5838953"/>
              <a:gd name="connsiteX20" fmla="*/ 10706100 w 11315700"/>
              <a:gd name="connsiteY20" fmla="*/ 5623053 h 5838953"/>
              <a:gd name="connsiteX21" fmla="*/ 11315700 w 11315700"/>
              <a:gd name="connsiteY21" fmla="*/ 5838953 h 5838953"/>
              <a:gd name="connsiteX0" fmla="*/ 0 w 11315700"/>
              <a:gd name="connsiteY0" fmla="*/ 797053 h 5838953"/>
              <a:gd name="connsiteX1" fmla="*/ 1130300 w 11315700"/>
              <a:gd name="connsiteY1" fmla="*/ 543053 h 5838953"/>
              <a:gd name="connsiteX2" fmla="*/ 2209800 w 11315700"/>
              <a:gd name="connsiteY2" fmla="*/ 1012953 h 5838953"/>
              <a:gd name="connsiteX3" fmla="*/ 1054100 w 11315700"/>
              <a:gd name="connsiteY3" fmla="*/ 2308353 h 5838953"/>
              <a:gd name="connsiteX4" fmla="*/ 1346200 w 11315700"/>
              <a:gd name="connsiteY4" fmla="*/ 3349753 h 5838953"/>
              <a:gd name="connsiteX5" fmla="*/ 2565400 w 11315700"/>
              <a:gd name="connsiteY5" fmla="*/ 2651253 h 5838953"/>
              <a:gd name="connsiteX6" fmla="*/ 3149600 w 11315700"/>
              <a:gd name="connsiteY6" fmla="*/ 771653 h 5838953"/>
              <a:gd name="connsiteX7" fmla="*/ 4686300 w 11315700"/>
              <a:gd name="connsiteY7" fmla="*/ 492253 h 5838953"/>
              <a:gd name="connsiteX8" fmla="*/ 5118100 w 11315700"/>
              <a:gd name="connsiteY8" fmla="*/ 1927353 h 5838953"/>
              <a:gd name="connsiteX9" fmla="*/ 3644900 w 11315700"/>
              <a:gd name="connsiteY9" fmla="*/ 3057653 h 5838953"/>
              <a:gd name="connsiteX10" fmla="*/ 3543300 w 11315700"/>
              <a:gd name="connsiteY10" fmla="*/ 4124453 h 5838953"/>
              <a:gd name="connsiteX11" fmla="*/ 5588000 w 11315700"/>
              <a:gd name="connsiteY11" fmla="*/ 3756153 h 5838953"/>
              <a:gd name="connsiteX12" fmla="*/ 6172200 w 11315700"/>
              <a:gd name="connsiteY12" fmla="*/ 2194053 h 5838953"/>
              <a:gd name="connsiteX13" fmla="*/ 5613400 w 11315700"/>
              <a:gd name="connsiteY13" fmla="*/ 1051053 h 5838953"/>
              <a:gd name="connsiteX14" fmla="*/ 6337300 w 11315700"/>
              <a:gd name="connsiteY14" fmla="*/ 73153 h 5838953"/>
              <a:gd name="connsiteX15" fmla="*/ 8166100 w 11315700"/>
              <a:gd name="connsiteY15" fmla="*/ 200153 h 5838953"/>
              <a:gd name="connsiteX16" fmla="*/ 8521700 w 11315700"/>
              <a:gd name="connsiteY16" fmla="*/ 1228853 h 5838953"/>
              <a:gd name="connsiteX17" fmla="*/ 7759700 w 11315700"/>
              <a:gd name="connsiteY17" fmla="*/ 2435353 h 5838953"/>
              <a:gd name="connsiteX18" fmla="*/ 6858000 w 11315700"/>
              <a:gd name="connsiteY18" fmla="*/ 3502153 h 5838953"/>
              <a:gd name="connsiteX19" fmla="*/ 8115300 w 11315700"/>
              <a:gd name="connsiteY19" fmla="*/ 4835653 h 5838953"/>
              <a:gd name="connsiteX20" fmla="*/ 10706100 w 11315700"/>
              <a:gd name="connsiteY20" fmla="*/ 5623053 h 5838953"/>
              <a:gd name="connsiteX21" fmla="*/ 11315700 w 11315700"/>
              <a:gd name="connsiteY21" fmla="*/ 5838953 h 5838953"/>
              <a:gd name="connsiteX0" fmla="*/ 0 w 11315700"/>
              <a:gd name="connsiteY0" fmla="*/ 797053 h 5838953"/>
              <a:gd name="connsiteX1" fmla="*/ 1130300 w 11315700"/>
              <a:gd name="connsiteY1" fmla="*/ 543053 h 5838953"/>
              <a:gd name="connsiteX2" fmla="*/ 2209800 w 11315700"/>
              <a:gd name="connsiteY2" fmla="*/ 1012953 h 5838953"/>
              <a:gd name="connsiteX3" fmla="*/ 1054100 w 11315700"/>
              <a:gd name="connsiteY3" fmla="*/ 2308353 h 5838953"/>
              <a:gd name="connsiteX4" fmla="*/ 1346200 w 11315700"/>
              <a:gd name="connsiteY4" fmla="*/ 3349753 h 5838953"/>
              <a:gd name="connsiteX5" fmla="*/ 2565400 w 11315700"/>
              <a:gd name="connsiteY5" fmla="*/ 2651253 h 5838953"/>
              <a:gd name="connsiteX6" fmla="*/ 3149600 w 11315700"/>
              <a:gd name="connsiteY6" fmla="*/ 771653 h 5838953"/>
              <a:gd name="connsiteX7" fmla="*/ 4686300 w 11315700"/>
              <a:gd name="connsiteY7" fmla="*/ 492253 h 5838953"/>
              <a:gd name="connsiteX8" fmla="*/ 5118100 w 11315700"/>
              <a:gd name="connsiteY8" fmla="*/ 1927353 h 5838953"/>
              <a:gd name="connsiteX9" fmla="*/ 3644900 w 11315700"/>
              <a:gd name="connsiteY9" fmla="*/ 3057653 h 5838953"/>
              <a:gd name="connsiteX10" fmla="*/ 3543300 w 11315700"/>
              <a:gd name="connsiteY10" fmla="*/ 4124453 h 5838953"/>
              <a:gd name="connsiteX11" fmla="*/ 5588000 w 11315700"/>
              <a:gd name="connsiteY11" fmla="*/ 3756153 h 5838953"/>
              <a:gd name="connsiteX12" fmla="*/ 6172200 w 11315700"/>
              <a:gd name="connsiteY12" fmla="*/ 2194053 h 5838953"/>
              <a:gd name="connsiteX13" fmla="*/ 5613400 w 11315700"/>
              <a:gd name="connsiteY13" fmla="*/ 1051053 h 5838953"/>
              <a:gd name="connsiteX14" fmla="*/ 6337300 w 11315700"/>
              <a:gd name="connsiteY14" fmla="*/ 73153 h 5838953"/>
              <a:gd name="connsiteX15" fmla="*/ 8166100 w 11315700"/>
              <a:gd name="connsiteY15" fmla="*/ 200153 h 5838953"/>
              <a:gd name="connsiteX16" fmla="*/ 8521700 w 11315700"/>
              <a:gd name="connsiteY16" fmla="*/ 1228853 h 5838953"/>
              <a:gd name="connsiteX17" fmla="*/ 7759700 w 11315700"/>
              <a:gd name="connsiteY17" fmla="*/ 2435353 h 5838953"/>
              <a:gd name="connsiteX18" fmla="*/ 9969500 w 11315700"/>
              <a:gd name="connsiteY18" fmla="*/ 2930653 h 5838953"/>
              <a:gd name="connsiteX19" fmla="*/ 8115300 w 11315700"/>
              <a:gd name="connsiteY19" fmla="*/ 4835653 h 5838953"/>
              <a:gd name="connsiteX20" fmla="*/ 10706100 w 11315700"/>
              <a:gd name="connsiteY20" fmla="*/ 5623053 h 5838953"/>
              <a:gd name="connsiteX21" fmla="*/ 11315700 w 11315700"/>
              <a:gd name="connsiteY21" fmla="*/ 5838953 h 5838953"/>
              <a:gd name="connsiteX0" fmla="*/ 0 w 11315700"/>
              <a:gd name="connsiteY0" fmla="*/ 797053 h 5838953"/>
              <a:gd name="connsiteX1" fmla="*/ 1130300 w 11315700"/>
              <a:gd name="connsiteY1" fmla="*/ 543053 h 5838953"/>
              <a:gd name="connsiteX2" fmla="*/ 2209800 w 11315700"/>
              <a:gd name="connsiteY2" fmla="*/ 1012953 h 5838953"/>
              <a:gd name="connsiteX3" fmla="*/ 1054100 w 11315700"/>
              <a:gd name="connsiteY3" fmla="*/ 2308353 h 5838953"/>
              <a:gd name="connsiteX4" fmla="*/ 1346200 w 11315700"/>
              <a:gd name="connsiteY4" fmla="*/ 3349753 h 5838953"/>
              <a:gd name="connsiteX5" fmla="*/ 2565400 w 11315700"/>
              <a:gd name="connsiteY5" fmla="*/ 2651253 h 5838953"/>
              <a:gd name="connsiteX6" fmla="*/ 3149600 w 11315700"/>
              <a:gd name="connsiteY6" fmla="*/ 771653 h 5838953"/>
              <a:gd name="connsiteX7" fmla="*/ 4686300 w 11315700"/>
              <a:gd name="connsiteY7" fmla="*/ 492253 h 5838953"/>
              <a:gd name="connsiteX8" fmla="*/ 5118100 w 11315700"/>
              <a:gd name="connsiteY8" fmla="*/ 1927353 h 5838953"/>
              <a:gd name="connsiteX9" fmla="*/ 3644900 w 11315700"/>
              <a:gd name="connsiteY9" fmla="*/ 3057653 h 5838953"/>
              <a:gd name="connsiteX10" fmla="*/ 3543300 w 11315700"/>
              <a:gd name="connsiteY10" fmla="*/ 4124453 h 5838953"/>
              <a:gd name="connsiteX11" fmla="*/ 5588000 w 11315700"/>
              <a:gd name="connsiteY11" fmla="*/ 3756153 h 5838953"/>
              <a:gd name="connsiteX12" fmla="*/ 6172200 w 11315700"/>
              <a:gd name="connsiteY12" fmla="*/ 2194053 h 5838953"/>
              <a:gd name="connsiteX13" fmla="*/ 5613400 w 11315700"/>
              <a:gd name="connsiteY13" fmla="*/ 1051053 h 5838953"/>
              <a:gd name="connsiteX14" fmla="*/ 6337300 w 11315700"/>
              <a:gd name="connsiteY14" fmla="*/ 73153 h 5838953"/>
              <a:gd name="connsiteX15" fmla="*/ 8166100 w 11315700"/>
              <a:gd name="connsiteY15" fmla="*/ 200153 h 5838953"/>
              <a:gd name="connsiteX16" fmla="*/ 8521700 w 11315700"/>
              <a:gd name="connsiteY16" fmla="*/ 1228853 h 5838953"/>
              <a:gd name="connsiteX17" fmla="*/ 10210800 w 11315700"/>
              <a:gd name="connsiteY17" fmla="*/ 1647953 h 5838953"/>
              <a:gd name="connsiteX18" fmla="*/ 9969500 w 11315700"/>
              <a:gd name="connsiteY18" fmla="*/ 2930653 h 5838953"/>
              <a:gd name="connsiteX19" fmla="*/ 8115300 w 11315700"/>
              <a:gd name="connsiteY19" fmla="*/ 4835653 h 5838953"/>
              <a:gd name="connsiteX20" fmla="*/ 10706100 w 11315700"/>
              <a:gd name="connsiteY20" fmla="*/ 5623053 h 5838953"/>
              <a:gd name="connsiteX21" fmla="*/ 11315700 w 11315700"/>
              <a:gd name="connsiteY21" fmla="*/ 5838953 h 5838953"/>
              <a:gd name="connsiteX0" fmla="*/ 0 w 11315700"/>
              <a:gd name="connsiteY0" fmla="*/ 831063 h 5872963"/>
              <a:gd name="connsiteX1" fmla="*/ 1130300 w 11315700"/>
              <a:gd name="connsiteY1" fmla="*/ 577063 h 5872963"/>
              <a:gd name="connsiteX2" fmla="*/ 2209800 w 11315700"/>
              <a:gd name="connsiteY2" fmla="*/ 1046963 h 5872963"/>
              <a:gd name="connsiteX3" fmla="*/ 1054100 w 11315700"/>
              <a:gd name="connsiteY3" fmla="*/ 2342363 h 5872963"/>
              <a:gd name="connsiteX4" fmla="*/ 1346200 w 11315700"/>
              <a:gd name="connsiteY4" fmla="*/ 3383763 h 5872963"/>
              <a:gd name="connsiteX5" fmla="*/ 2565400 w 11315700"/>
              <a:gd name="connsiteY5" fmla="*/ 2685263 h 5872963"/>
              <a:gd name="connsiteX6" fmla="*/ 3149600 w 11315700"/>
              <a:gd name="connsiteY6" fmla="*/ 805663 h 5872963"/>
              <a:gd name="connsiteX7" fmla="*/ 4686300 w 11315700"/>
              <a:gd name="connsiteY7" fmla="*/ 526263 h 5872963"/>
              <a:gd name="connsiteX8" fmla="*/ 5118100 w 11315700"/>
              <a:gd name="connsiteY8" fmla="*/ 1961363 h 5872963"/>
              <a:gd name="connsiteX9" fmla="*/ 3644900 w 11315700"/>
              <a:gd name="connsiteY9" fmla="*/ 3091663 h 5872963"/>
              <a:gd name="connsiteX10" fmla="*/ 3543300 w 11315700"/>
              <a:gd name="connsiteY10" fmla="*/ 4158463 h 5872963"/>
              <a:gd name="connsiteX11" fmla="*/ 5588000 w 11315700"/>
              <a:gd name="connsiteY11" fmla="*/ 3790163 h 5872963"/>
              <a:gd name="connsiteX12" fmla="*/ 6172200 w 11315700"/>
              <a:gd name="connsiteY12" fmla="*/ 2228063 h 5872963"/>
              <a:gd name="connsiteX13" fmla="*/ 5613400 w 11315700"/>
              <a:gd name="connsiteY13" fmla="*/ 1085063 h 5872963"/>
              <a:gd name="connsiteX14" fmla="*/ 6337300 w 11315700"/>
              <a:gd name="connsiteY14" fmla="*/ 107163 h 5872963"/>
              <a:gd name="connsiteX15" fmla="*/ 8166100 w 11315700"/>
              <a:gd name="connsiteY15" fmla="*/ 234163 h 5872963"/>
              <a:gd name="connsiteX16" fmla="*/ 7886700 w 11315700"/>
              <a:gd name="connsiteY16" fmla="*/ 1961363 h 5872963"/>
              <a:gd name="connsiteX17" fmla="*/ 10210800 w 11315700"/>
              <a:gd name="connsiteY17" fmla="*/ 1681963 h 5872963"/>
              <a:gd name="connsiteX18" fmla="*/ 9969500 w 11315700"/>
              <a:gd name="connsiteY18" fmla="*/ 2964663 h 5872963"/>
              <a:gd name="connsiteX19" fmla="*/ 8115300 w 11315700"/>
              <a:gd name="connsiteY19" fmla="*/ 4869663 h 5872963"/>
              <a:gd name="connsiteX20" fmla="*/ 10706100 w 11315700"/>
              <a:gd name="connsiteY20" fmla="*/ 5657063 h 5872963"/>
              <a:gd name="connsiteX21" fmla="*/ 11315700 w 11315700"/>
              <a:gd name="connsiteY21" fmla="*/ 5872963 h 5872963"/>
              <a:gd name="connsiteX0" fmla="*/ 0 w 11315700"/>
              <a:gd name="connsiteY0" fmla="*/ 959907 h 6001807"/>
              <a:gd name="connsiteX1" fmla="*/ 1130300 w 11315700"/>
              <a:gd name="connsiteY1" fmla="*/ 705907 h 6001807"/>
              <a:gd name="connsiteX2" fmla="*/ 2209800 w 11315700"/>
              <a:gd name="connsiteY2" fmla="*/ 1175807 h 6001807"/>
              <a:gd name="connsiteX3" fmla="*/ 1054100 w 11315700"/>
              <a:gd name="connsiteY3" fmla="*/ 2471207 h 6001807"/>
              <a:gd name="connsiteX4" fmla="*/ 1346200 w 11315700"/>
              <a:gd name="connsiteY4" fmla="*/ 3512607 h 6001807"/>
              <a:gd name="connsiteX5" fmla="*/ 2565400 w 11315700"/>
              <a:gd name="connsiteY5" fmla="*/ 2814107 h 6001807"/>
              <a:gd name="connsiteX6" fmla="*/ 3149600 w 11315700"/>
              <a:gd name="connsiteY6" fmla="*/ 934507 h 6001807"/>
              <a:gd name="connsiteX7" fmla="*/ 4686300 w 11315700"/>
              <a:gd name="connsiteY7" fmla="*/ 655107 h 6001807"/>
              <a:gd name="connsiteX8" fmla="*/ 5118100 w 11315700"/>
              <a:gd name="connsiteY8" fmla="*/ 2090207 h 6001807"/>
              <a:gd name="connsiteX9" fmla="*/ 3644900 w 11315700"/>
              <a:gd name="connsiteY9" fmla="*/ 3220507 h 6001807"/>
              <a:gd name="connsiteX10" fmla="*/ 3543300 w 11315700"/>
              <a:gd name="connsiteY10" fmla="*/ 4287307 h 6001807"/>
              <a:gd name="connsiteX11" fmla="*/ 5588000 w 11315700"/>
              <a:gd name="connsiteY11" fmla="*/ 3919007 h 6001807"/>
              <a:gd name="connsiteX12" fmla="*/ 6172200 w 11315700"/>
              <a:gd name="connsiteY12" fmla="*/ 2356907 h 6001807"/>
              <a:gd name="connsiteX13" fmla="*/ 5613400 w 11315700"/>
              <a:gd name="connsiteY13" fmla="*/ 1213907 h 6001807"/>
              <a:gd name="connsiteX14" fmla="*/ 6337300 w 11315700"/>
              <a:gd name="connsiteY14" fmla="*/ 236007 h 6001807"/>
              <a:gd name="connsiteX15" fmla="*/ 8166100 w 11315700"/>
              <a:gd name="connsiteY15" fmla="*/ 363007 h 6001807"/>
              <a:gd name="connsiteX16" fmla="*/ 7886700 w 11315700"/>
              <a:gd name="connsiteY16" fmla="*/ 2090207 h 6001807"/>
              <a:gd name="connsiteX17" fmla="*/ 10210800 w 11315700"/>
              <a:gd name="connsiteY17" fmla="*/ 1810807 h 6001807"/>
              <a:gd name="connsiteX18" fmla="*/ 9969500 w 11315700"/>
              <a:gd name="connsiteY18" fmla="*/ 3093507 h 6001807"/>
              <a:gd name="connsiteX19" fmla="*/ 8115300 w 11315700"/>
              <a:gd name="connsiteY19" fmla="*/ 4998507 h 6001807"/>
              <a:gd name="connsiteX20" fmla="*/ 10706100 w 11315700"/>
              <a:gd name="connsiteY20" fmla="*/ 5785907 h 6001807"/>
              <a:gd name="connsiteX21" fmla="*/ 11315700 w 11315700"/>
              <a:gd name="connsiteY21" fmla="*/ 6001807 h 6001807"/>
              <a:gd name="connsiteX0" fmla="*/ 0 w 11315700"/>
              <a:gd name="connsiteY0" fmla="*/ 847584 h 5889484"/>
              <a:gd name="connsiteX1" fmla="*/ 1130300 w 11315700"/>
              <a:gd name="connsiteY1" fmla="*/ 593584 h 5889484"/>
              <a:gd name="connsiteX2" fmla="*/ 2209800 w 11315700"/>
              <a:gd name="connsiteY2" fmla="*/ 1063484 h 5889484"/>
              <a:gd name="connsiteX3" fmla="*/ 1054100 w 11315700"/>
              <a:gd name="connsiteY3" fmla="*/ 2358884 h 5889484"/>
              <a:gd name="connsiteX4" fmla="*/ 1346200 w 11315700"/>
              <a:gd name="connsiteY4" fmla="*/ 3400284 h 5889484"/>
              <a:gd name="connsiteX5" fmla="*/ 2565400 w 11315700"/>
              <a:gd name="connsiteY5" fmla="*/ 2701784 h 5889484"/>
              <a:gd name="connsiteX6" fmla="*/ 3149600 w 11315700"/>
              <a:gd name="connsiteY6" fmla="*/ 822184 h 5889484"/>
              <a:gd name="connsiteX7" fmla="*/ 4686300 w 11315700"/>
              <a:gd name="connsiteY7" fmla="*/ 542784 h 5889484"/>
              <a:gd name="connsiteX8" fmla="*/ 5118100 w 11315700"/>
              <a:gd name="connsiteY8" fmla="*/ 1977884 h 5889484"/>
              <a:gd name="connsiteX9" fmla="*/ 3644900 w 11315700"/>
              <a:gd name="connsiteY9" fmla="*/ 3108184 h 5889484"/>
              <a:gd name="connsiteX10" fmla="*/ 3543300 w 11315700"/>
              <a:gd name="connsiteY10" fmla="*/ 4174984 h 5889484"/>
              <a:gd name="connsiteX11" fmla="*/ 5588000 w 11315700"/>
              <a:gd name="connsiteY11" fmla="*/ 3806684 h 5889484"/>
              <a:gd name="connsiteX12" fmla="*/ 6172200 w 11315700"/>
              <a:gd name="connsiteY12" fmla="*/ 2244584 h 5889484"/>
              <a:gd name="connsiteX13" fmla="*/ 5613400 w 11315700"/>
              <a:gd name="connsiteY13" fmla="*/ 1101584 h 5889484"/>
              <a:gd name="connsiteX14" fmla="*/ 6337300 w 11315700"/>
              <a:gd name="connsiteY14" fmla="*/ 123684 h 5889484"/>
              <a:gd name="connsiteX15" fmla="*/ 8407400 w 11315700"/>
              <a:gd name="connsiteY15" fmla="*/ 441184 h 5889484"/>
              <a:gd name="connsiteX16" fmla="*/ 7886700 w 11315700"/>
              <a:gd name="connsiteY16" fmla="*/ 1977884 h 5889484"/>
              <a:gd name="connsiteX17" fmla="*/ 10210800 w 11315700"/>
              <a:gd name="connsiteY17" fmla="*/ 1698484 h 5889484"/>
              <a:gd name="connsiteX18" fmla="*/ 9969500 w 11315700"/>
              <a:gd name="connsiteY18" fmla="*/ 2981184 h 5889484"/>
              <a:gd name="connsiteX19" fmla="*/ 8115300 w 11315700"/>
              <a:gd name="connsiteY19" fmla="*/ 4886184 h 5889484"/>
              <a:gd name="connsiteX20" fmla="*/ 10706100 w 11315700"/>
              <a:gd name="connsiteY20" fmla="*/ 5673584 h 5889484"/>
              <a:gd name="connsiteX21" fmla="*/ 11315700 w 11315700"/>
              <a:gd name="connsiteY21" fmla="*/ 5889484 h 5889484"/>
              <a:gd name="connsiteX0" fmla="*/ 0 w 11315700"/>
              <a:gd name="connsiteY0" fmla="*/ 771312 h 5813212"/>
              <a:gd name="connsiteX1" fmla="*/ 1130300 w 11315700"/>
              <a:gd name="connsiteY1" fmla="*/ 517312 h 5813212"/>
              <a:gd name="connsiteX2" fmla="*/ 2209800 w 11315700"/>
              <a:gd name="connsiteY2" fmla="*/ 987212 h 5813212"/>
              <a:gd name="connsiteX3" fmla="*/ 1054100 w 11315700"/>
              <a:gd name="connsiteY3" fmla="*/ 2282612 h 5813212"/>
              <a:gd name="connsiteX4" fmla="*/ 1346200 w 11315700"/>
              <a:gd name="connsiteY4" fmla="*/ 3324012 h 5813212"/>
              <a:gd name="connsiteX5" fmla="*/ 2565400 w 11315700"/>
              <a:gd name="connsiteY5" fmla="*/ 2625512 h 5813212"/>
              <a:gd name="connsiteX6" fmla="*/ 3149600 w 11315700"/>
              <a:gd name="connsiteY6" fmla="*/ 745912 h 5813212"/>
              <a:gd name="connsiteX7" fmla="*/ 4686300 w 11315700"/>
              <a:gd name="connsiteY7" fmla="*/ 466512 h 5813212"/>
              <a:gd name="connsiteX8" fmla="*/ 5118100 w 11315700"/>
              <a:gd name="connsiteY8" fmla="*/ 1901612 h 5813212"/>
              <a:gd name="connsiteX9" fmla="*/ 3644900 w 11315700"/>
              <a:gd name="connsiteY9" fmla="*/ 3031912 h 5813212"/>
              <a:gd name="connsiteX10" fmla="*/ 3543300 w 11315700"/>
              <a:gd name="connsiteY10" fmla="*/ 4098712 h 5813212"/>
              <a:gd name="connsiteX11" fmla="*/ 5588000 w 11315700"/>
              <a:gd name="connsiteY11" fmla="*/ 3730412 h 5813212"/>
              <a:gd name="connsiteX12" fmla="*/ 6172200 w 11315700"/>
              <a:gd name="connsiteY12" fmla="*/ 2168312 h 5813212"/>
              <a:gd name="connsiteX13" fmla="*/ 5613400 w 11315700"/>
              <a:gd name="connsiteY13" fmla="*/ 1025312 h 5813212"/>
              <a:gd name="connsiteX14" fmla="*/ 6337300 w 11315700"/>
              <a:gd name="connsiteY14" fmla="*/ 47412 h 5813212"/>
              <a:gd name="connsiteX15" fmla="*/ 8407400 w 11315700"/>
              <a:gd name="connsiteY15" fmla="*/ 364912 h 5813212"/>
              <a:gd name="connsiteX16" fmla="*/ 7950200 w 11315700"/>
              <a:gd name="connsiteY16" fmla="*/ 2181012 h 5813212"/>
              <a:gd name="connsiteX17" fmla="*/ 10210800 w 11315700"/>
              <a:gd name="connsiteY17" fmla="*/ 1622212 h 5813212"/>
              <a:gd name="connsiteX18" fmla="*/ 9969500 w 11315700"/>
              <a:gd name="connsiteY18" fmla="*/ 2904912 h 5813212"/>
              <a:gd name="connsiteX19" fmla="*/ 8115300 w 11315700"/>
              <a:gd name="connsiteY19" fmla="*/ 4809912 h 5813212"/>
              <a:gd name="connsiteX20" fmla="*/ 10706100 w 11315700"/>
              <a:gd name="connsiteY20" fmla="*/ 5597312 h 5813212"/>
              <a:gd name="connsiteX21" fmla="*/ 11315700 w 11315700"/>
              <a:gd name="connsiteY21" fmla="*/ 5813212 h 5813212"/>
              <a:gd name="connsiteX0" fmla="*/ 0 w 11444014"/>
              <a:gd name="connsiteY0" fmla="*/ 771312 h 5813212"/>
              <a:gd name="connsiteX1" fmla="*/ 1130300 w 11444014"/>
              <a:gd name="connsiteY1" fmla="*/ 517312 h 5813212"/>
              <a:gd name="connsiteX2" fmla="*/ 2209800 w 11444014"/>
              <a:gd name="connsiteY2" fmla="*/ 987212 h 5813212"/>
              <a:gd name="connsiteX3" fmla="*/ 1054100 w 11444014"/>
              <a:gd name="connsiteY3" fmla="*/ 2282612 h 5813212"/>
              <a:gd name="connsiteX4" fmla="*/ 1346200 w 11444014"/>
              <a:gd name="connsiteY4" fmla="*/ 3324012 h 5813212"/>
              <a:gd name="connsiteX5" fmla="*/ 2565400 w 11444014"/>
              <a:gd name="connsiteY5" fmla="*/ 2625512 h 5813212"/>
              <a:gd name="connsiteX6" fmla="*/ 3149600 w 11444014"/>
              <a:gd name="connsiteY6" fmla="*/ 745912 h 5813212"/>
              <a:gd name="connsiteX7" fmla="*/ 4686300 w 11444014"/>
              <a:gd name="connsiteY7" fmla="*/ 466512 h 5813212"/>
              <a:gd name="connsiteX8" fmla="*/ 5118100 w 11444014"/>
              <a:gd name="connsiteY8" fmla="*/ 1901612 h 5813212"/>
              <a:gd name="connsiteX9" fmla="*/ 3644900 w 11444014"/>
              <a:gd name="connsiteY9" fmla="*/ 3031912 h 5813212"/>
              <a:gd name="connsiteX10" fmla="*/ 3543300 w 11444014"/>
              <a:gd name="connsiteY10" fmla="*/ 4098712 h 5813212"/>
              <a:gd name="connsiteX11" fmla="*/ 5588000 w 11444014"/>
              <a:gd name="connsiteY11" fmla="*/ 3730412 h 5813212"/>
              <a:gd name="connsiteX12" fmla="*/ 6172200 w 11444014"/>
              <a:gd name="connsiteY12" fmla="*/ 2168312 h 5813212"/>
              <a:gd name="connsiteX13" fmla="*/ 5613400 w 11444014"/>
              <a:gd name="connsiteY13" fmla="*/ 1025312 h 5813212"/>
              <a:gd name="connsiteX14" fmla="*/ 6337300 w 11444014"/>
              <a:gd name="connsiteY14" fmla="*/ 47412 h 5813212"/>
              <a:gd name="connsiteX15" fmla="*/ 8407400 w 11444014"/>
              <a:gd name="connsiteY15" fmla="*/ 364912 h 5813212"/>
              <a:gd name="connsiteX16" fmla="*/ 7950200 w 11444014"/>
              <a:gd name="connsiteY16" fmla="*/ 2181012 h 5813212"/>
              <a:gd name="connsiteX17" fmla="*/ 10210800 w 11444014"/>
              <a:gd name="connsiteY17" fmla="*/ 1622212 h 5813212"/>
              <a:gd name="connsiteX18" fmla="*/ 11404600 w 11444014"/>
              <a:gd name="connsiteY18" fmla="*/ 2816012 h 5813212"/>
              <a:gd name="connsiteX19" fmla="*/ 8115300 w 11444014"/>
              <a:gd name="connsiteY19" fmla="*/ 4809912 h 5813212"/>
              <a:gd name="connsiteX20" fmla="*/ 10706100 w 11444014"/>
              <a:gd name="connsiteY20" fmla="*/ 5597312 h 5813212"/>
              <a:gd name="connsiteX21" fmla="*/ 11315700 w 11444014"/>
              <a:gd name="connsiteY21" fmla="*/ 5813212 h 5813212"/>
              <a:gd name="connsiteX0" fmla="*/ 0 w 11404776"/>
              <a:gd name="connsiteY0" fmla="*/ 771312 h 5813212"/>
              <a:gd name="connsiteX1" fmla="*/ 1130300 w 11404776"/>
              <a:gd name="connsiteY1" fmla="*/ 517312 h 5813212"/>
              <a:gd name="connsiteX2" fmla="*/ 2209800 w 11404776"/>
              <a:gd name="connsiteY2" fmla="*/ 987212 h 5813212"/>
              <a:gd name="connsiteX3" fmla="*/ 1054100 w 11404776"/>
              <a:gd name="connsiteY3" fmla="*/ 2282612 h 5813212"/>
              <a:gd name="connsiteX4" fmla="*/ 1346200 w 11404776"/>
              <a:gd name="connsiteY4" fmla="*/ 3324012 h 5813212"/>
              <a:gd name="connsiteX5" fmla="*/ 2565400 w 11404776"/>
              <a:gd name="connsiteY5" fmla="*/ 2625512 h 5813212"/>
              <a:gd name="connsiteX6" fmla="*/ 3149600 w 11404776"/>
              <a:gd name="connsiteY6" fmla="*/ 745912 h 5813212"/>
              <a:gd name="connsiteX7" fmla="*/ 4686300 w 11404776"/>
              <a:gd name="connsiteY7" fmla="*/ 466512 h 5813212"/>
              <a:gd name="connsiteX8" fmla="*/ 5118100 w 11404776"/>
              <a:gd name="connsiteY8" fmla="*/ 1901612 h 5813212"/>
              <a:gd name="connsiteX9" fmla="*/ 3644900 w 11404776"/>
              <a:gd name="connsiteY9" fmla="*/ 3031912 h 5813212"/>
              <a:gd name="connsiteX10" fmla="*/ 3543300 w 11404776"/>
              <a:gd name="connsiteY10" fmla="*/ 4098712 h 5813212"/>
              <a:gd name="connsiteX11" fmla="*/ 5588000 w 11404776"/>
              <a:gd name="connsiteY11" fmla="*/ 3730412 h 5813212"/>
              <a:gd name="connsiteX12" fmla="*/ 6172200 w 11404776"/>
              <a:gd name="connsiteY12" fmla="*/ 2168312 h 5813212"/>
              <a:gd name="connsiteX13" fmla="*/ 5613400 w 11404776"/>
              <a:gd name="connsiteY13" fmla="*/ 1025312 h 5813212"/>
              <a:gd name="connsiteX14" fmla="*/ 6337300 w 11404776"/>
              <a:gd name="connsiteY14" fmla="*/ 47412 h 5813212"/>
              <a:gd name="connsiteX15" fmla="*/ 8407400 w 11404776"/>
              <a:gd name="connsiteY15" fmla="*/ 364912 h 5813212"/>
              <a:gd name="connsiteX16" fmla="*/ 7950200 w 11404776"/>
              <a:gd name="connsiteY16" fmla="*/ 2181012 h 5813212"/>
              <a:gd name="connsiteX17" fmla="*/ 11404600 w 11404776"/>
              <a:gd name="connsiteY17" fmla="*/ 2816012 h 5813212"/>
              <a:gd name="connsiteX18" fmla="*/ 8115300 w 11404776"/>
              <a:gd name="connsiteY18" fmla="*/ 4809912 h 5813212"/>
              <a:gd name="connsiteX19" fmla="*/ 10706100 w 11404776"/>
              <a:gd name="connsiteY19" fmla="*/ 5597312 h 5813212"/>
              <a:gd name="connsiteX20" fmla="*/ 11315700 w 11404776"/>
              <a:gd name="connsiteY20" fmla="*/ 5813212 h 5813212"/>
              <a:gd name="connsiteX0" fmla="*/ 0 w 13015278"/>
              <a:gd name="connsiteY0" fmla="*/ 771312 h 5813212"/>
              <a:gd name="connsiteX1" fmla="*/ 1130300 w 13015278"/>
              <a:gd name="connsiteY1" fmla="*/ 517312 h 5813212"/>
              <a:gd name="connsiteX2" fmla="*/ 2209800 w 13015278"/>
              <a:gd name="connsiteY2" fmla="*/ 987212 h 5813212"/>
              <a:gd name="connsiteX3" fmla="*/ 1054100 w 13015278"/>
              <a:gd name="connsiteY3" fmla="*/ 2282612 h 5813212"/>
              <a:gd name="connsiteX4" fmla="*/ 1346200 w 13015278"/>
              <a:gd name="connsiteY4" fmla="*/ 3324012 h 5813212"/>
              <a:gd name="connsiteX5" fmla="*/ 2565400 w 13015278"/>
              <a:gd name="connsiteY5" fmla="*/ 2625512 h 5813212"/>
              <a:gd name="connsiteX6" fmla="*/ 3149600 w 13015278"/>
              <a:gd name="connsiteY6" fmla="*/ 745912 h 5813212"/>
              <a:gd name="connsiteX7" fmla="*/ 4686300 w 13015278"/>
              <a:gd name="connsiteY7" fmla="*/ 466512 h 5813212"/>
              <a:gd name="connsiteX8" fmla="*/ 5118100 w 13015278"/>
              <a:gd name="connsiteY8" fmla="*/ 1901612 h 5813212"/>
              <a:gd name="connsiteX9" fmla="*/ 3644900 w 13015278"/>
              <a:gd name="connsiteY9" fmla="*/ 3031912 h 5813212"/>
              <a:gd name="connsiteX10" fmla="*/ 3543300 w 13015278"/>
              <a:gd name="connsiteY10" fmla="*/ 4098712 h 5813212"/>
              <a:gd name="connsiteX11" fmla="*/ 5588000 w 13015278"/>
              <a:gd name="connsiteY11" fmla="*/ 3730412 h 5813212"/>
              <a:gd name="connsiteX12" fmla="*/ 6172200 w 13015278"/>
              <a:gd name="connsiteY12" fmla="*/ 2168312 h 5813212"/>
              <a:gd name="connsiteX13" fmla="*/ 5613400 w 13015278"/>
              <a:gd name="connsiteY13" fmla="*/ 1025312 h 5813212"/>
              <a:gd name="connsiteX14" fmla="*/ 6337300 w 13015278"/>
              <a:gd name="connsiteY14" fmla="*/ 47412 h 5813212"/>
              <a:gd name="connsiteX15" fmla="*/ 8407400 w 13015278"/>
              <a:gd name="connsiteY15" fmla="*/ 364912 h 5813212"/>
              <a:gd name="connsiteX16" fmla="*/ 7950200 w 13015278"/>
              <a:gd name="connsiteY16" fmla="*/ 2181012 h 5813212"/>
              <a:gd name="connsiteX17" fmla="*/ 11404600 w 13015278"/>
              <a:gd name="connsiteY17" fmla="*/ 2816012 h 5813212"/>
              <a:gd name="connsiteX18" fmla="*/ 13004800 w 13015278"/>
              <a:gd name="connsiteY18" fmla="*/ 4632112 h 5813212"/>
              <a:gd name="connsiteX19" fmla="*/ 10706100 w 13015278"/>
              <a:gd name="connsiteY19" fmla="*/ 5597312 h 5813212"/>
              <a:gd name="connsiteX20" fmla="*/ 11315700 w 13015278"/>
              <a:gd name="connsiteY20" fmla="*/ 5813212 h 5813212"/>
              <a:gd name="connsiteX0" fmla="*/ 0 w 13013117"/>
              <a:gd name="connsiteY0" fmla="*/ 776270 h 5818170"/>
              <a:gd name="connsiteX1" fmla="*/ 1130300 w 13013117"/>
              <a:gd name="connsiteY1" fmla="*/ 522270 h 5818170"/>
              <a:gd name="connsiteX2" fmla="*/ 2209800 w 13013117"/>
              <a:gd name="connsiteY2" fmla="*/ 992170 h 5818170"/>
              <a:gd name="connsiteX3" fmla="*/ 1054100 w 13013117"/>
              <a:gd name="connsiteY3" fmla="*/ 2287570 h 5818170"/>
              <a:gd name="connsiteX4" fmla="*/ 1346200 w 13013117"/>
              <a:gd name="connsiteY4" fmla="*/ 3328970 h 5818170"/>
              <a:gd name="connsiteX5" fmla="*/ 2565400 w 13013117"/>
              <a:gd name="connsiteY5" fmla="*/ 2630470 h 5818170"/>
              <a:gd name="connsiteX6" fmla="*/ 3149600 w 13013117"/>
              <a:gd name="connsiteY6" fmla="*/ 750870 h 5818170"/>
              <a:gd name="connsiteX7" fmla="*/ 4686300 w 13013117"/>
              <a:gd name="connsiteY7" fmla="*/ 471470 h 5818170"/>
              <a:gd name="connsiteX8" fmla="*/ 5118100 w 13013117"/>
              <a:gd name="connsiteY8" fmla="*/ 1906570 h 5818170"/>
              <a:gd name="connsiteX9" fmla="*/ 3644900 w 13013117"/>
              <a:gd name="connsiteY9" fmla="*/ 3036870 h 5818170"/>
              <a:gd name="connsiteX10" fmla="*/ 3543300 w 13013117"/>
              <a:gd name="connsiteY10" fmla="*/ 4103670 h 5818170"/>
              <a:gd name="connsiteX11" fmla="*/ 5588000 w 13013117"/>
              <a:gd name="connsiteY11" fmla="*/ 3735370 h 5818170"/>
              <a:gd name="connsiteX12" fmla="*/ 6172200 w 13013117"/>
              <a:gd name="connsiteY12" fmla="*/ 2173270 h 5818170"/>
              <a:gd name="connsiteX13" fmla="*/ 5613400 w 13013117"/>
              <a:gd name="connsiteY13" fmla="*/ 1030270 h 5818170"/>
              <a:gd name="connsiteX14" fmla="*/ 6337300 w 13013117"/>
              <a:gd name="connsiteY14" fmla="*/ 52370 h 5818170"/>
              <a:gd name="connsiteX15" fmla="*/ 8407400 w 13013117"/>
              <a:gd name="connsiteY15" fmla="*/ 369870 h 5818170"/>
              <a:gd name="connsiteX16" fmla="*/ 9512300 w 13013117"/>
              <a:gd name="connsiteY16" fmla="*/ 2351070 h 5818170"/>
              <a:gd name="connsiteX17" fmla="*/ 11404600 w 13013117"/>
              <a:gd name="connsiteY17" fmla="*/ 2820970 h 5818170"/>
              <a:gd name="connsiteX18" fmla="*/ 13004800 w 13013117"/>
              <a:gd name="connsiteY18" fmla="*/ 4637070 h 5818170"/>
              <a:gd name="connsiteX19" fmla="*/ 10706100 w 13013117"/>
              <a:gd name="connsiteY19" fmla="*/ 5602270 h 5818170"/>
              <a:gd name="connsiteX20" fmla="*/ 11315700 w 13013117"/>
              <a:gd name="connsiteY20" fmla="*/ 5818170 h 5818170"/>
              <a:gd name="connsiteX0" fmla="*/ 0 w 13013117"/>
              <a:gd name="connsiteY0" fmla="*/ 772671 h 5814571"/>
              <a:gd name="connsiteX1" fmla="*/ 1130300 w 13013117"/>
              <a:gd name="connsiteY1" fmla="*/ 518671 h 5814571"/>
              <a:gd name="connsiteX2" fmla="*/ 2209800 w 13013117"/>
              <a:gd name="connsiteY2" fmla="*/ 988571 h 5814571"/>
              <a:gd name="connsiteX3" fmla="*/ 1054100 w 13013117"/>
              <a:gd name="connsiteY3" fmla="*/ 2283971 h 5814571"/>
              <a:gd name="connsiteX4" fmla="*/ 1346200 w 13013117"/>
              <a:gd name="connsiteY4" fmla="*/ 3325371 h 5814571"/>
              <a:gd name="connsiteX5" fmla="*/ 2565400 w 13013117"/>
              <a:gd name="connsiteY5" fmla="*/ 2626871 h 5814571"/>
              <a:gd name="connsiteX6" fmla="*/ 3149600 w 13013117"/>
              <a:gd name="connsiteY6" fmla="*/ 747271 h 5814571"/>
              <a:gd name="connsiteX7" fmla="*/ 4686300 w 13013117"/>
              <a:gd name="connsiteY7" fmla="*/ 467871 h 5814571"/>
              <a:gd name="connsiteX8" fmla="*/ 5118100 w 13013117"/>
              <a:gd name="connsiteY8" fmla="*/ 1902971 h 5814571"/>
              <a:gd name="connsiteX9" fmla="*/ 3644900 w 13013117"/>
              <a:gd name="connsiteY9" fmla="*/ 3033271 h 5814571"/>
              <a:gd name="connsiteX10" fmla="*/ 3543300 w 13013117"/>
              <a:gd name="connsiteY10" fmla="*/ 4100071 h 5814571"/>
              <a:gd name="connsiteX11" fmla="*/ 5588000 w 13013117"/>
              <a:gd name="connsiteY11" fmla="*/ 3731771 h 5814571"/>
              <a:gd name="connsiteX12" fmla="*/ 6172200 w 13013117"/>
              <a:gd name="connsiteY12" fmla="*/ 2169671 h 5814571"/>
              <a:gd name="connsiteX13" fmla="*/ 5613400 w 13013117"/>
              <a:gd name="connsiteY13" fmla="*/ 1026671 h 5814571"/>
              <a:gd name="connsiteX14" fmla="*/ 6337300 w 13013117"/>
              <a:gd name="connsiteY14" fmla="*/ 48771 h 5814571"/>
              <a:gd name="connsiteX15" fmla="*/ 8940800 w 13013117"/>
              <a:gd name="connsiteY15" fmla="*/ 378971 h 5814571"/>
              <a:gd name="connsiteX16" fmla="*/ 9512300 w 13013117"/>
              <a:gd name="connsiteY16" fmla="*/ 2347471 h 5814571"/>
              <a:gd name="connsiteX17" fmla="*/ 11404600 w 13013117"/>
              <a:gd name="connsiteY17" fmla="*/ 2817371 h 5814571"/>
              <a:gd name="connsiteX18" fmla="*/ 13004800 w 13013117"/>
              <a:gd name="connsiteY18" fmla="*/ 4633471 h 5814571"/>
              <a:gd name="connsiteX19" fmla="*/ 10706100 w 13013117"/>
              <a:gd name="connsiteY19" fmla="*/ 5598671 h 5814571"/>
              <a:gd name="connsiteX20" fmla="*/ 11315700 w 13013117"/>
              <a:gd name="connsiteY20" fmla="*/ 5814571 h 5814571"/>
              <a:gd name="connsiteX0" fmla="*/ 0 w 13013117"/>
              <a:gd name="connsiteY0" fmla="*/ 712572 h 5754472"/>
              <a:gd name="connsiteX1" fmla="*/ 1130300 w 13013117"/>
              <a:gd name="connsiteY1" fmla="*/ 458572 h 5754472"/>
              <a:gd name="connsiteX2" fmla="*/ 2209800 w 13013117"/>
              <a:gd name="connsiteY2" fmla="*/ 928472 h 5754472"/>
              <a:gd name="connsiteX3" fmla="*/ 1054100 w 13013117"/>
              <a:gd name="connsiteY3" fmla="*/ 2223872 h 5754472"/>
              <a:gd name="connsiteX4" fmla="*/ 1346200 w 13013117"/>
              <a:gd name="connsiteY4" fmla="*/ 3265272 h 5754472"/>
              <a:gd name="connsiteX5" fmla="*/ 2565400 w 13013117"/>
              <a:gd name="connsiteY5" fmla="*/ 2566772 h 5754472"/>
              <a:gd name="connsiteX6" fmla="*/ 3149600 w 13013117"/>
              <a:gd name="connsiteY6" fmla="*/ 687172 h 5754472"/>
              <a:gd name="connsiteX7" fmla="*/ 4686300 w 13013117"/>
              <a:gd name="connsiteY7" fmla="*/ 407772 h 5754472"/>
              <a:gd name="connsiteX8" fmla="*/ 5118100 w 13013117"/>
              <a:gd name="connsiteY8" fmla="*/ 1842872 h 5754472"/>
              <a:gd name="connsiteX9" fmla="*/ 3644900 w 13013117"/>
              <a:gd name="connsiteY9" fmla="*/ 2973172 h 5754472"/>
              <a:gd name="connsiteX10" fmla="*/ 3543300 w 13013117"/>
              <a:gd name="connsiteY10" fmla="*/ 4039972 h 5754472"/>
              <a:gd name="connsiteX11" fmla="*/ 5588000 w 13013117"/>
              <a:gd name="connsiteY11" fmla="*/ 3671672 h 5754472"/>
              <a:gd name="connsiteX12" fmla="*/ 6172200 w 13013117"/>
              <a:gd name="connsiteY12" fmla="*/ 2109572 h 5754472"/>
              <a:gd name="connsiteX13" fmla="*/ 5613400 w 13013117"/>
              <a:gd name="connsiteY13" fmla="*/ 966572 h 5754472"/>
              <a:gd name="connsiteX14" fmla="*/ 7099300 w 13013117"/>
              <a:gd name="connsiteY14" fmla="*/ 64872 h 5754472"/>
              <a:gd name="connsiteX15" fmla="*/ 8940800 w 13013117"/>
              <a:gd name="connsiteY15" fmla="*/ 318872 h 5754472"/>
              <a:gd name="connsiteX16" fmla="*/ 9512300 w 13013117"/>
              <a:gd name="connsiteY16" fmla="*/ 2287372 h 5754472"/>
              <a:gd name="connsiteX17" fmla="*/ 11404600 w 13013117"/>
              <a:gd name="connsiteY17" fmla="*/ 2757272 h 5754472"/>
              <a:gd name="connsiteX18" fmla="*/ 13004800 w 13013117"/>
              <a:gd name="connsiteY18" fmla="*/ 4573372 h 5754472"/>
              <a:gd name="connsiteX19" fmla="*/ 10706100 w 13013117"/>
              <a:gd name="connsiteY19" fmla="*/ 5538572 h 5754472"/>
              <a:gd name="connsiteX20" fmla="*/ 11315700 w 13013117"/>
              <a:gd name="connsiteY20" fmla="*/ 5754472 h 5754472"/>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644900 w 13013117"/>
              <a:gd name="connsiteY9" fmla="*/ 2986286 h 5767586"/>
              <a:gd name="connsiteX10" fmla="*/ 3543300 w 13013117"/>
              <a:gd name="connsiteY10" fmla="*/ 4053086 h 5767586"/>
              <a:gd name="connsiteX11" fmla="*/ 5588000 w 13013117"/>
              <a:gd name="connsiteY11" fmla="*/ 3684786 h 5767586"/>
              <a:gd name="connsiteX12" fmla="*/ 6172200 w 13013117"/>
              <a:gd name="connsiteY12" fmla="*/ 21226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644900 w 13013117"/>
              <a:gd name="connsiteY9" fmla="*/ 2986286 h 5767586"/>
              <a:gd name="connsiteX10" fmla="*/ 3543300 w 13013117"/>
              <a:gd name="connsiteY10" fmla="*/ 4053086 h 5767586"/>
              <a:gd name="connsiteX11" fmla="*/ 5588000 w 13013117"/>
              <a:gd name="connsiteY11" fmla="*/ 36847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644900 w 13013117"/>
              <a:gd name="connsiteY9" fmla="*/ 2986286 h 5767586"/>
              <a:gd name="connsiteX10" fmla="*/ 3543300 w 13013117"/>
              <a:gd name="connsiteY10" fmla="*/ 4053086 h 5767586"/>
              <a:gd name="connsiteX11" fmla="*/ 5588000 w 13013117"/>
              <a:gd name="connsiteY11" fmla="*/ 36847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644900 w 13013117"/>
              <a:gd name="connsiteY9" fmla="*/ 2986286 h 5767586"/>
              <a:gd name="connsiteX10" fmla="*/ 3543300 w 13013117"/>
              <a:gd name="connsiteY10" fmla="*/ 4053086 h 5767586"/>
              <a:gd name="connsiteX11" fmla="*/ 5575300 w 13013117"/>
              <a:gd name="connsiteY11" fmla="*/ 39260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937000 w 13013117"/>
              <a:gd name="connsiteY9" fmla="*/ 2897386 h 5767586"/>
              <a:gd name="connsiteX10" fmla="*/ 3543300 w 13013117"/>
              <a:gd name="connsiteY10" fmla="*/ 4053086 h 5767586"/>
              <a:gd name="connsiteX11" fmla="*/ 5575300 w 13013117"/>
              <a:gd name="connsiteY11" fmla="*/ 39260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937000 w 13013117"/>
              <a:gd name="connsiteY9" fmla="*/ 2897386 h 5767586"/>
              <a:gd name="connsiteX10" fmla="*/ 3543300 w 13013117"/>
              <a:gd name="connsiteY10" fmla="*/ 4053086 h 5767586"/>
              <a:gd name="connsiteX11" fmla="*/ 5575300 w 13013117"/>
              <a:gd name="connsiteY11" fmla="*/ 39260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3013117"/>
              <a:gd name="connsiteY0" fmla="*/ 725686 h 5767586"/>
              <a:gd name="connsiteX1" fmla="*/ 1130300 w 13013117"/>
              <a:gd name="connsiteY1" fmla="*/ 471686 h 5767586"/>
              <a:gd name="connsiteX2" fmla="*/ 2209800 w 13013117"/>
              <a:gd name="connsiteY2" fmla="*/ 941586 h 5767586"/>
              <a:gd name="connsiteX3" fmla="*/ 1054100 w 13013117"/>
              <a:gd name="connsiteY3" fmla="*/ 2236986 h 5767586"/>
              <a:gd name="connsiteX4" fmla="*/ 1346200 w 13013117"/>
              <a:gd name="connsiteY4" fmla="*/ 3278386 h 5767586"/>
              <a:gd name="connsiteX5" fmla="*/ 2565400 w 13013117"/>
              <a:gd name="connsiteY5" fmla="*/ 2579886 h 5767586"/>
              <a:gd name="connsiteX6" fmla="*/ 3149600 w 13013117"/>
              <a:gd name="connsiteY6" fmla="*/ 700286 h 5767586"/>
              <a:gd name="connsiteX7" fmla="*/ 4686300 w 13013117"/>
              <a:gd name="connsiteY7" fmla="*/ 420886 h 5767586"/>
              <a:gd name="connsiteX8" fmla="*/ 5118100 w 13013117"/>
              <a:gd name="connsiteY8" fmla="*/ 1855986 h 5767586"/>
              <a:gd name="connsiteX9" fmla="*/ 3937000 w 13013117"/>
              <a:gd name="connsiteY9" fmla="*/ 2897386 h 5767586"/>
              <a:gd name="connsiteX10" fmla="*/ 3543300 w 13013117"/>
              <a:gd name="connsiteY10" fmla="*/ 4053086 h 5767586"/>
              <a:gd name="connsiteX11" fmla="*/ 5575300 w 13013117"/>
              <a:gd name="connsiteY11" fmla="*/ 3926086 h 5767586"/>
              <a:gd name="connsiteX12" fmla="*/ 6616700 w 13013117"/>
              <a:gd name="connsiteY12" fmla="*/ 2770386 h 5767586"/>
              <a:gd name="connsiteX13" fmla="*/ 6121400 w 13013117"/>
              <a:gd name="connsiteY13" fmla="*/ 1157486 h 5767586"/>
              <a:gd name="connsiteX14" fmla="*/ 7099300 w 13013117"/>
              <a:gd name="connsiteY14" fmla="*/ 77986 h 5767586"/>
              <a:gd name="connsiteX15" fmla="*/ 8940800 w 13013117"/>
              <a:gd name="connsiteY15" fmla="*/ 331986 h 5767586"/>
              <a:gd name="connsiteX16" fmla="*/ 9512300 w 13013117"/>
              <a:gd name="connsiteY16" fmla="*/ 2300486 h 5767586"/>
              <a:gd name="connsiteX17" fmla="*/ 11404600 w 13013117"/>
              <a:gd name="connsiteY17" fmla="*/ 2770386 h 5767586"/>
              <a:gd name="connsiteX18" fmla="*/ 13004800 w 13013117"/>
              <a:gd name="connsiteY18" fmla="*/ 4586486 h 5767586"/>
              <a:gd name="connsiteX19" fmla="*/ 10706100 w 13013117"/>
              <a:gd name="connsiteY19" fmla="*/ 5551686 h 5767586"/>
              <a:gd name="connsiteX20" fmla="*/ 11315700 w 13013117"/>
              <a:gd name="connsiteY20" fmla="*/ 5767586 h 5767586"/>
              <a:gd name="connsiteX0" fmla="*/ 0 w 14181517"/>
              <a:gd name="connsiteY0" fmla="*/ 1157486 h 5767586"/>
              <a:gd name="connsiteX1" fmla="*/ 2298700 w 14181517"/>
              <a:gd name="connsiteY1" fmla="*/ 471686 h 5767586"/>
              <a:gd name="connsiteX2" fmla="*/ 3378200 w 14181517"/>
              <a:gd name="connsiteY2" fmla="*/ 941586 h 5767586"/>
              <a:gd name="connsiteX3" fmla="*/ 2222500 w 14181517"/>
              <a:gd name="connsiteY3" fmla="*/ 22369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2222500 w 14181517"/>
              <a:gd name="connsiteY3" fmla="*/ 22369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2222500 w 14181517"/>
              <a:gd name="connsiteY3" fmla="*/ 22369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2222500 w 14181517"/>
              <a:gd name="connsiteY3" fmla="*/ 22369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2222500 w 14181517"/>
              <a:gd name="connsiteY3" fmla="*/ 22369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514600 w 14181517"/>
              <a:gd name="connsiteY4" fmla="*/ 32783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 name="connsiteX0" fmla="*/ 0 w 14181517"/>
              <a:gd name="connsiteY0" fmla="*/ 1157486 h 5767586"/>
              <a:gd name="connsiteX1" fmla="*/ 1866900 w 14181517"/>
              <a:gd name="connsiteY1" fmla="*/ 408186 h 5767586"/>
              <a:gd name="connsiteX2" fmla="*/ 3378200 w 14181517"/>
              <a:gd name="connsiteY2" fmla="*/ 941586 h 5767586"/>
              <a:gd name="connsiteX3" fmla="*/ 1689100 w 14181517"/>
              <a:gd name="connsiteY3" fmla="*/ 2554486 h 5767586"/>
              <a:gd name="connsiteX4" fmla="*/ 2489200 w 14181517"/>
              <a:gd name="connsiteY4" fmla="*/ 3468886 h 5767586"/>
              <a:gd name="connsiteX5" fmla="*/ 3733800 w 14181517"/>
              <a:gd name="connsiteY5" fmla="*/ 2579886 h 5767586"/>
              <a:gd name="connsiteX6" fmla="*/ 4318000 w 14181517"/>
              <a:gd name="connsiteY6" fmla="*/ 700286 h 5767586"/>
              <a:gd name="connsiteX7" fmla="*/ 5854700 w 14181517"/>
              <a:gd name="connsiteY7" fmla="*/ 420886 h 5767586"/>
              <a:gd name="connsiteX8" fmla="*/ 6286500 w 14181517"/>
              <a:gd name="connsiteY8" fmla="*/ 1855986 h 5767586"/>
              <a:gd name="connsiteX9" fmla="*/ 5105400 w 14181517"/>
              <a:gd name="connsiteY9" fmla="*/ 2897386 h 5767586"/>
              <a:gd name="connsiteX10" fmla="*/ 4711700 w 14181517"/>
              <a:gd name="connsiteY10" fmla="*/ 4053086 h 5767586"/>
              <a:gd name="connsiteX11" fmla="*/ 6743700 w 14181517"/>
              <a:gd name="connsiteY11" fmla="*/ 3926086 h 5767586"/>
              <a:gd name="connsiteX12" fmla="*/ 7785100 w 14181517"/>
              <a:gd name="connsiteY12" fmla="*/ 2770386 h 5767586"/>
              <a:gd name="connsiteX13" fmla="*/ 7289800 w 14181517"/>
              <a:gd name="connsiteY13" fmla="*/ 1157486 h 5767586"/>
              <a:gd name="connsiteX14" fmla="*/ 8267700 w 14181517"/>
              <a:gd name="connsiteY14" fmla="*/ 77986 h 5767586"/>
              <a:gd name="connsiteX15" fmla="*/ 10109200 w 14181517"/>
              <a:gd name="connsiteY15" fmla="*/ 331986 h 5767586"/>
              <a:gd name="connsiteX16" fmla="*/ 10680700 w 14181517"/>
              <a:gd name="connsiteY16" fmla="*/ 2300486 h 5767586"/>
              <a:gd name="connsiteX17" fmla="*/ 12573000 w 14181517"/>
              <a:gd name="connsiteY17" fmla="*/ 2770386 h 5767586"/>
              <a:gd name="connsiteX18" fmla="*/ 14173200 w 14181517"/>
              <a:gd name="connsiteY18" fmla="*/ 4586486 h 5767586"/>
              <a:gd name="connsiteX19" fmla="*/ 11874500 w 14181517"/>
              <a:gd name="connsiteY19" fmla="*/ 5551686 h 5767586"/>
              <a:gd name="connsiteX20" fmla="*/ 12484100 w 14181517"/>
              <a:gd name="connsiteY20" fmla="*/ 5767586 h 576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1517" h="5767586">
                <a:moveTo>
                  <a:pt x="0" y="1157486"/>
                </a:moveTo>
                <a:cubicBezTo>
                  <a:pt x="381000" y="1012494"/>
                  <a:pt x="935567" y="748969"/>
                  <a:pt x="1866900" y="408186"/>
                </a:cubicBezTo>
                <a:cubicBezTo>
                  <a:pt x="2798233" y="67403"/>
                  <a:pt x="3407833" y="583869"/>
                  <a:pt x="3378200" y="941586"/>
                </a:cubicBezTo>
                <a:cubicBezTo>
                  <a:pt x="3348567" y="1299303"/>
                  <a:pt x="1837267" y="2133269"/>
                  <a:pt x="1689100" y="2554486"/>
                </a:cubicBezTo>
                <a:cubicBezTo>
                  <a:pt x="1540933" y="2975703"/>
                  <a:pt x="1881717" y="3502753"/>
                  <a:pt x="2489200" y="3468886"/>
                </a:cubicBezTo>
                <a:cubicBezTo>
                  <a:pt x="3096683" y="3435019"/>
                  <a:pt x="3416300" y="3269919"/>
                  <a:pt x="3733800" y="2579886"/>
                </a:cubicBezTo>
                <a:cubicBezTo>
                  <a:pt x="4051300" y="1889853"/>
                  <a:pt x="3850217" y="1136319"/>
                  <a:pt x="4318000" y="700286"/>
                </a:cubicBezTo>
                <a:cubicBezTo>
                  <a:pt x="4785783" y="264253"/>
                  <a:pt x="5526617" y="228269"/>
                  <a:pt x="5854700" y="420886"/>
                </a:cubicBezTo>
                <a:cubicBezTo>
                  <a:pt x="6182783" y="613503"/>
                  <a:pt x="6599767" y="996619"/>
                  <a:pt x="6286500" y="1855986"/>
                </a:cubicBezTo>
                <a:cubicBezTo>
                  <a:pt x="5922433" y="2270853"/>
                  <a:pt x="5367867" y="2531203"/>
                  <a:pt x="5105400" y="2897386"/>
                </a:cubicBezTo>
                <a:cubicBezTo>
                  <a:pt x="4842933" y="3263569"/>
                  <a:pt x="4298950" y="3513336"/>
                  <a:pt x="4711700" y="4053086"/>
                </a:cubicBezTo>
                <a:cubicBezTo>
                  <a:pt x="5124450" y="4592836"/>
                  <a:pt x="6231467" y="4139869"/>
                  <a:pt x="6743700" y="3926086"/>
                </a:cubicBezTo>
                <a:cubicBezTo>
                  <a:pt x="7255933" y="3712303"/>
                  <a:pt x="7694083" y="3231819"/>
                  <a:pt x="7785100" y="2770386"/>
                </a:cubicBezTo>
                <a:cubicBezTo>
                  <a:pt x="7876117" y="2308953"/>
                  <a:pt x="7808383" y="1599869"/>
                  <a:pt x="7289800" y="1157486"/>
                </a:cubicBezTo>
                <a:cubicBezTo>
                  <a:pt x="6974417" y="562703"/>
                  <a:pt x="7797800" y="215569"/>
                  <a:pt x="8267700" y="77986"/>
                </a:cubicBezTo>
                <a:cubicBezTo>
                  <a:pt x="8737600" y="-59597"/>
                  <a:pt x="9707033" y="-38431"/>
                  <a:pt x="10109200" y="331986"/>
                </a:cubicBezTo>
                <a:cubicBezTo>
                  <a:pt x="10511367" y="702403"/>
                  <a:pt x="10270067" y="1894086"/>
                  <a:pt x="10680700" y="2300486"/>
                </a:cubicBezTo>
                <a:cubicBezTo>
                  <a:pt x="11091333" y="2706886"/>
                  <a:pt x="11990917" y="2389386"/>
                  <a:pt x="12573000" y="2770386"/>
                </a:cubicBezTo>
                <a:cubicBezTo>
                  <a:pt x="13155083" y="3151386"/>
                  <a:pt x="14289617" y="4122936"/>
                  <a:pt x="14173200" y="4586486"/>
                </a:cubicBezTo>
                <a:cubicBezTo>
                  <a:pt x="14056783" y="5050036"/>
                  <a:pt x="11341100" y="5384469"/>
                  <a:pt x="11874500" y="5551686"/>
                </a:cubicBezTo>
                <a:cubicBezTo>
                  <a:pt x="12407900" y="5718903"/>
                  <a:pt x="12446000" y="5743244"/>
                  <a:pt x="12484100" y="5767586"/>
                </a:cubicBezTo>
              </a:path>
            </a:pathLst>
          </a:custGeom>
          <a:noFill/>
          <a:ln w="25400" cap="rnd">
            <a:solidFill>
              <a:schemeClr val="accent2"/>
            </a:solidFill>
            <a:prstDash val="sysDot"/>
          </a:ln>
        </p:spPr>
        <p:txBody>
          <a:bodyPr rtlCol="0" anchor="ctr"/>
          <a:lstStyle/>
          <a:p>
            <a:pPr algn="ctr"/>
            <a:endParaRPr lang="en-US" dirty="0"/>
          </a:p>
        </p:txBody>
      </p:sp>
      <p:pic>
        <p:nvPicPr>
          <p:cNvPr id="8" name="Graphic 7">
            <a:extLst>
              <a:ext uri="{FF2B5EF4-FFF2-40B4-BE49-F238E27FC236}">
                <a16:creationId xmlns:a16="http://schemas.microsoft.com/office/drawing/2014/main" id="{3BA0F0A9-5EF8-40D5-BF4B-57F96126AC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47" y="2465029"/>
            <a:ext cx="457200" cy="352425"/>
          </a:xfrm>
          <a:prstGeom prst="rect">
            <a:avLst/>
          </a:prstGeom>
        </p:spPr>
      </p:pic>
      <p:sp>
        <p:nvSpPr>
          <p:cNvPr id="9" name="TextBox 8">
            <a:extLst>
              <a:ext uri="{FF2B5EF4-FFF2-40B4-BE49-F238E27FC236}">
                <a16:creationId xmlns:a16="http://schemas.microsoft.com/office/drawing/2014/main" id="{2229493B-4986-49AC-B270-EE563CBFB790}"/>
              </a:ext>
            </a:extLst>
          </p:cNvPr>
          <p:cNvSpPr txBox="1"/>
          <p:nvPr/>
        </p:nvSpPr>
        <p:spPr>
          <a:xfrm>
            <a:off x="743947" y="2741254"/>
            <a:ext cx="457200" cy="473075"/>
          </a:xfrm>
          <a:prstGeom prst="rect">
            <a:avLst/>
          </a:prstGeom>
          <a:noFill/>
        </p:spPr>
        <p:txBody>
          <a:bodyPr wrap="square" lIns="0" tIns="0" rIns="0" bIns="0" rtlCol="0">
            <a:noAutofit/>
          </a:bodyPr>
          <a:lstStyle/>
          <a:p>
            <a:r>
              <a:rPr lang="en-US" sz="1000" b="1" dirty="0">
                <a:solidFill>
                  <a:schemeClr val="accent2"/>
                </a:solidFill>
              </a:rPr>
              <a:t>Child identity theft</a:t>
            </a:r>
          </a:p>
        </p:txBody>
      </p:sp>
      <p:sp>
        <p:nvSpPr>
          <p:cNvPr id="10" name="Oval 9">
            <a:extLst>
              <a:ext uri="{FF2B5EF4-FFF2-40B4-BE49-F238E27FC236}">
                <a16:creationId xmlns:a16="http://schemas.microsoft.com/office/drawing/2014/main" id="{E69B4DC8-302B-4C43-A17A-2AD488CAD200}"/>
              </a:ext>
            </a:extLst>
          </p:cNvPr>
          <p:cNvSpPr/>
          <p:nvPr/>
        </p:nvSpPr>
        <p:spPr>
          <a:xfrm>
            <a:off x="802885" y="2139393"/>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pic>
        <p:nvPicPr>
          <p:cNvPr id="11" name="Graphic 10">
            <a:extLst>
              <a:ext uri="{FF2B5EF4-FFF2-40B4-BE49-F238E27FC236}">
                <a16:creationId xmlns:a16="http://schemas.microsoft.com/office/drawing/2014/main" id="{7A2450AC-B1FA-402B-B872-EEE3016225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5614" y="1511556"/>
            <a:ext cx="333375" cy="488762"/>
          </a:xfrm>
          <a:prstGeom prst="rect">
            <a:avLst/>
          </a:prstGeom>
        </p:spPr>
      </p:pic>
      <p:sp>
        <p:nvSpPr>
          <p:cNvPr id="12" name="Oval 11">
            <a:extLst>
              <a:ext uri="{FF2B5EF4-FFF2-40B4-BE49-F238E27FC236}">
                <a16:creationId xmlns:a16="http://schemas.microsoft.com/office/drawing/2014/main" id="{632E2BC6-0B0D-4E8B-AB3A-BF70FE8DB268}"/>
              </a:ext>
            </a:extLst>
          </p:cNvPr>
          <p:cNvSpPr/>
          <p:nvPr/>
        </p:nvSpPr>
        <p:spPr>
          <a:xfrm>
            <a:off x="2422127" y="2020052"/>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3" name="TextBox 12">
            <a:extLst>
              <a:ext uri="{FF2B5EF4-FFF2-40B4-BE49-F238E27FC236}">
                <a16:creationId xmlns:a16="http://schemas.microsoft.com/office/drawing/2014/main" id="{17474336-80AF-4A1D-BEE7-9D0963B796C4}"/>
              </a:ext>
            </a:extLst>
          </p:cNvPr>
          <p:cNvSpPr txBox="1"/>
          <p:nvPr/>
        </p:nvSpPr>
        <p:spPr>
          <a:xfrm>
            <a:off x="2806924" y="1964888"/>
            <a:ext cx="914400" cy="473075"/>
          </a:xfrm>
          <a:prstGeom prst="rect">
            <a:avLst/>
          </a:prstGeom>
          <a:noFill/>
        </p:spPr>
        <p:txBody>
          <a:bodyPr wrap="square" lIns="0" tIns="0" rIns="0" bIns="0" rtlCol="0">
            <a:noAutofit/>
          </a:bodyPr>
          <a:lstStyle/>
          <a:p>
            <a:r>
              <a:rPr lang="en-US" sz="1000" b="1" dirty="0">
                <a:solidFill>
                  <a:schemeClr val="accent2"/>
                </a:solidFill>
              </a:rPr>
              <a:t>Bullying &amp; cyberbullying</a:t>
            </a:r>
          </a:p>
        </p:txBody>
      </p:sp>
      <p:sp>
        <p:nvSpPr>
          <p:cNvPr id="14" name="Oval 13">
            <a:extLst>
              <a:ext uri="{FF2B5EF4-FFF2-40B4-BE49-F238E27FC236}">
                <a16:creationId xmlns:a16="http://schemas.microsoft.com/office/drawing/2014/main" id="{0900347C-0178-416F-B54B-6A785CC74D86}"/>
              </a:ext>
            </a:extLst>
          </p:cNvPr>
          <p:cNvSpPr/>
          <p:nvPr/>
        </p:nvSpPr>
        <p:spPr>
          <a:xfrm>
            <a:off x="1256467" y="3892967"/>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5" name="Oval 14">
            <a:extLst>
              <a:ext uri="{FF2B5EF4-FFF2-40B4-BE49-F238E27FC236}">
                <a16:creationId xmlns:a16="http://schemas.microsoft.com/office/drawing/2014/main" id="{9CCD345C-AC06-4F6B-8FA1-8C6051F8F439}"/>
              </a:ext>
            </a:extLst>
          </p:cNvPr>
          <p:cNvSpPr/>
          <p:nvPr/>
        </p:nvSpPr>
        <p:spPr>
          <a:xfrm>
            <a:off x="2089251" y="5002134"/>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6" name="Oval 15">
            <a:extLst>
              <a:ext uri="{FF2B5EF4-FFF2-40B4-BE49-F238E27FC236}">
                <a16:creationId xmlns:a16="http://schemas.microsoft.com/office/drawing/2014/main" id="{506EEDB5-AD63-4592-B261-6B1D75E207B7}"/>
              </a:ext>
            </a:extLst>
          </p:cNvPr>
          <p:cNvSpPr/>
          <p:nvPr/>
        </p:nvSpPr>
        <p:spPr>
          <a:xfrm>
            <a:off x="3305806" y="3355990"/>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7" name="Oval 16">
            <a:extLst>
              <a:ext uri="{FF2B5EF4-FFF2-40B4-BE49-F238E27FC236}">
                <a16:creationId xmlns:a16="http://schemas.microsoft.com/office/drawing/2014/main" id="{FCB64338-F003-4567-9C36-9F86C857411E}"/>
              </a:ext>
            </a:extLst>
          </p:cNvPr>
          <p:cNvSpPr/>
          <p:nvPr/>
        </p:nvSpPr>
        <p:spPr>
          <a:xfrm>
            <a:off x="5038922" y="1944818"/>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8" name="Oval 17">
            <a:extLst>
              <a:ext uri="{FF2B5EF4-FFF2-40B4-BE49-F238E27FC236}">
                <a16:creationId xmlns:a16="http://schemas.microsoft.com/office/drawing/2014/main" id="{124F231E-33CB-4C60-84D3-45FE6C8A4324}"/>
              </a:ext>
            </a:extLst>
          </p:cNvPr>
          <p:cNvSpPr/>
          <p:nvPr/>
        </p:nvSpPr>
        <p:spPr>
          <a:xfrm>
            <a:off x="5689501" y="3389222"/>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19" name="Oval 18">
            <a:extLst>
              <a:ext uri="{FF2B5EF4-FFF2-40B4-BE49-F238E27FC236}">
                <a16:creationId xmlns:a16="http://schemas.microsoft.com/office/drawing/2014/main" id="{BFA74D5A-40B6-47F0-B7E3-78351A9BBC83}"/>
              </a:ext>
            </a:extLst>
          </p:cNvPr>
          <p:cNvSpPr/>
          <p:nvPr/>
        </p:nvSpPr>
        <p:spPr>
          <a:xfrm>
            <a:off x="4381537" y="4638582"/>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0" name="Oval 19">
            <a:extLst>
              <a:ext uri="{FF2B5EF4-FFF2-40B4-BE49-F238E27FC236}">
                <a16:creationId xmlns:a16="http://schemas.microsoft.com/office/drawing/2014/main" id="{33B2EF94-7FE6-4DE2-923D-A283855F0349}"/>
              </a:ext>
            </a:extLst>
          </p:cNvPr>
          <p:cNvSpPr/>
          <p:nvPr/>
        </p:nvSpPr>
        <p:spPr>
          <a:xfrm>
            <a:off x="5633215" y="5688837"/>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1" name="Oval 20">
            <a:extLst>
              <a:ext uri="{FF2B5EF4-FFF2-40B4-BE49-F238E27FC236}">
                <a16:creationId xmlns:a16="http://schemas.microsoft.com/office/drawing/2014/main" id="{5E7B31F2-560A-4F74-9026-BA0AC2FEFDF5}"/>
              </a:ext>
            </a:extLst>
          </p:cNvPr>
          <p:cNvSpPr/>
          <p:nvPr/>
        </p:nvSpPr>
        <p:spPr>
          <a:xfrm>
            <a:off x="6787601" y="5017244"/>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2" name="Oval 21">
            <a:extLst>
              <a:ext uri="{FF2B5EF4-FFF2-40B4-BE49-F238E27FC236}">
                <a16:creationId xmlns:a16="http://schemas.microsoft.com/office/drawing/2014/main" id="{C0F2257D-76C0-4291-8877-02990DB42CC2}"/>
              </a:ext>
            </a:extLst>
          </p:cNvPr>
          <p:cNvSpPr/>
          <p:nvPr/>
        </p:nvSpPr>
        <p:spPr>
          <a:xfrm>
            <a:off x="6644786" y="2662665"/>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3" name="Oval 22">
            <a:extLst>
              <a:ext uri="{FF2B5EF4-FFF2-40B4-BE49-F238E27FC236}">
                <a16:creationId xmlns:a16="http://schemas.microsoft.com/office/drawing/2014/main" id="{E2FC4A44-8C5E-4499-8C7E-3491EFB81744}"/>
              </a:ext>
            </a:extLst>
          </p:cNvPr>
          <p:cNvSpPr/>
          <p:nvPr/>
        </p:nvSpPr>
        <p:spPr>
          <a:xfrm>
            <a:off x="8268092" y="1580673"/>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4" name="Oval 23">
            <a:extLst>
              <a:ext uri="{FF2B5EF4-FFF2-40B4-BE49-F238E27FC236}">
                <a16:creationId xmlns:a16="http://schemas.microsoft.com/office/drawing/2014/main" id="{E91B0875-C2F5-49E6-B5EF-044DA9F42B8E}"/>
              </a:ext>
            </a:extLst>
          </p:cNvPr>
          <p:cNvSpPr/>
          <p:nvPr/>
        </p:nvSpPr>
        <p:spPr>
          <a:xfrm>
            <a:off x="9785109" y="2802282"/>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5" name="Oval 24">
            <a:extLst>
              <a:ext uri="{FF2B5EF4-FFF2-40B4-BE49-F238E27FC236}">
                <a16:creationId xmlns:a16="http://schemas.microsoft.com/office/drawing/2014/main" id="{059415E4-FD95-41F5-AD5C-182BE01E6DAB}"/>
              </a:ext>
            </a:extLst>
          </p:cNvPr>
          <p:cNvSpPr/>
          <p:nvPr/>
        </p:nvSpPr>
        <p:spPr>
          <a:xfrm>
            <a:off x="10862661" y="4094325"/>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6" name="Oval 25">
            <a:extLst>
              <a:ext uri="{FF2B5EF4-FFF2-40B4-BE49-F238E27FC236}">
                <a16:creationId xmlns:a16="http://schemas.microsoft.com/office/drawing/2014/main" id="{23FD3EDD-F95D-485D-82A3-550DAF256851}"/>
              </a:ext>
            </a:extLst>
          </p:cNvPr>
          <p:cNvSpPr/>
          <p:nvPr/>
        </p:nvSpPr>
        <p:spPr>
          <a:xfrm>
            <a:off x="7165077" y="3857598"/>
            <a:ext cx="238682" cy="238682"/>
          </a:xfrm>
          <a:prstGeom prst="ellipse">
            <a:avLst/>
          </a:prstGeom>
          <a:solidFill>
            <a:schemeClr val="accent1"/>
          </a:solidFill>
        </p:spPr>
        <p:txBody>
          <a:bodyPr wrap="square" lIns="0" tIns="0" rIns="0" bIns="0" rtlCol="0" anchor="ctr">
            <a:noAutofit/>
          </a:bodyPr>
          <a:lstStyle/>
          <a:p>
            <a:pPr algn="ctr"/>
            <a:endParaRPr lang="en-US" sz="1900" dirty="0"/>
          </a:p>
        </p:txBody>
      </p:sp>
      <p:sp>
        <p:nvSpPr>
          <p:cNvPr id="27" name="TextBox 26">
            <a:extLst>
              <a:ext uri="{FF2B5EF4-FFF2-40B4-BE49-F238E27FC236}">
                <a16:creationId xmlns:a16="http://schemas.microsoft.com/office/drawing/2014/main" id="{7AA5F3B0-A6B5-461B-BE0D-84164BBC2A87}"/>
              </a:ext>
            </a:extLst>
          </p:cNvPr>
          <p:cNvSpPr txBox="1"/>
          <p:nvPr/>
        </p:nvSpPr>
        <p:spPr>
          <a:xfrm>
            <a:off x="1538082" y="3948347"/>
            <a:ext cx="1102338" cy="473075"/>
          </a:xfrm>
          <a:prstGeom prst="rect">
            <a:avLst/>
          </a:prstGeom>
          <a:noFill/>
        </p:spPr>
        <p:txBody>
          <a:bodyPr wrap="square" lIns="0" tIns="0" rIns="0" bIns="0" rtlCol="0">
            <a:noAutofit/>
          </a:bodyPr>
          <a:lstStyle/>
          <a:p>
            <a:r>
              <a:rPr lang="en-US" sz="1000" b="1" dirty="0">
                <a:solidFill>
                  <a:schemeClr val="accent2"/>
                </a:solidFill>
              </a:rPr>
              <a:t>Traffic tickets &amp; moving violations</a:t>
            </a:r>
          </a:p>
        </p:txBody>
      </p:sp>
      <p:pic>
        <p:nvPicPr>
          <p:cNvPr id="28" name="Graphic 27">
            <a:extLst>
              <a:ext uri="{FF2B5EF4-FFF2-40B4-BE49-F238E27FC236}">
                <a16:creationId xmlns:a16="http://schemas.microsoft.com/office/drawing/2014/main" id="{B93DB974-BD44-4802-9148-F1A92D13963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01358" y="3531526"/>
            <a:ext cx="313821" cy="574225"/>
          </a:xfrm>
          <a:prstGeom prst="rect">
            <a:avLst/>
          </a:prstGeom>
        </p:spPr>
      </p:pic>
      <p:sp>
        <p:nvSpPr>
          <p:cNvPr id="29" name="TextBox 28">
            <a:extLst>
              <a:ext uri="{FF2B5EF4-FFF2-40B4-BE49-F238E27FC236}">
                <a16:creationId xmlns:a16="http://schemas.microsoft.com/office/drawing/2014/main" id="{ACEC042C-0648-4B01-8D3B-C657ADB220F4}"/>
              </a:ext>
            </a:extLst>
          </p:cNvPr>
          <p:cNvSpPr txBox="1"/>
          <p:nvPr/>
        </p:nvSpPr>
        <p:spPr>
          <a:xfrm>
            <a:off x="2358933" y="5187357"/>
            <a:ext cx="1102338" cy="473075"/>
          </a:xfrm>
          <a:prstGeom prst="rect">
            <a:avLst/>
          </a:prstGeom>
          <a:noFill/>
        </p:spPr>
        <p:txBody>
          <a:bodyPr wrap="square" lIns="0" tIns="0" rIns="0" bIns="0" rtlCol="0">
            <a:noAutofit/>
          </a:bodyPr>
          <a:lstStyle/>
          <a:p>
            <a:r>
              <a:rPr lang="en-US" sz="1000" b="1" dirty="0">
                <a:solidFill>
                  <a:schemeClr val="accent2"/>
                </a:solidFill>
              </a:rPr>
              <a:t>Underage </a:t>
            </a:r>
          </a:p>
          <a:p>
            <a:r>
              <a:rPr lang="en-US" sz="1000" b="1" dirty="0">
                <a:solidFill>
                  <a:schemeClr val="accent2"/>
                </a:solidFill>
              </a:rPr>
              <a:t>drinking</a:t>
            </a:r>
          </a:p>
        </p:txBody>
      </p:sp>
      <p:pic>
        <p:nvPicPr>
          <p:cNvPr id="30" name="Graphic 29">
            <a:extLst>
              <a:ext uri="{FF2B5EF4-FFF2-40B4-BE49-F238E27FC236}">
                <a16:creationId xmlns:a16="http://schemas.microsoft.com/office/drawing/2014/main" id="{0CFF7B32-936C-4446-8B06-644BCBAE24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943859" y="5313976"/>
            <a:ext cx="529466" cy="432916"/>
          </a:xfrm>
          <a:prstGeom prst="rect">
            <a:avLst/>
          </a:prstGeom>
        </p:spPr>
      </p:pic>
      <p:sp>
        <p:nvSpPr>
          <p:cNvPr id="31" name="TextBox 30">
            <a:extLst>
              <a:ext uri="{FF2B5EF4-FFF2-40B4-BE49-F238E27FC236}">
                <a16:creationId xmlns:a16="http://schemas.microsoft.com/office/drawing/2014/main" id="{2410154E-4737-4508-97FF-3E3466A932B9}"/>
              </a:ext>
            </a:extLst>
          </p:cNvPr>
          <p:cNvSpPr txBox="1"/>
          <p:nvPr/>
        </p:nvSpPr>
        <p:spPr>
          <a:xfrm>
            <a:off x="3708344" y="3341546"/>
            <a:ext cx="741641" cy="473075"/>
          </a:xfrm>
          <a:prstGeom prst="rect">
            <a:avLst/>
          </a:prstGeom>
          <a:noFill/>
        </p:spPr>
        <p:txBody>
          <a:bodyPr wrap="square" lIns="0" tIns="0" rIns="0" bIns="0" rtlCol="0">
            <a:noAutofit/>
          </a:bodyPr>
          <a:lstStyle/>
          <a:p>
            <a:r>
              <a:rPr lang="en-US" sz="1000" b="1" dirty="0">
                <a:solidFill>
                  <a:schemeClr val="accent2"/>
                </a:solidFill>
              </a:rPr>
              <a:t>Dispute with a landlord</a:t>
            </a:r>
          </a:p>
        </p:txBody>
      </p:sp>
      <p:pic>
        <p:nvPicPr>
          <p:cNvPr id="32" name="Graphic 31">
            <a:extLst>
              <a:ext uri="{FF2B5EF4-FFF2-40B4-BE49-F238E27FC236}">
                <a16:creationId xmlns:a16="http://schemas.microsoft.com/office/drawing/2014/main" id="{1CE29293-F7AC-4695-B6BF-9F7158A0B20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84592" y="2802282"/>
            <a:ext cx="492873" cy="520255"/>
          </a:xfrm>
          <a:prstGeom prst="rect">
            <a:avLst/>
          </a:prstGeom>
        </p:spPr>
      </p:pic>
      <p:sp>
        <p:nvSpPr>
          <p:cNvPr id="33" name="TextBox 32">
            <a:extLst>
              <a:ext uri="{FF2B5EF4-FFF2-40B4-BE49-F238E27FC236}">
                <a16:creationId xmlns:a16="http://schemas.microsoft.com/office/drawing/2014/main" id="{3911F718-3914-4DD5-99ED-332CE367C7AA}"/>
              </a:ext>
            </a:extLst>
          </p:cNvPr>
          <p:cNvSpPr txBox="1"/>
          <p:nvPr/>
        </p:nvSpPr>
        <p:spPr>
          <a:xfrm>
            <a:off x="5106283" y="2260976"/>
            <a:ext cx="741641" cy="473075"/>
          </a:xfrm>
          <a:prstGeom prst="rect">
            <a:avLst/>
          </a:prstGeom>
          <a:noFill/>
        </p:spPr>
        <p:txBody>
          <a:bodyPr wrap="square" lIns="0" tIns="0" rIns="0" bIns="0" rtlCol="0">
            <a:noAutofit/>
          </a:bodyPr>
          <a:lstStyle/>
          <a:p>
            <a:r>
              <a:rPr lang="en-US" sz="1000" b="1" dirty="0">
                <a:solidFill>
                  <a:schemeClr val="accent2"/>
                </a:solidFill>
              </a:rPr>
              <a:t>Getting married</a:t>
            </a:r>
          </a:p>
        </p:txBody>
      </p:sp>
      <p:sp>
        <p:nvSpPr>
          <p:cNvPr id="35" name="TextBox 34">
            <a:extLst>
              <a:ext uri="{FF2B5EF4-FFF2-40B4-BE49-F238E27FC236}">
                <a16:creationId xmlns:a16="http://schemas.microsoft.com/office/drawing/2014/main" id="{8BC727E4-5E8E-4582-B321-5003C592EF0B}"/>
              </a:ext>
            </a:extLst>
          </p:cNvPr>
          <p:cNvSpPr txBox="1"/>
          <p:nvPr/>
        </p:nvSpPr>
        <p:spPr>
          <a:xfrm>
            <a:off x="5702691" y="3692728"/>
            <a:ext cx="741641" cy="473075"/>
          </a:xfrm>
          <a:prstGeom prst="rect">
            <a:avLst/>
          </a:prstGeom>
          <a:noFill/>
        </p:spPr>
        <p:txBody>
          <a:bodyPr wrap="square" lIns="0" tIns="0" rIns="0" bIns="0" rtlCol="0">
            <a:noAutofit/>
          </a:bodyPr>
          <a:lstStyle/>
          <a:p>
            <a:r>
              <a:rPr lang="en-US" sz="1000" b="1" dirty="0">
                <a:solidFill>
                  <a:schemeClr val="accent2"/>
                </a:solidFill>
              </a:rPr>
              <a:t>Starting a family</a:t>
            </a:r>
          </a:p>
        </p:txBody>
      </p:sp>
      <p:sp>
        <p:nvSpPr>
          <p:cNvPr id="37" name="TextBox 36">
            <a:extLst>
              <a:ext uri="{FF2B5EF4-FFF2-40B4-BE49-F238E27FC236}">
                <a16:creationId xmlns:a16="http://schemas.microsoft.com/office/drawing/2014/main" id="{7495435A-3D3A-450E-B82B-05B1841311F8}"/>
              </a:ext>
            </a:extLst>
          </p:cNvPr>
          <p:cNvSpPr txBox="1"/>
          <p:nvPr/>
        </p:nvSpPr>
        <p:spPr>
          <a:xfrm>
            <a:off x="4453735" y="4920520"/>
            <a:ext cx="741641" cy="473075"/>
          </a:xfrm>
          <a:prstGeom prst="rect">
            <a:avLst/>
          </a:prstGeom>
          <a:noFill/>
        </p:spPr>
        <p:txBody>
          <a:bodyPr wrap="square" lIns="0" tIns="0" rIns="0" bIns="0" rtlCol="0">
            <a:noAutofit/>
          </a:bodyPr>
          <a:lstStyle/>
          <a:p>
            <a:r>
              <a:rPr lang="en-US" sz="1000" b="1" dirty="0">
                <a:solidFill>
                  <a:schemeClr val="accent2"/>
                </a:solidFill>
              </a:rPr>
              <a:t>Buying a house</a:t>
            </a:r>
          </a:p>
        </p:txBody>
      </p:sp>
      <p:pic>
        <p:nvPicPr>
          <p:cNvPr id="38" name="Graphic 37">
            <a:extLst>
              <a:ext uri="{FF2B5EF4-FFF2-40B4-BE49-F238E27FC236}">
                <a16:creationId xmlns:a16="http://schemas.microsoft.com/office/drawing/2014/main" id="{22490173-1E8F-4408-858E-2604641BF27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815173" y="4489906"/>
            <a:ext cx="581599" cy="634472"/>
          </a:xfrm>
          <a:prstGeom prst="rect">
            <a:avLst/>
          </a:prstGeom>
        </p:spPr>
      </p:pic>
      <p:sp>
        <p:nvSpPr>
          <p:cNvPr id="39" name="TextBox 38">
            <a:extLst>
              <a:ext uri="{FF2B5EF4-FFF2-40B4-BE49-F238E27FC236}">
                <a16:creationId xmlns:a16="http://schemas.microsoft.com/office/drawing/2014/main" id="{C63D5C07-BD86-48C7-89F2-AA77D3E60C2D}"/>
              </a:ext>
            </a:extLst>
          </p:cNvPr>
          <p:cNvSpPr txBox="1"/>
          <p:nvPr/>
        </p:nvSpPr>
        <p:spPr>
          <a:xfrm>
            <a:off x="5489120" y="5953242"/>
            <a:ext cx="741641" cy="473075"/>
          </a:xfrm>
          <a:prstGeom prst="rect">
            <a:avLst/>
          </a:prstGeom>
          <a:noFill/>
        </p:spPr>
        <p:txBody>
          <a:bodyPr wrap="square" lIns="0" tIns="0" rIns="0" bIns="0" rtlCol="0">
            <a:noAutofit/>
          </a:bodyPr>
          <a:lstStyle/>
          <a:p>
            <a:r>
              <a:rPr lang="en-US" sz="1000" b="1" dirty="0">
                <a:solidFill>
                  <a:schemeClr val="accent2"/>
                </a:solidFill>
              </a:rPr>
              <a:t>Debt issues</a:t>
            </a:r>
          </a:p>
        </p:txBody>
      </p:sp>
      <p:pic>
        <p:nvPicPr>
          <p:cNvPr id="40" name="Graphic 39">
            <a:extLst>
              <a:ext uri="{FF2B5EF4-FFF2-40B4-BE49-F238E27FC236}">
                <a16:creationId xmlns:a16="http://schemas.microsoft.com/office/drawing/2014/main" id="{52443D6A-6B64-479B-984D-F4190B42018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28504" y="5701917"/>
            <a:ext cx="496425" cy="470600"/>
          </a:xfrm>
          <a:prstGeom prst="rect">
            <a:avLst/>
          </a:prstGeom>
        </p:spPr>
      </p:pic>
      <p:sp>
        <p:nvSpPr>
          <p:cNvPr id="41" name="TextBox 40">
            <a:extLst>
              <a:ext uri="{FF2B5EF4-FFF2-40B4-BE49-F238E27FC236}">
                <a16:creationId xmlns:a16="http://schemas.microsoft.com/office/drawing/2014/main" id="{3B78B0E0-2088-4F2E-B589-4425741B7EC9}"/>
              </a:ext>
            </a:extLst>
          </p:cNvPr>
          <p:cNvSpPr txBox="1"/>
          <p:nvPr/>
        </p:nvSpPr>
        <p:spPr>
          <a:xfrm>
            <a:off x="6351659" y="4960554"/>
            <a:ext cx="496425" cy="473075"/>
          </a:xfrm>
          <a:prstGeom prst="rect">
            <a:avLst/>
          </a:prstGeom>
          <a:noFill/>
        </p:spPr>
        <p:txBody>
          <a:bodyPr wrap="square" lIns="0" tIns="0" rIns="0" bIns="0" rtlCol="0">
            <a:noAutofit/>
          </a:bodyPr>
          <a:lstStyle/>
          <a:p>
            <a:r>
              <a:rPr lang="en-US" sz="1000" b="1" dirty="0">
                <a:solidFill>
                  <a:schemeClr val="accent2"/>
                </a:solidFill>
              </a:rPr>
              <a:t>Divorce</a:t>
            </a:r>
          </a:p>
        </p:txBody>
      </p:sp>
      <p:sp>
        <p:nvSpPr>
          <p:cNvPr id="43" name="TextBox 42">
            <a:extLst>
              <a:ext uri="{FF2B5EF4-FFF2-40B4-BE49-F238E27FC236}">
                <a16:creationId xmlns:a16="http://schemas.microsoft.com/office/drawing/2014/main" id="{57BE00AA-13F7-4EA7-9ECD-585BC7A70904}"/>
              </a:ext>
            </a:extLst>
          </p:cNvPr>
          <p:cNvSpPr txBox="1"/>
          <p:nvPr/>
        </p:nvSpPr>
        <p:spPr>
          <a:xfrm>
            <a:off x="6988409" y="2752247"/>
            <a:ext cx="1221783" cy="473075"/>
          </a:xfrm>
          <a:prstGeom prst="rect">
            <a:avLst/>
          </a:prstGeom>
          <a:noFill/>
        </p:spPr>
        <p:txBody>
          <a:bodyPr wrap="square" lIns="0" tIns="0" rIns="0" bIns="0" rtlCol="0">
            <a:noAutofit/>
          </a:bodyPr>
          <a:lstStyle/>
          <a:p>
            <a:r>
              <a:rPr lang="en-US" sz="1000" b="1" dirty="0">
                <a:solidFill>
                  <a:schemeClr val="accent2"/>
                </a:solidFill>
              </a:rPr>
              <a:t>Home renovations</a:t>
            </a:r>
          </a:p>
        </p:txBody>
      </p:sp>
      <p:pic>
        <p:nvPicPr>
          <p:cNvPr id="44" name="Graphic 43">
            <a:extLst>
              <a:ext uri="{FF2B5EF4-FFF2-40B4-BE49-F238E27FC236}">
                <a16:creationId xmlns:a16="http://schemas.microsoft.com/office/drawing/2014/main" id="{79E8F0A5-98A8-4922-94E6-79C19435DA3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939232" y="2378075"/>
            <a:ext cx="596552" cy="374580"/>
          </a:xfrm>
          <a:prstGeom prst="rect">
            <a:avLst/>
          </a:prstGeom>
        </p:spPr>
      </p:pic>
      <p:sp>
        <p:nvSpPr>
          <p:cNvPr id="45" name="TextBox 44">
            <a:extLst>
              <a:ext uri="{FF2B5EF4-FFF2-40B4-BE49-F238E27FC236}">
                <a16:creationId xmlns:a16="http://schemas.microsoft.com/office/drawing/2014/main" id="{74448C32-3AA0-4F9A-8378-ACC6462E07AB}"/>
              </a:ext>
            </a:extLst>
          </p:cNvPr>
          <p:cNvSpPr txBox="1"/>
          <p:nvPr/>
        </p:nvSpPr>
        <p:spPr>
          <a:xfrm>
            <a:off x="7881163" y="1891722"/>
            <a:ext cx="741641" cy="473075"/>
          </a:xfrm>
          <a:prstGeom prst="rect">
            <a:avLst/>
          </a:prstGeom>
          <a:noFill/>
        </p:spPr>
        <p:txBody>
          <a:bodyPr wrap="square" lIns="0" tIns="0" rIns="0" bIns="0" rtlCol="0">
            <a:noAutofit/>
          </a:bodyPr>
          <a:lstStyle/>
          <a:p>
            <a:r>
              <a:rPr lang="en-US" sz="1000" b="1" dirty="0">
                <a:solidFill>
                  <a:schemeClr val="accent2"/>
                </a:solidFill>
              </a:rPr>
              <a:t>Caring for an aging parent</a:t>
            </a:r>
          </a:p>
        </p:txBody>
      </p:sp>
      <p:pic>
        <p:nvPicPr>
          <p:cNvPr id="46" name="Graphic 45">
            <a:extLst>
              <a:ext uri="{FF2B5EF4-FFF2-40B4-BE49-F238E27FC236}">
                <a16:creationId xmlns:a16="http://schemas.microsoft.com/office/drawing/2014/main" id="{507DB9C1-947A-405B-B489-A3F5B3CA9B6B}"/>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590387" y="1755937"/>
            <a:ext cx="592103" cy="537967"/>
          </a:xfrm>
          <a:prstGeom prst="rect">
            <a:avLst/>
          </a:prstGeom>
        </p:spPr>
      </p:pic>
      <p:sp>
        <p:nvSpPr>
          <p:cNvPr id="47" name="TextBox 46">
            <a:extLst>
              <a:ext uri="{FF2B5EF4-FFF2-40B4-BE49-F238E27FC236}">
                <a16:creationId xmlns:a16="http://schemas.microsoft.com/office/drawing/2014/main" id="{C4C1FC3E-323F-4723-8FD3-4699B0C627AC}"/>
              </a:ext>
            </a:extLst>
          </p:cNvPr>
          <p:cNvSpPr txBox="1"/>
          <p:nvPr/>
        </p:nvSpPr>
        <p:spPr>
          <a:xfrm>
            <a:off x="10188890" y="2988785"/>
            <a:ext cx="741641" cy="473075"/>
          </a:xfrm>
          <a:prstGeom prst="rect">
            <a:avLst/>
          </a:prstGeom>
          <a:noFill/>
        </p:spPr>
        <p:txBody>
          <a:bodyPr wrap="square" lIns="0" tIns="0" rIns="0" bIns="0" rtlCol="0">
            <a:noAutofit/>
          </a:bodyPr>
          <a:lstStyle/>
          <a:p>
            <a:r>
              <a:rPr lang="en-US" sz="1000" b="1" dirty="0">
                <a:solidFill>
                  <a:schemeClr val="accent2"/>
                </a:solidFill>
              </a:rPr>
              <a:t>Estate planning &amp; advance directives</a:t>
            </a:r>
          </a:p>
        </p:txBody>
      </p:sp>
      <p:pic>
        <p:nvPicPr>
          <p:cNvPr id="48" name="Graphic 47">
            <a:extLst>
              <a:ext uri="{FF2B5EF4-FFF2-40B4-BE49-F238E27FC236}">
                <a16:creationId xmlns:a16="http://schemas.microsoft.com/office/drawing/2014/main" id="{581BE1FF-5F49-48E2-BEC8-496E7CFD098F}"/>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028959" y="2517769"/>
            <a:ext cx="413237" cy="432915"/>
          </a:xfrm>
          <a:prstGeom prst="rect">
            <a:avLst/>
          </a:prstGeom>
        </p:spPr>
      </p:pic>
      <p:sp>
        <p:nvSpPr>
          <p:cNvPr id="49" name="TextBox 48">
            <a:extLst>
              <a:ext uri="{FF2B5EF4-FFF2-40B4-BE49-F238E27FC236}">
                <a16:creationId xmlns:a16="http://schemas.microsoft.com/office/drawing/2014/main" id="{B58F723E-BBBE-4691-9E09-E9D0F4AD72F1}"/>
              </a:ext>
            </a:extLst>
          </p:cNvPr>
          <p:cNvSpPr txBox="1"/>
          <p:nvPr/>
        </p:nvSpPr>
        <p:spPr>
          <a:xfrm>
            <a:off x="11125825" y="4328492"/>
            <a:ext cx="741641" cy="473075"/>
          </a:xfrm>
          <a:prstGeom prst="rect">
            <a:avLst/>
          </a:prstGeom>
          <a:noFill/>
        </p:spPr>
        <p:txBody>
          <a:bodyPr wrap="square" lIns="0" tIns="0" rIns="0" bIns="0" rtlCol="0">
            <a:noAutofit/>
          </a:bodyPr>
          <a:lstStyle/>
          <a:p>
            <a:r>
              <a:rPr lang="en-US" sz="1000" b="1" dirty="0">
                <a:solidFill>
                  <a:schemeClr val="accent2"/>
                </a:solidFill>
              </a:rPr>
              <a:t>Settling a loved one’s estate</a:t>
            </a:r>
          </a:p>
        </p:txBody>
      </p:sp>
      <p:pic>
        <p:nvPicPr>
          <p:cNvPr id="50" name="Graphic 49">
            <a:extLst>
              <a:ext uri="{FF2B5EF4-FFF2-40B4-BE49-F238E27FC236}">
                <a16:creationId xmlns:a16="http://schemas.microsoft.com/office/drawing/2014/main" id="{C5D516F0-7B5A-4528-9BC4-77CE5C77857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208570" y="3615545"/>
            <a:ext cx="495720" cy="510652"/>
          </a:xfrm>
          <a:prstGeom prst="rect">
            <a:avLst/>
          </a:prstGeom>
        </p:spPr>
      </p:pic>
      <p:sp>
        <p:nvSpPr>
          <p:cNvPr id="51" name="TextBox 50">
            <a:extLst>
              <a:ext uri="{FF2B5EF4-FFF2-40B4-BE49-F238E27FC236}">
                <a16:creationId xmlns:a16="http://schemas.microsoft.com/office/drawing/2014/main" id="{F6C70A40-5EA9-4E4C-A1AA-E77F5CD48BAE}"/>
              </a:ext>
            </a:extLst>
          </p:cNvPr>
          <p:cNvSpPr txBox="1"/>
          <p:nvPr/>
        </p:nvSpPr>
        <p:spPr>
          <a:xfrm>
            <a:off x="7446692" y="4052890"/>
            <a:ext cx="741641" cy="473075"/>
          </a:xfrm>
          <a:prstGeom prst="rect">
            <a:avLst/>
          </a:prstGeom>
          <a:noFill/>
        </p:spPr>
        <p:txBody>
          <a:bodyPr wrap="square" lIns="0" tIns="0" rIns="0" bIns="0" rtlCol="0">
            <a:noAutofit/>
          </a:bodyPr>
          <a:lstStyle/>
          <a:p>
            <a:r>
              <a:rPr lang="en-US" sz="1000" b="1" dirty="0">
                <a:solidFill>
                  <a:schemeClr val="accent2"/>
                </a:solidFill>
              </a:rPr>
              <a:t>Senior citizen identity theft</a:t>
            </a:r>
          </a:p>
        </p:txBody>
      </p:sp>
      <p:pic>
        <p:nvPicPr>
          <p:cNvPr id="52" name="Graphic 51">
            <a:extLst>
              <a:ext uri="{FF2B5EF4-FFF2-40B4-BE49-F238E27FC236}">
                <a16:creationId xmlns:a16="http://schemas.microsoft.com/office/drawing/2014/main" id="{4D8113D2-EB05-4B3F-810D-3B1FD3976BD1}"/>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523238" y="3569340"/>
            <a:ext cx="581951" cy="432915"/>
          </a:xfrm>
          <a:prstGeom prst="rect">
            <a:avLst/>
          </a:prstGeom>
        </p:spPr>
      </p:pic>
      <p:sp>
        <p:nvSpPr>
          <p:cNvPr id="53" name="TextBox 52">
            <a:extLst>
              <a:ext uri="{FF2B5EF4-FFF2-40B4-BE49-F238E27FC236}">
                <a16:creationId xmlns:a16="http://schemas.microsoft.com/office/drawing/2014/main" id="{75DFF679-89A5-43EF-BC86-BF0BC1B0F2CF}"/>
              </a:ext>
            </a:extLst>
          </p:cNvPr>
          <p:cNvSpPr txBox="1"/>
          <p:nvPr/>
        </p:nvSpPr>
        <p:spPr>
          <a:xfrm>
            <a:off x="13838997" y="1591084"/>
            <a:ext cx="741641" cy="473075"/>
          </a:xfrm>
          <a:prstGeom prst="rect">
            <a:avLst/>
          </a:prstGeom>
          <a:noFill/>
        </p:spPr>
        <p:txBody>
          <a:bodyPr wrap="square" lIns="0" tIns="0" rIns="0" bIns="0" rtlCol="0">
            <a:noAutofit/>
          </a:bodyPr>
          <a:lstStyle/>
          <a:p>
            <a:endParaRPr lang="en-US" sz="1000" b="1" dirty="0">
              <a:solidFill>
                <a:schemeClr val="accent2"/>
              </a:solidFill>
            </a:endParaRPr>
          </a:p>
        </p:txBody>
      </p:sp>
      <p:sp>
        <p:nvSpPr>
          <p:cNvPr id="55" name="TextBox 54">
            <a:extLst>
              <a:ext uri="{FF2B5EF4-FFF2-40B4-BE49-F238E27FC236}">
                <a16:creationId xmlns:a16="http://schemas.microsoft.com/office/drawing/2014/main" id="{23FED932-8CE3-440E-96A0-AAF3968EBE56}"/>
              </a:ext>
            </a:extLst>
          </p:cNvPr>
          <p:cNvSpPr txBox="1"/>
          <p:nvPr/>
        </p:nvSpPr>
        <p:spPr>
          <a:xfrm>
            <a:off x="13829943" y="3621250"/>
            <a:ext cx="741641" cy="473075"/>
          </a:xfrm>
          <a:prstGeom prst="rect">
            <a:avLst/>
          </a:prstGeom>
          <a:noFill/>
        </p:spPr>
        <p:txBody>
          <a:bodyPr wrap="square" lIns="0" tIns="0" rIns="0" bIns="0" rtlCol="0">
            <a:noAutofit/>
          </a:bodyPr>
          <a:lstStyle/>
          <a:p>
            <a:endParaRPr lang="en-US" sz="1000" b="1" dirty="0">
              <a:solidFill>
                <a:schemeClr val="accent2"/>
              </a:solidFill>
            </a:endParaRPr>
          </a:p>
        </p:txBody>
      </p:sp>
      <p:sp>
        <p:nvSpPr>
          <p:cNvPr id="57" name="TextBox 56">
            <a:extLst>
              <a:ext uri="{FF2B5EF4-FFF2-40B4-BE49-F238E27FC236}">
                <a16:creationId xmlns:a16="http://schemas.microsoft.com/office/drawing/2014/main" id="{0DE6AB2C-584A-409D-AF2D-ADF456EB2292}"/>
              </a:ext>
            </a:extLst>
          </p:cNvPr>
          <p:cNvSpPr txBox="1"/>
          <p:nvPr/>
        </p:nvSpPr>
        <p:spPr>
          <a:xfrm>
            <a:off x="13759629" y="4223623"/>
            <a:ext cx="741641" cy="473075"/>
          </a:xfrm>
          <a:prstGeom prst="rect">
            <a:avLst/>
          </a:prstGeom>
          <a:noFill/>
        </p:spPr>
        <p:txBody>
          <a:bodyPr wrap="square" lIns="0" tIns="0" rIns="0" bIns="0" rtlCol="0">
            <a:noAutofit/>
          </a:bodyPr>
          <a:lstStyle/>
          <a:p>
            <a:endParaRPr lang="en-US" sz="1000" b="1" dirty="0">
              <a:solidFill>
                <a:schemeClr val="accent2"/>
              </a:solidFill>
            </a:endParaRPr>
          </a:p>
        </p:txBody>
      </p:sp>
      <p:pic>
        <p:nvPicPr>
          <p:cNvPr id="59" name="Graphic 58">
            <a:extLst>
              <a:ext uri="{FF2B5EF4-FFF2-40B4-BE49-F238E27FC236}">
                <a16:creationId xmlns:a16="http://schemas.microsoft.com/office/drawing/2014/main" id="{7643A3B3-B93B-4E10-8E37-4D2D474C42C0}"/>
              </a:ext>
            </a:extLst>
          </p:cNvPr>
          <p:cNvPicPr>
            <a:picLocks/>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260417" y="3271474"/>
            <a:ext cx="405567" cy="405567"/>
          </a:xfrm>
          <a:prstGeom prst="rect">
            <a:avLst/>
          </a:prstGeom>
        </p:spPr>
      </p:pic>
      <p:pic>
        <p:nvPicPr>
          <p:cNvPr id="60" name="Graphic 59">
            <a:extLst>
              <a:ext uri="{FF2B5EF4-FFF2-40B4-BE49-F238E27FC236}">
                <a16:creationId xmlns:a16="http://schemas.microsoft.com/office/drawing/2014/main" id="{D1024CB1-355A-4F96-BAEE-24B04DCAACB6}"/>
              </a:ext>
            </a:extLst>
          </p:cNvPr>
          <p:cNvPicPr>
            <a:picLocks/>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4522036" y="2050169"/>
            <a:ext cx="545661" cy="496055"/>
          </a:xfrm>
          <a:prstGeom prst="rect">
            <a:avLst/>
          </a:prstGeom>
        </p:spPr>
      </p:pic>
      <p:pic>
        <p:nvPicPr>
          <p:cNvPr id="71" name="Graphic 70">
            <a:extLst>
              <a:ext uri="{FF2B5EF4-FFF2-40B4-BE49-F238E27FC236}">
                <a16:creationId xmlns:a16="http://schemas.microsoft.com/office/drawing/2014/main" id="{FBA06E85-86C0-4BA5-A3A0-D8D0240932CE}"/>
              </a:ext>
            </a:extLst>
          </p:cNvPr>
          <p:cNvPicPr>
            <a:picLocks/>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202933" y="4348685"/>
            <a:ext cx="639895" cy="611870"/>
          </a:xfrm>
          <a:prstGeom prst="rect">
            <a:avLst/>
          </a:prstGeom>
        </p:spPr>
      </p:pic>
    </p:spTree>
    <p:extLst>
      <p:ext uri="{BB962C8B-B14F-4D97-AF65-F5344CB8AC3E}">
        <p14:creationId xmlns:p14="http://schemas.microsoft.com/office/powerpoint/2010/main" val="286685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1444-28A2-D74D-98B4-DE4A111B095C}"/>
              </a:ext>
            </a:extLst>
          </p:cNvPr>
          <p:cNvSpPr>
            <a:spLocks noGrp="1"/>
          </p:cNvSpPr>
          <p:nvPr>
            <p:ph type="title"/>
          </p:nvPr>
        </p:nvSpPr>
        <p:spPr/>
        <p:txBody>
          <a:bodyPr/>
          <a:lstStyle/>
          <a:p>
            <a:r>
              <a:rPr lang="en-US" dirty="0"/>
              <a:t>How Legal Compares to Medical</a:t>
            </a:r>
          </a:p>
        </p:txBody>
      </p:sp>
      <p:sp>
        <p:nvSpPr>
          <p:cNvPr id="3" name="Text Placeholder 2">
            <a:extLst>
              <a:ext uri="{FF2B5EF4-FFF2-40B4-BE49-F238E27FC236}">
                <a16:creationId xmlns:a16="http://schemas.microsoft.com/office/drawing/2014/main" id="{13BA98E1-A1D2-C848-978D-0BB8430568EA}"/>
              </a:ext>
            </a:extLst>
          </p:cNvPr>
          <p:cNvSpPr>
            <a:spLocks noGrp="1"/>
          </p:cNvSpPr>
          <p:nvPr>
            <p:ph type="body" sz="quarter" idx="10"/>
          </p:nvPr>
        </p:nvSpPr>
        <p:spPr>
          <a:xfrm>
            <a:off x="1892300" y="6324601"/>
            <a:ext cx="11277600" cy="228600"/>
          </a:xfrm>
        </p:spPr>
        <p:txBody>
          <a:bodyPr/>
          <a:lstStyle/>
          <a:p>
            <a:endParaRPr lang="en-US" dirty="0"/>
          </a:p>
        </p:txBody>
      </p:sp>
      <p:sp>
        <p:nvSpPr>
          <p:cNvPr id="4" name="Rectangle 3">
            <a:extLst>
              <a:ext uri="{FF2B5EF4-FFF2-40B4-BE49-F238E27FC236}">
                <a16:creationId xmlns:a16="http://schemas.microsoft.com/office/drawing/2014/main" id="{22C2861A-6BEB-664F-A30F-39D4AF84A8F9}"/>
              </a:ext>
            </a:extLst>
          </p:cNvPr>
          <p:cNvSpPr/>
          <p:nvPr/>
        </p:nvSpPr>
        <p:spPr>
          <a:xfrm>
            <a:off x="507697" y="1524000"/>
            <a:ext cx="5584709" cy="609600"/>
          </a:xfrm>
          <a:prstGeom prst="rect">
            <a:avLst/>
          </a:prstGeom>
          <a:solidFill>
            <a:schemeClr val="accent2"/>
          </a:solidFill>
        </p:spPr>
        <p:txBody>
          <a:bodyPr wrap="square" lIns="0" tIns="0" rIns="0" bIns="0" rtlCol="0" anchor="ctr">
            <a:noAutofit/>
          </a:bodyPr>
          <a:lstStyle/>
          <a:p>
            <a:pPr algn="ctr"/>
            <a:endParaRPr lang="en-US" sz="1900" dirty="0"/>
          </a:p>
        </p:txBody>
      </p:sp>
      <p:sp>
        <p:nvSpPr>
          <p:cNvPr id="5" name="Rectangle 4">
            <a:extLst>
              <a:ext uri="{FF2B5EF4-FFF2-40B4-BE49-F238E27FC236}">
                <a16:creationId xmlns:a16="http://schemas.microsoft.com/office/drawing/2014/main" id="{2FB5ADF3-1D6F-6C48-AD55-95B5842534ED}"/>
              </a:ext>
            </a:extLst>
          </p:cNvPr>
          <p:cNvSpPr/>
          <p:nvPr/>
        </p:nvSpPr>
        <p:spPr>
          <a:xfrm>
            <a:off x="6092406" y="1524000"/>
            <a:ext cx="5737639" cy="609600"/>
          </a:xfrm>
          <a:prstGeom prst="rect">
            <a:avLst/>
          </a:prstGeom>
          <a:solidFill>
            <a:schemeClr val="accent3"/>
          </a:solidFill>
        </p:spPr>
        <p:txBody>
          <a:bodyPr wrap="square" lIns="0" tIns="0" rIns="0" bIns="0" rtlCol="0" anchor="ctr">
            <a:noAutofit/>
          </a:bodyPr>
          <a:lstStyle/>
          <a:p>
            <a:pPr algn="ctr"/>
            <a:endParaRPr lang="en-US" sz="1900" dirty="0"/>
          </a:p>
        </p:txBody>
      </p:sp>
      <p:sp>
        <p:nvSpPr>
          <p:cNvPr id="6" name="TextBox 5">
            <a:extLst>
              <a:ext uri="{FF2B5EF4-FFF2-40B4-BE49-F238E27FC236}">
                <a16:creationId xmlns:a16="http://schemas.microsoft.com/office/drawing/2014/main" id="{196EE5FE-4AF6-A94B-B617-F5AFDF9E2785}"/>
              </a:ext>
            </a:extLst>
          </p:cNvPr>
          <p:cNvSpPr txBox="1"/>
          <p:nvPr/>
        </p:nvSpPr>
        <p:spPr>
          <a:xfrm>
            <a:off x="1420263" y="1689541"/>
            <a:ext cx="4256637" cy="332835"/>
          </a:xfrm>
          <a:prstGeom prst="rect">
            <a:avLst/>
          </a:prstGeom>
          <a:noFill/>
        </p:spPr>
        <p:txBody>
          <a:bodyPr wrap="square" lIns="0" tIns="0" rIns="0" bIns="0" rtlCol="0">
            <a:noAutofit/>
          </a:bodyPr>
          <a:lstStyle/>
          <a:p>
            <a:r>
              <a:rPr lang="en-US" sz="1400" b="1" dirty="0">
                <a:solidFill>
                  <a:schemeClr val="bg1"/>
                </a:solidFill>
              </a:rPr>
              <a:t>When you have a legal issue and need an attorney… </a:t>
            </a:r>
            <a:endPar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99AAA3-7E66-E94A-850E-21AD3BC08220}"/>
              </a:ext>
            </a:extLst>
          </p:cNvPr>
          <p:cNvSpPr txBox="1"/>
          <p:nvPr/>
        </p:nvSpPr>
        <p:spPr>
          <a:xfrm>
            <a:off x="6980540" y="1714387"/>
            <a:ext cx="4700915" cy="317312"/>
          </a:xfrm>
          <a:prstGeom prst="rect">
            <a:avLst/>
          </a:prstGeom>
          <a:noFill/>
        </p:spPr>
        <p:txBody>
          <a:bodyPr wrap="square" lIns="0" tIns="0" rIns="0" bIns="0" rtlCol="0">
            <a:noAutofit/>
          </a:bodyPr>
          <a:lstStyle/>
          <a:p>
            <a:r>
              <a:rPr lang="en-US" sz="1400" b="1" dirty="0"/>
              <a:t>When you have a medical issue and need a doctor…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a:extLst>
              <a:ext uri="{FF2B5EF4-FFF2-40B4-BE49-F238E27FC236}">
                <a16:creationId xmlns:a16="http://schemas.microsoft.com/office/drawing/2014/main" id="{50E710C2-253E-9E4C-8B71-F429D4A71D02}"/>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385" y="1621800"/>
            <a:ext cx="468883" cy="424600"/>
          </a:xfrm>
          <a:prstGeom prst="rect">
            <a:avLst/>
          </a:prstGeom>
        </p:spPr>
      </p:pic>
      <p:pic>
        <p:nvPicPr>
          <p:cNvPr id="9" name="Graphic 8">
            <a:extLst>
              <a:ext uri="{FF2B5EF4-FFF2-40B4-BE49-F238E27FC236}">
                <a16:creationId xmlns:a16="http://schemas.microsoft.com/office/drawing/2014/main" id="{03D91899-3785-3F46-9519-9F8B54F909CF}"/>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5823" y="1589200"/>
            <a:ext cx="383722" cy="457200"/>
          </a:xfrm>
          <a:prstGeom prst="rect">
            <a:avLst/>
          </a:prstGeom>
        </p:spPr>
      </p:pic>
      <p:cxnSp>
        <p:nvCxnSpPr>
          <p:cNvPr id="10" name="Straight Connector 9">
            <a:extLst>
              <a:ext uri="{FF2B5EF4-FFF2-40B4-BE49-F238E27FC236}">
                <a16:creationId xmlns:a16="http://schemas.microsoft.com/office/drawing/2014/main" id="{8395D8AF-7B5A-6946-B36C-B0C5BFE206C9}"/>
              </a:ext>
            </a:extLst>
          </p:cNvPr>
          <p:cNvCxnSpPr>
            <a:cxnSpLocks/>
          </p:cNvCxnSpPr>
          <p:nvPr/>
        </p:nvCxnSpPr>
        <p:spPr>
          <a:xfrm>
            <a:off x="6092406" y="1524000"/>
            <a:ext cx="0" cy="502920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BC901FE-39A5-444D-9F82-9FCAECD63EBB}"/>
              </a:ext>
            </a:extLst>
          </p:cNvPr>
          <p:cNvGrpSpPr/>
          <p:nvPr/>
        </p:nvGrpSpPr>
        <p:grpSpPr>
          <a:xfrm>
            <a:off x="5959056" y="2286000"/>
            <a:ext cx="266700" cy="266700"/>
            <a:chOff x="4473156" y="2374557"/>
            <a:chExt cx="266700" cy="266700"/>
          </a:xfrm>
        </p:grpSpPr>
        <p:sp>
          <p:nvSpPr>
            <p:cNvPr id="12" name="Oval 11">
              <a:extLst>
                <a:ext uri="{FF2B5EF4-FFF2-40B4-BE49-F238E27FC236}">
                  <a16:creationId xmlns:a16="http://schemas.microsoft.com/office/drawing/2014/main" id="{C62C623A-A7CA-194B-882B-06E6B5ED0B15}"/>
                </a:ext>
              </a:extLst>
            </p:cNvPr>
            <p:cNvSpPr/>
            <p:nvPr/>
          </p:nvSpPr>
          <p:spPr>
            <a:xfrm>
              <a:off x="4473156" y="2374557"/>
              <a:ext cx="266700" cy="266700"/>
            </a:xfrm>
            <a:prstGeom prst="ellipse">
              <a:avLst/>
            </a:prstGeom>
            <a:solidFill>
              <a:schemeClr val="accent6"/>
            </a:solidFill>
            <a:ln w="19050">
              <a:solidFill>
                <a:schemeClr val="bg1"/>
              </a:solidFill>
            </a:ln>
          </p:spPr>
          <p:txBody>
            <a:bodyPr wrap="square" lIns="0" tIns="0" rIns="0" bIns="0" rtlCol="0" anchor="ctr">
              <a:noAutofit/>
            </a:bodyPr>
            <a:lstStyle/>
            <a:p>
              <a:pPr algn="ctr"/>
              <a:endParaRPr lang="en-US" sz="1900" dirty="0"/>
            </a:p>
          </p:txBody>
        </p:sp>
        <p:sp>
          <p:nvSpPr>
            <p:cNvPr id="13" name="Freeform 12">
              <a:extLst>
                <a:ext uri="{FF2B5EF4-FFF2-40B4-BE49-F238E27FC236}">
                  <a16:creationId xmlns:a16="http://schemas.microsoft.com/office/drawing/2014/main" id="{B670DE06-70E0-1F44-A287-A3C82AF76908}"/>
                </a:ext>
              </a:extLst>
            </p:cNvPr>
            <p:cNvSpPr/>
            <p:nvPr/>
          </p:nvSpPr>
          <p:spPr>
            <a:xfrm>
              <a:off x="4589698" y="2449728"/>
              <a:ext cx="57988" cy="116358"/>
            </a:xfrm>
            <a:custGeom>
              <a:avLst/>
              <a:gdLst/>
              <a:ahLst/>
              <a:cxnLst/>
              <a:rect l="l" t="t" r="r" b="b"/>
              <a:pathLst>
                <a:path w="57988" h="116358">
                  <a:moveTo>
                    <a:pt x="47472" y="93726"/>
                  </a:moveTo>
                  <a:cubicBezTo>
                    <a:pt x="54559" y="93726"/>
                    <a:pt x="57988" y="100584"/>
                    <a:pt x="57988" y="102413"/>
                  </a:cubicBezTo>
                  <a:cubicBezTo>
                    <a:pt x="57988" y="103099"/>
                    <a:pt x="57988" y="104471"/>
                    <a:pt x="56388" y="104471"/>
                  </a:cubicBezTo>
                  <a:cubicBezTo>
                    <a:pt x="55702" y="104471"/>
                    <a:pt x="54330" y="104471"/>
                    <a:pt x="54330" y="105385"/>
                  </a:cubicBezTo>
                  <a:cubicBezTo>
                    <a:pt x="54330" y="105842"/>
                    <a:pt x="53873" y="107214"/>
                    <a:pt x="53187" y="107442"/>
                  </a:cubicBezTo>
                  <a:cubicBezTo>
                    <a:pt x="52502" y="107671"/>
                    <a:pt x="51587" y="108814"/>
                    <a:pt x="51587" y="109728"/>
                  </a:cubicBezTo>
                  <a:cubicBezTo>
                    <a:pt x="51359" y="111786"/>
                    <a:pt x="47701" y="113386"/>
                    <a:pt x="44043" y="113386"/>
                  </a:cubicBezTo>
                  <a:cubicBezTo>
                    <a:pt x="40386" y="113386"/>
                    <a:pt x="36957" y="109728"/>
                    <a:pt x="36957" y="105156"/>
                  </a:cubicBezTo>
                  <a:cubicBezTo>
                    <a:pt x="36957" y="100584"/>
                    <a:pt x="41529" y="93726"/>
                    <a:pt x="47472" y="93726"/>
                  </a:cubicBezTo>
                  <a:close/>
                  <a:moveTo>
                    <a:pt x="15773" y="0"/>
                  </a:moveTo>
                  <a:cubicBezTo>
                    <a:pt x="18974" y="0"/>
                    <a:pt x="20574" y="1829"/>
                    <a:pt x="20802" y="4115"/>
                  </a:cubicBezTo>
                  <a:cubicBezTo>
                    <a:pt x="21031" y="5944"/>
                    <a:pt x="23546" y="6858"/>
                    <a:pt x="23546" y="10287"/>
                  </a:cubicBezTo>
                  <a:cubicBezTo>
                    <a:pt x="23546" y="13031"/>
                    <a:pt x="22174" y="18746"/>
                    <a:pt x="22174" y="21489"/>
                  </a:cubicBezTo>
                  <a:cubicBezTo>
                    <a:pt x="22174" y="31776"/>
                    <a:pt x="10973" y="87097"/>
                    <a:pt x="10973" y="101727"/>
                  </a:cubicBezTo>
                  <a:cubicBezTo>
                    <a:pt x="10973" y="102413"/>
                    <a:pt x="10973" y="102870"/>
                    <a:pt x="11430" y="103328"/>
                  </a:cubicBezTo>
                  <a:cubicBezTo>
                    <a:pt x="11658" y="103556"/>
                    <a:pt x="12801" y="108357"/>
                    <a:pt x="12801" y="108814"/>
                  </a:cubicBezTo>
                  <a:cubicBezTo>
                    <a:pt x="12801" y="114072"/>
                    <a:pt x="11430" y="116358"/>
                    <a:pt x="8001" y="116358"/>
                  </a:cubicBezTo>
                  <a:cubicBezTo>
                    <a:pt x="3200" y="116358"/>
                    <a:pt x="0" y="110643"/>
                    <a:pt x="0" y="106071"/>
                  </a:cubicBezTo>
                  <a:cubicBezTo>
                    <a:pt x="0" y="101270"/>
                    <a:pt x="10287" y="38634"/>
                    <a:pt x="10287" y="26518"/>
                  </a:cubicBezTo>
                  <a:cubicBezTo>
                    <a:pt x="10287" y="24232"/>
                    <a:pt x="7544" y="23089"/>
                    <a:pt x="5715" y="22860"/>
                  </a:cubicBezTo>
                  <a:cubicBezTo>
                    <a:pt x="2286" y="22403"/>
                    <a:pt x="1143" y="19203"/>
                    <a:pt x="1371" y="17374"/>
                  </a:cubicBezTo>
                  <a:cubicBezTo>
                    <a:pt x="2057" y="10745"/>
                    <a:pt x="13259" y="0"/>
                    <a:pt x="15773" y="0"/>
                  </a:cubicBezTo>
                  <a:close/>
                </a:path>
              </a:pathLst>
            </a:custGeom>
            <a:solidFill>
              <a:schemeClr val="bg1"/>
            </a:solidFill>
          </p:spPr>
          <p:txBody>
            <a:bodyPr wrap="square" lIns="0" tIns="0" rIns="0" bIns="0" rtlCol="0" anchor="ctr">
              <a:noAutofit/>
            </a:bodyPr>
            <a:lstStyle/>
            <a:p>
              <a:pPr algn="ctr"/>
              <a:endParaRPr lang="en-US" sz="1900" dirty="0"/>
            </a:p>
          </p:txBody>
        </p:sp>
      </p:grpSp>
      <p:grpSp>
        <p:nvGrpSpPr>
          <p:cNvPr id="14" name="Group 13">
            <a:extLst>
              <a:ext uri="{FF2B5EF4-FFF2-40B4-BE49-F238E27FC236}">
                <a16:creationId xmlns:a16="http://schemas.microsoft.com/office/drawing/2014/main" id="{DC57D0B7-9CBA-4441-844F-A2F658123ED1}"/>
              </a:ext>
            </a:extLst>
          </p:cNvPr>
          <p:cNvGrpSpPr/>
          <p:nvPr/>
        </p:nvGrpSpPr>
        <p:grpSpPr>
          <a:xfrm>
            <a:off x="5959056" y="3124200"/>
            <a:ext cx="266700" cy="266700"/>
            <a:chOff x="4473156" y="3295393"/>
            <a:chExt cx="266700" cy="266700"/>
          </a:xfrm>
        </p:grpSpPr>
        <p:sp>
          <p:nvSpPr>
            <p:cNvPr id="15" name="Oval 14">
              <a:extLst>
                <a:ext uri="{FF2B5EF4-FFF2-40B4-BE49-F238E27FC236}">
                  <a16:creationId xmlns:a16="http://schemas.microsoft.com/office/drawing/2014/main" id="{44176A2A-4114-1E4E-B716-254EB8DE0DED}"/>
                </a:ext>
              </a:extLst>
            </p:cNvPr>
            <p:cNvSpPr/>
            <p:nvPr/>
          </p:nvSpPr>
          <p:spPr>
            <a:xfrm>
              <a:off x="4473156" y="3295393"/>
              <a:ext cx="266700" cy="266700"/>
            </a:xfrm>
            <a:prstGeom prst="ellipse">
              <a:avLst/>
            </a:prstGeom>
            <a:solidFill>
              <a:schemeClr val="accent6"/>
            </a:solidFill>
            <a:ln w="19050">
              <a:solidFill>
                <a:schemeClr val="bg1"/>
              </a:solidFill>
            </a:ln>
          </p:spPr>
          <p:txBody>
            <a:bodyPr wrap="square" lIns="0" tIns="0" rIns="0" bIns="0" rtlCol="0" anchor="ctr">
              <a:noAutofit/>
            </a:bodyPr>
            <a:lstStyle/>
            <a:p>
              <a:pPr algn="ctr"/>
              <a:endParaRPr lang="en-US" sz="1900" dirty="0"/>
            </a:p>
          </p:txBody>
        </p:sp>
        <p:sp>
          <p:nvSpPr>
            <p:cNvPr id="16" name="Freeform 15">
              <a:extLst>
                <a:ext uri="{FF2B5EF4-FFF2-40B4-BE49-F238E27FC236}">
                  <a16:creationId xmlns:a16="http://schemas.microsoft.com/office/drawing/2014/main" id="{969D54B2-067C-F140-A24A-9FBE6E5684F0}"/>
                </a:ext>
              </a:extLst>
            </p:cNvPr>
            <p:cNvSpPr/>
            <p:nvPr/>
          </p:nvSpPr>
          <p:spPr>
            <a:xfrm>
              <a:off x="4567104" y="3370107"/>
              <a:ext cx="103175" cy="116815"/>
            </a:xfrm>
            <a:custGeom>
              <a:avLst/>
              <a:gdLst/>
              <a:ahLst/>
              <a:cxnLst/>
              <a:rect l="l" t="t" r="r" b="b"/>
              <a:pathLst>
                <a:path w="103175" h="116815">
                  <a:moveTo>
                    <a:pt x="92660" y="93040"/>
                  </a:moveTo>
                  <a:cubicBezTo>
                    <a:pt x="99746" y="93040"/>
                    <a:pt x="103175" y="99898"/>
                    <a:pt x="103175" y="101727"/>
                  </a:cubicBezTo>
                  <a:cubicBezTo>
                    <a:pt x="103175" y="102413"/>
                    <a:pt x="103175" y="103785"/>
                    <a:pt x="101575" y="103785"/>
                  </a:cubicBezTo>
                  <a:cubicBezTo>
                    <a:pt x="100889" y="103785"/>
                    <a:pt x="99518" y="103785"/>
                    <a:pt x="99518" y="104699"/>
                  </a:cubicBezTo>
                  <a:cubicBezTo>
                    <a:pt x="99518" y="105156"/>
                    <a:pt x="99060" y="106528"/>
                    <a:pt x="98375" y="106756"/>
                  </a:cubicBezTo>
                  <a:cubicBezTo>
                    <a:pt x="97689" y="106985"/>
                    <a:pt x="96774" y="108128"/>
                    <a:pt x="96774" y="109042"/>
                  </a:cubicBezTo>
                  <a:cubicBezTo>
                    <a:pt x="96546" y="111100"/>
                    <a:pt x="92888" y="112700"/>
                    <a:pt x="89231" y="112700"/>
                  </a:cubicBezTo>
                  <a:cubicBezTo>
                    <a:pt x="85573" y="112700"/>
                    <a:pt x="82144" y="109042"/>
                    <a:pt x="82144" y="104470"/>
                  </a:cubicBezTo>
                  <a:cubicBezTo>
                    <a:pt x="82144" y="99898"/>
                    <a:pt x="86716" y="93040"/>
                    <a:pt x="92660" y="93040"/>
                  </a:cubicBezTo>
                  <a:close/>
                  <a:moveTo>
                    <a:pt x="46178" y="0"/>
                  </a:moveTo>
                  <a:cubicBezTo>
                    <a:pt x="59894" y="0"/>
                    <a:pt x="69952" y="13716"/>
                    <a:pt x="69952" y="21489"/>
                  </a:cubicBezTo>
                  <a:cubicBezTo>
                    <a:pt x="69952" y="40005"/>
                    <a:pt x="35662" y="72695"/>
                    <a:pt x="14174" y="101041"/>
                  </a:cubicBezTo>
                  <a:cubicBezTo>
                    <a:pt x="13488" y="101956"/>
                    <a:pt x="13031" y="102870"/>
                    <a:pt x="13031" y="103556"/>
                  </a:cubicBezTo>
                  <a:cubicBezTo>
                    <a:pt x="13031" y="105385"/>
                    <a:pt x="13945" y="105842"/>
                    <a:pt x="16231" y="105842"/>
                  </a:cubicBezTo>
                  <a:cubicBezTo>
                    <a:pt x="27432" y="105385"/>
                    <a:pt x="63323" y="99898"/>
                    <a:pt x="65837" y="99898"/>
                  </a:cubicBezTo>
                  <a:cubicBezTo>
                    <a:pt x="68123" y="99898"/>
                    <a:pt x="70181" y="100813"/>
                    <a:pt x="70181" y="102642"/>
                  </a:cubicBezTo>
                  <a:cubicBezTo>
                    <a:pt x="70181" y="105385"/>
                    <a:pt x="64237" y="107671"/>
                    <a:pt x="64237" y="108585"/>
                  </a:cubicBezTo>
                  <a:cubicBezTo>
                    <a:pt x="64237" y="109271"/>
                    <a:pt x="59436" y="111557"/>
                    <a:pt x="58751" y="111786"/>
                  </a:cubicBezTo>
                  <a:cubicBezTo>
                    <a:pt x="42977" y="114757"/>
                    <a:pt x="15317" y="116815"/>
                    <a:pt x="7544" y="116815"/>
                  </a:cubicBezTo>
                  <a:cubicBezTo>
                    <a:pt x="3429" y="116815"/>
                    <a:pt x="0" y="116586"/>
                    <a:pt x="0" y="109500"/>
                  </a:cubicBezTo>
                  <a:cubicBezTo>
                    <a:pt x="0" y="102870"/>
                    <a:pt x="7316" y="93955"/>
                    <a:pt x="11202" y="88926"/>
                  </a:cubicBezTo>
                  <a:cubicBezTo>
                    <a:pt x="21260" y="75895"/>
                    <a:pt x="18517" y="85268"/>
                    <a:pt x="28804" y="72009"/>
                  </a:cubicBezTo>
                  <a:cubicBezTo>
                    <a:pt x="30861" y="69723"/>
                    <a:pt x="45492" y="47778"/>
                    <a:pt x="48235" y="44349"/>
                  </a:cubicBezTo>
                  <a:cubicBezTo>
                    <a:pt x="58065" y="32233"/>
                    <a:pt x="57150" y="28118"/>
                    <a:pt x="57150" y="23775"/>
                  </a:cubicBezTo>
                  <a:cubicBezTo>
                    <a:pt x="57150" y="18745"/>
                    <a:pt x="50750" y="10516"/>
                    <a:pt x="44349" y="10516"/>
                  </a:cubicBezTo>
                  <a:cubicBezTo>
                    <a:pt x="34519" y="10516"/>
                    <a:pt x="25146" y="18060"/>
                    <a:pt x="18974" y="24689"/>
                  </a:cubicBezTo>
                  <a:cubicBezTo>
                    <a:pt x="15088" y="28804"/>
                    <a:pt x="12802" y="28804"/>
                    <a:pt x="9830" y="28804"/>
                  </a:cubicBezTo>
                  <a:cubicBezTo>
                    <a:pt x="5715" y="28804"/>
                    <a:pt x="3658" y="26518"/>
                    <a:pt x="3658" y="23317"/>
                  </a:cubicBezTo>
                  <a:cubicBezTo>
                    <a:pt x="3658" y="20574"/>
                    <a:pt x="7316" y="18745"/>
                    <a:pt x="8916" y="17602"/>
                  </a:cubicBezTo>
                  <a:cubicBezTo>
                    <a:pt x="10516" y="16459"/>
                    <a:pt x="15774" y="17145"/>
                    <a:pt x="17831" y="16002"/>
                  </a:cubicBezTo>
                  <a:cubicBezTo>
                    <a:pt x="21489" y="13945"/>
                    <a:pt x="22403" y="0"/>
                    <a:pt x="46178" y="0"/>
                  </a:cubicBezTo>
                  <a:close/>
                </a:path>
              </a:pathLst>
            </a:custGeom>
            <a:solidFill>
              <a:schemeClr val="tx2"/>
            </a:solidFill>
          </p:spPr>
          <p:txBody>
            <a:bodyPr wrap="square" lIns="0" tIns="0" rIns="0" bIns="0" rtlCol="0" anchor="ctr">
              <a:noAutofit/>
            </a:bodyPr>
            <a:lstStyle/>
            <a:p>
              <a:pPr algn="ctr"/>
              <a:endParaRPr lang="en-US" sz="1900" dirty="0"/>
            </a:p>
          </p:txBody>
        </p:sp>
      </p:grpSp>
      <p:grpSp>
        <p:nvGrpSpPr>
          <p:cNvPr id="17" name="Group 16">
            <a:extLst>
              <a:ext uri="{FF2B5EF4-FFF2-40B4-BE49-F238E27FC236}">
                <a16:creationId xmlns:a16="http://schemas.microsoft.com/office/drawing/2014/main" id="{DD53C4D8-2E3A-F441-BF8D-26C2B80BC96B}"/>
              </a:ext>
            </a:extLst>
          </p:cNvPr>
          <p:cNvGrpSpPr/>
          <p:nvPr/>
        </p:nvGrpSpPr>
        <p:grpSpPr>
          <a:xfrm>
            <a:off x="5959056" y="4936295"/>
            <a:ext cx="266700" cy="266700"/>
            <a:chOff x="4473156" y="5137065"/>
            <a:chExt cx="266700" cy="266700"/>
          </a:xfrm>
        </p:grpSpPr>
        <p:sp>
          <p:nvSpPr>
            <p:cNvPr id="18" name="Oval 17">
              <a:extLst>
                <a:ext uri="{FF2B5EF4-FFF2-40B4-BE49-F238E27FC236}">
                  <a16:creationId xmlns:a16="http://schemas.microsoft.com/office/drawing/2014/main" id="{AF7D312C-1DB3-5042-9904-FC89B8540382}"/>
                </a:ext>
              </a:extLst>
            </p:cNvPr>
            <p:cNvSpPr/>
            <p:nvPr/>
          </p:nvSpPr>
          <p:spPr>
            <a:xfrm>
              <a:off x="4473156" y="5137065"/>
              <a:ext cx="266700" cy="266700"/>
            </a:xfrm>
            <a:prstGeom prst="ellipse">
              <a:avLst/>
            </a:prstGeom>
            <a:solidFill>
              <a:schemeClr val="accent6"/>
            </a:solidFill>
            <a:ln w="19050">
              <a:solidFill>
                <a:schemeClr val="bg1"/>
              </a:solidFill>
            </a:ln>
          </p:spPr>
          <p:txBody>
            <a:bodyPr wrap="square" lIns="0" tIns="0" rIns="0" bIns="0" rtlCol="0" anchor="ctr">
              <a:noAutofit/>
            </a:bodyPr>
            <a:lstStyle/>
            <a:p>
              <a:pPr algn="ctr"/>
              <a:endParaRPr lang="en-US" sz="1900" dirty="0"/>
            </a:p>
          </p:txBody>
        </p:sp>
        <p:sp>
          <p:nvSpPr>
            <p:cNvPr id="19" name="Freeform 18">
              <a:extLst>
                <a:ext uri="{FF2B5EF4-FFF2-40B4-BE49-F238E27FC236}">
                  <a16:creationId xmlns:a16="http://schemas.microsoft.com/office/drawing/2014/main" id="{6384EBA3-5A9C-3C47-AB1C-B1E19E589149}"/>
                </a:ext>
              </a:extLst>
            </p:cNvPr>
            <p:cNvSpPr/>
            <p:nvPr/>
          </p:nvSpPr>
          <p:spPr>
            <a:xfrm>
              <a:off x="4572780" y="5215571"/>
              <a:ext cx="91821" cy="119101"/>
            </a:xfrm>
            <a:custGeom>
              <a:avLst/>
              <a:gdLst/>
              <a:ahLst/>
              <a:cxnLst/>
              <a:rect l="l" t="t" r="r" b="b"/>
              <a:pathLst>
                <a:path w="91821" h="119101">
                  <a:moveTo>
                    <a:pt x="81306" y="87325"/>
                  </a:moveTo>
                  <a:cubicBezTo>
                    <a:pt x="88392" y="87325"/>
                    <a:pt x="91821" y="94183"/>
                    <a:pt x="91821" y="96012"/>
                  </a:cubicBezTo>
                  <a:cubicBezTo>
                    <a:pt x="91821" y="96698"/>
                    <a:pt x="91821" y="98070"/>
                    <a:pt x="90221" y="98070"/>
                  </a:cubicBezTo>
                  <a:cubicBezTo>
                    <a:pt x="89535" y="98070"/>
                    <a:pt x="88164" y="98070"/>
                    <a:pt x="88164" y="98984"/>
                  </a:cubicBezTo>
                  <a:cubicBezTo>
                    <a:pt x="88164" y="99441"/>
                    <a:pt x="87706" y="100813"/>
                    <a:pt x="87021" y="101041"/>
                  </a:cubicBezTo>
                  <a:cubicBezTo>
                    <a:pt x="86335" y="101270"/>
                    <a:pt x="85420" y="102413"/>
                    <a:pt x="85420" y="103327"/>
                  </a:cubicBezTo>
                  <a:cubicBezTo>
                    <a:pt x="85192" y="105385"/>
                    <a:pt x="81534" y="106985"/>
                    <a:pt x="77877" y="106985"/>
                  </a:cubicBezTo>
                  <a:cubicBezTo>
                    <a:pt x="74219" y="106985"/>
                    <a:pt x="70790" y="103327"/>
                    <a:pt x="70790" y="98755"/>
                  </a:cubicBezTo>
                  <a:cubicBezTo>
                    <a:pt x="70790" y="94183"/>
                    <a:pt x="75362" y="87325"/>
                    <a:pt x="81306" y="87325"/>
                  </a:cubicBezTo>
                  <a:close/>
                  <a:moveTo>
                    <a:pt x="15545" y="0"/>
                  </a:moveTo>
                  <a:cubicBezTo>
                    <a:pt x="20346" y="0"/>
                    <a:pt x="22860" y="2515"/>
                    <a:pt x="22860" y="8001"/>
                  </a:cubicBezTo>
                  <a:cubicBezTo>
                    <a:pt x="22860" y="13945"/>
                    <a:pt x="16917" y="18974"/>
                    <a:pt x="16002" y="22174"/>
                  </a:cubicBezTo>
                  <a:cubicBezTo>
                    <a:pt x="12345" y="33147"/>
                    <a:pt x="9830" y="46177"/>
                    <a:pt x="9830" y="61722"/>
                  </a:cubicBezTo>
                  <a:cubicBezTo>
                    <a:pt x="9830" y="64923"/>
                    <a:pt x="12573" y="66751"/>
                    <a:pt x="16688" y="66294"/>
                  </a:cubicBezTo>
                  <a:cubicBezTo>
                    <a:pt x="21260" y="65837"/>
                    <a:pt x="30175" y="66523"/>
                    <a:pt x="35662" y="63322"/>
                  </a:cubicBezTo>
                  <a:cubicBezTo>
                    <a:pt x="37491" y="62408"/>
                    <a:pt x="39091" y="59665"/>
                    <a:pt x="40920" y="58522"/>
                  </a:cubicBezTo>
                  <a:cubicBezTo>
                    <a:pt x="44349" y="56464"/>
                    <a:pt x="47092" y="52121"/>
                    <a:pt x="47778" y="49149"/>
                  </a:cubicBezTo>
                  <a:cubicBezTo>
                    <a:pt x="50292" y="39548"/>
                    <a:pt x="50521" y="23317"/>
                    <a:pt x="50521" y="16231"/>
                  </a:cubicBezTo>
                  <a:cubicBezTo>
                    <a:pt x="50521" y="10973"/>
                    <a:pt x="52121" y="8687"/>
                    <a:pt x="55550" y="8687"/>
                  </a:cubicBezTo>
                  <a:cubicBezTo>
                    <a:pt x="60351" y="8687"/>
                    <a:pt x="62408" y="13030"/>
                    <a:pt x="62408" y="17602"/>
                  </a:cubicBezTo>
                  <a:cubicBezTo>
                    <a:pt x="62408" y="19660"/>
                    <a:pt x="59665" y="32461"/>
                    <a:pt x="56464" y="47778"/>
                  </a:cubicBezTo>
                  <a:cubicBezTo>
                    <a:pt x="55779" y="51207"/>
                    <a:pt x="56693" y="51207"/>
                    <a:pt x="57607" y="52350"/>
                  </a:cubicBezTo>
                  <a:cubicBezTo>
                    <a:pt x="58750" y="53721"/>
                    <a:pt x="58750" y="58750"/>
                    <a:pt x="56236" y="60808"/>
                  </a:cubicBezTo>
                  <a:cubicBezTo>
                    <a:pt x="53493" y="62865"/>
                    <a:pt x="52578" y="67209"/>
                    <a:pt x="52121" y="69037"/>
                  </a:cubicBezTo>
                  <a:cubicBezTo>
                    <a:pt x="49149" y="84582"/>
                    <a:pt x="46406" y="98984"/>
                    <a:pt x="46406" y="104470"/>
                  </a:cubicBezTo>
                  <a:cubicBezTo>
                    <a:pt x="46406" y="107442"/>
                    <a:pt x="48235" y="112243"/>
                    <a:pt x="48235" y="114072"/>
                  </a:cubicBezTo>
                  <a:cubicBezTo>
                    <a:pt x="48235" y="117501"/>
                    <a:pt x="45720" y="119101"/>
                    <a:pt x="43206" y="119101"/>
                  </a:cubicBezTo>
                  <a:cubicBezTo>
                    <a:pt x="42063" y="119101"/>
                    <a:pt x="40920" y="118872"/>
                    <a:pt x="40005" y="118644"/>
                  </a:cubicBezTo>
                  <a:cubicBezTo>
                    <a:pt x="38405" y="118415"/>
                    <a:pt x="37033" y="117272"/>
                    <a:pt x="36576" y="115900"/>
                  </a:cubicBezTo>
                  <a:cubicBezTo>
                    <a:pt x="36119" y="114529"/>
                    <a:pt x="36119" y="108128"/>
                    <a:pt x="36119" y="106071"/>
                  </a:cubicBezTo>
                  <a:cubicBezTo>
                    <a:pt x="36119" y="99670"/>
                    <a:pt x="40691" y="82753"/>
                    <a:pt x="43434" y="71781"/>
                  </a:cubicBezTo>
                  <a:cubicBezTo>
                    <a:pt x="44120" y="68580"/>
                    <a:pt x="43434" y="67666"/>
                    <a:pt x="40462" y="69037"/>
                  </a:cubicBezTo>
                  <a:cubicBezTo>
                    <a:pt x="39548" y="69495"/>
                    <a:pt x="35433" y="68123"/>
                    <a:pt x="34290" y="68580"/>
                  </a:cubicBezTo>
                  <a:cubicBezTo>
                    <a:pt x="24689" y="73152"/>
                    <a:pt x="17374" y="76581"/>
                    <a:pt x="7544" y="76581"/>
                  </a:cubicBezTo>
                  <a:cubicBezTo>
                    <a:pt x="2743" y="76581"/>
                    <a:pt x="0" y="73152"/>
                    <a:pt x="0" y="69495"/>
                  </a:cubicBezTo>
                  <a:cubicBezTo>
                    <a:pt x="0" y="53264"/>
                    <a:pt x="4801" y="21260"/>
                    <a:pt x="9601" y="6401"/>
                  </a:cubicBezTo>
                  <a:cubicBezTo>
                    <a:pt x="10287" y="4115"/>
                    <a:pt x="12345" y="0"/>
                    <a:pt x="15545" y="0"/>
                  </a:cubicBezTo>
                  <a:close/>
                </a:path>
              </a:pathLst>
            </a:custGeom>
            <a:solidFill>
              <a:schemeClr val="tx2"/>
            </a:solidFill>
          </p:spPr>
          <p:txBody>
            <a:bodyPr wrap="square" lIns="0" tIns="0" rIns="0" bIns="0" rtlCol="0" anchor="ctr">
              <a:noAutofit/>
            </a:bodyPr>
            <a:lstStyle/>
            <a:p>
              <a:pPr algn="ctr"/>
              <a:endParaRPr lang="en-US" sz="1900" dirty="0"/>
            </a:p>
          </p:txBody>
        </p:sp>
      </p:grpSp>
      <p:grpSp>
        <p:nvGrpSpPr>
          <p:cNvPr id="20" name="Group 19">
            <a:extLst>
              <a:ext uri="{FF2B5EF4-FFF2-40B4-BE49-F238E27FC236}">
                <a16:creationId xmlns:a16="http://schemas.microsoft.com/office/drawing/2014/main" id="{B48910F3-A898-8449-BDCA-572C953D5C21}"/>
              </a:ext>
            </a:extLst>
          </p:cNvPr>
          <p:cNvGrpSpPr/>
          <p:nvPr/>
        </p:nvGrpSpPr>
        <p:grpSpPr>
          <a:xfrm>
            <a:off x="5959056" y="5703372"/>
            <a:ext cx="266700" cy="266700"/>
            <a:chOff x="4473156" y="6057901"/>
            <a:chExt cx="266700" cy="266700"/>
          </a:xfrm>
        </p:grpSpPr>
        <p:sp>
          <p:nvSpPr>
            <p:cNvPr id="21" name="Oval 20">
              <a:extLst>
                <a:ext uri="{FF2B5EF4-FFF2-40B4-BE49-F238E27FC236}">
                  <a16:creationId xmlns:a16="http://schemas.microsoft.com/office/drawing/2014/main" id="{C0A13609-2249-444A-B528-2AA80DA38E49}"/>
                </a:ext>
              </a:extLst>
            </p:cNvPr>
            <p:cNvSpPr/>
            <p:nvPr/>
          </p:nvSpPr>
          <p:spPr>
            <a:xfrm>
              <a:off x="4473156" y="6057901"/>
              <a:ext cx="266700" cy="266700"/>
            </a:xfrm>
            <a:prstGeom prst="ellipse">
              <a:avLst/>
            </a:prstGeom>
            <a:solidFill>
              <a:schemeClr val="accent6"/>
            </a:solidFill>
            <a:ln w="19050">
              <a:solidFill>
                <a:schemeClr val="bg1"/>
              </a:solidFill>
            </a:ln>
          </p:spPr>
          <p:txBody>
            <a:bodyPr wrap="square" lIns="0" tIns="0" rIns="0" bIns="0" rtlCol="0" anchor="ctr">
              <a:noAutofit/>
            </a:bodyPr>
            <a:lstStyle/>
            <a:p>
              <a:pPr algn="ctr"/>
              <a:endParaRPr lang="en-US" sz="1900" dirty="0"/>
            </a:p>
          </p:txBody>
        </p:sp>
        <p:sp>
          <p:nvSpPr>
            <p:cNvPr id="22" name="Freeform 21">
              <a:extLst>
                <a:ext uri="{FF2B5EF4-FFF2-40B4-BE49-F238E27FC236}">
                  <a16:creationId xmlns:a16="http://schemas.microsoft.com/office/drawing/2014/main" id="{2BAF101C-64BC-9B40-9EE5-3584010B503A}"/>
                </a:ext>
              </a:extLst>
            </p:cNvPr>
            <p:cNvSpPr/>
            <p:nvPr/>
          </p:nvSpPr>
          <p:spPr>
            <a:xfrm>
              <a:off x="4572000" y="6112966"/>
              <a:ext cx="110642" cy="150419"/>
            </a:xfrm>
            <a:custGeom>
              <a:avLst/>
              <a:gdLst/>
              <a:ahLst/>
              <a:cxnLst/>
              <a:rect l="l" t="t" r="r" b="b"/>
              <a:pathLst>
                <a:path w="110642" h="150419">
                  <a:moveTo>
                    <a:pt x="100126" y="90297"/>
                  </a:moveTo>
                  <a:cubicBezTo>
                    <a:pt x="107213" y="90297"/>
                    <a:pt x="110642" y="97155"/>
                    <a:pt x="110642" y="98984"/>
                  </a:cubicBezTo>
                  <a:cubicBezTo>
                    <a:pt x="110642" y="99670"/>
                    <a:pt x="110642" y="101042"/>
                    <a:pt x="109042" y="101042"/>
                  </a:cubicBezTo>
                  <a:cubicBezTo>
                    <a:pt x="108356" y="101042"/>
                    <a:pt x="106984" y="101042"/>
                    <a:pt x="106984" y="101956"/>
                  </a:cubicBezTo>
                  <a:cubicBezTo>
                    <a:pt x="106984" y="102413"/>
                    <a:pt x="106527" y="103785"/>
                    <a:pt x="105841" y="104013"/>
                  </a:cubicBezTo>
                  <a:cubicBezTo>
                    <a:pt x="105156" y="104242"/>
                    <a:pt x="104241" y="105385"/>
                    <a:pt x="104241" y="106299"/>
                  </a:cubicBezTo>
                  <a:cubicBezTo>
                    <a:pt x="104013" y="108357"/>
                    <a:pt x="100355" y="109957"/>
                    <a:pt x="96697" y="109957"/>
                  </a:cubicBezTo>
                  <a:cubicBezTo>
                    <a:pt x="93040" y="109957"/>
                    <a:pt x="89611" y="106299"/>
                    <a:pt x="89611" y="101727"/>
                  </a:cubicBezTo>
                  <a:cubicBezTo>
                    <a:pt x="89611" y="97155"/>
                    <a:pt x="94183" y="90297"/>
                    <a:pt x="100126" y="90297"/>
                  </a:cubicBezTo>
                  <a:close/>
                  <a:moveTo>
                    <a:pt x="66294" y="0"/>
                  </a:moveTo>
                  <a:cubicBezTo>
                    <a:pt x="72009" y="0"/>
                    <a:pt x="74980" y="4115"/>
                    <a:pt x="74980" y="6630"/>
                  </a:cubicBezTo>
                  <a:cubicBezTo>
                    <a:pt x="74980" y="9830"/>
                    <a:pt x="73152" y="12345"/>
                    <a:pt x="68580" y="12573"/>
                  </a:cubicBezTo>
                  <a:cubicBezTo>
                    <a:pt x="66522" y="12802"/>
                    <a:pt x="64236" y="11659"/>
                    <a:pt x="62179" y="11659"/>
                  </a:cubicBezTo>
                  <a:cubicBezTo>
                    <a:pt x="56007" y="11659"/>
                    <a:pt x="44805" y="13945"/>
                    <a:pt x="38176" y="16002"/>
                  </a:cubicBezTo>
                  <a:cubicBezTo>
                    <a:pt x="35204" y="16917"/>
                    <a:pt x="25831" y="21260"/>
                    <a:pt x="24003" y="26518"/>
                  </a:cubicBezTo>
                  <a:cubicBezTo>
                    <a:pt x="22631" y="30633"/>
                    <a:pt x="17145" y="48921"/>
                    <a:pt x="17145" y="56465"/>
                  </a:cubicBezTo>
                  <a:cubicBezTo>
                    <a:pt x="17145" y="59436"/>
                    <a:pt x="17373" y="59665"/>
                    <a:pt x="20574" y="59894"/>
                  </a:cubicBezTo>
                  <a:cubicBezTo>
                    <a:pt x="21945" y="59894"/>
                    <a:pt x="23545" y="61951"/>
                    <a:pt x="24917" y="61951"/>
                  </a:cubicBezTo>
                  <a:cubicBezTo>
                    <a:pt x="60579" y="62408"/>
                    <a:pt x="72923" y="81611"/>
                    <a:pt x="72923" y="96012"/>
                  </a:cubicBezTo>
                  <a:cubicBezTo>
                    <a:pt x="72923" y="120015"/>
                    <a:pt x="28117" y="150419"/>
                    <a:pt x="10287" y="150419"/>
                  </a:cubicBezTo>
                  <a:cubicBezTo>
                    <a:pt x="3200" y="150419"/>
                    <a:pt x="0" y="149048"/>
                    <a:pt x="0" y="142875"/>
                  </a:cubicBezTo>
                  <a:cubicBezTo>
                    <a:pt x="0" y="139675"/>
                    <a:pt x="3200" y="138761"/>
                    <a:pt x="6400" y="138761"/>
                  </a:cubicBezTo>
                  <a:cubicBezTo>
                    <a:pt x="23088" y="138761"/>
                    <a:pt x="61264" y="115672"/>
                    <a:pt x="61264" y="97155"/>
                  </a:cubicBezTo>
                  <a:cubicBezTo>
                    <a:pt x="61264" y="80468"/>
                    <a:pt x="45720" y="69495"/>
                    <a:pt x="12115" y="68352"/>
                  </a:cubicBezTo>
                  <a:cubicBezTo>
                    <a:pt x="7543" y="68352"/>
                    <a:pt x="6629" y="64923"/>
                    <a:pt x="6629" y="62865"/>
                  </a:cubicBezTo>
                  <a:cubicBezTo>
                    <a:pt x="6629" y="42977"/>
                    <a:pt x="13944" y="30861"/>
                    <a:pt x="13944" y="27890"/>
                  </a:cubicBezTo>
                  <a:cubicBezTo>
                    <a:pt x="13944" y="26289"/>
                    <a:pt x="13487" y="26061"/>
                    <a:pt x="12573" y="26061"/>
                  </a:cubicBezTo>
                  <a:cubicBezTo>
                    <a:pt x="10058" y="26061"/>
                    <a:pt x="8001" y="25146"/>
                    <a:pt x="8001" y="20346"/>
                  </a:cubicBezTo>
                  <a:cubicBezTo>
                    <a:pt x="8001" y="17374"/>
                    <a:pt x="10972" y="14859"/>
                    <a:pt x="16002" y="12573"/>
                  </a:cubicBezTo>
                  <a:cubicBezTo>
                    <a:pt x="31089" y="5258"/>
                    <a:pt x="51892" y="0"/>
                    <a:pt x="66294" y="0"/>
                  </a:cubicBezTo>
                  <a:close/>
                </a:path>
              </a:pathLst>
            </a:custGeom>
            <a:solidFill>
              <a:schemeClr val="tx2"/>
            </a:solidFill>
          </p:spPr>
          <p:txBody>
            <a:bodyPr wrap="square" lIns="0" tIns="0" rIns="0" bIns="0" rtlCol="0" anchor="ctr">
              <a:noAutofit/>
            </a:bodyPr>
            <a:lstStyle/>
            <a:p>
              <a:pPr algn="ctr"/>
              <a:endParaRPr lang="en-US" sz="1900" dirty="0"/>
            </a:p>
          </p:txBody>
        </p:sp>
      </p:grpSp>
      <p:grpSp>
        <p:nvGrpSpPr>
          <p:cNvPr id="23" name="Group 22">
            <a:extLst>
              <a:ext uri="{FF2B5EF4-FFF2-40B4-BE49-F238E27FC236}">
                <a16:creationId xmlns:a16="http://schemas.microsoft.com/office/drawing/2014/main" id="{07BD434F-8442-8048-A52C-22F08E1E7F3B}"/>
              </a:ext>
            </a:extLst>
          </p:cNvPr>
          <p:cNvGrpSpPr/>
          <p:nvPr/>
        </p:nvGrpSpPr>
        <p:grpSpPr>
          <a:xfrm>
            <a:off x="5959056" y="4038600"/>
            <a:ext cx="266700" cy="266700"/>
            <a:chOff x="4473156" y="4216229"/>
            <a:chExt cx="266700" cy="266700"/>
          </a:xfrm>
        </p:grpSpPr>
        <p:sp>
          <p:nvSpPr>
            <p:cNvPr id="24" name="Oval 23">
              <a:extLst>
                <a:ext uri="{FF2B5EF4-FFF2-40B4-BE49-F238E27FC236}">
                  <a16:creationId xmlns:a16="http://schemas.microsoft.com/office/drawing/2014/main" id="{EBF78673-7129-AA48-ADD2-16D3FEBF3A64}"/>
                </a:ext>
              </a:extLst>
            </p:cNvPr>
            <p:cNvSpPr/>
            <p:nvPr/>
          </p:nvSpPr>
          <p:spPr>
            <a:xfrm>
              <a:off x="4473156" y="4216229"/>
              <a:ext cx="266700" cy="266700"/>
            </a:xfrm>
            <a:prstGeom prst="ellipse">
              <a:avLst/>
            </a:prstGeom>
            <a:solidFill>
              <a:schemeClr val="accent6"/>
            </a:solidFill>
            <a:ln w="19050">
              <a:solidFill>
                <a:schemeClr val="bg1"/>
              </a:solidFill>
            </a:ln>
          </p:spPr>
          <p:txBody>
            <a:bodyPr wrap="square" lIns="0" tIns="0" rIns="0" bIns="0" rtlCol="0" anchor="ctr">
              <a:noAutofit/>
            </a:bodyPr>
            <a:lstStyle/>
            <a:p>
              <a:pPr algn="ctr"/>
              <a:endParaRPr lang="en-US" sz="1900" dirty="0"/>
            </a:p>
          </p:txBody>
        </p:sp>
        <p:sp>
          <p:nvSpPr>
            <p:cNvPr id="25" name="Freeform 24">
              <a:extLst>
                <a:ext uri="{FF2B5EF4-FFF2-40B4-BE49-F238E27FC236}">
                  <a16:creationId xmlns:a16="http://schemas.microsoft.com/office/drawing/2014/main" id="{C2BB0C2D-D308-D042-BB3D-4CAB28C37C92}"/>
                </a:ext>
              </a:extLst>
            </p:cNvPr>
            <p:cNvSpPr/>
            <p:nvPr/>
          </p:nvSpPr>
          <p:spPr>
            <a:xfrm>
              <a:off x="4567104" y="4288163"/>
              <a:ext cx="109118" cy="129844"/>
            </a:xfrm>
            <a:custGeom>
              <a:avLst/>
              <a:gdLst/>
              <a:ahLst/>
              <a:cxnLst/>
              <a:rect l="l" t="t" r="r" b="b"/>
              <a:pathLst>
                <a:path w="109118" h="129844">
                  <a:moveTo>
                    <a:pt x="98603" y="96697"/>
                  </a:moveTo>
                  <a:cubicBezTo>
                    <a:pt x="105689" y="96697"/>
                    <a:pt x="109118" y="103555"/>
                    <a:pt x="109118" y="105384"/>
                  </a:cubicBezTo>
                  <a:cubicBezTo>
                    <a:pt x="109118" y="106070"/>
                    <a:pt x="109118" y="107442"/>
                    <a:pt x="107518" y="107442"/>
                  </a:cubicBezTo>
                  <a:cubicBezTo>
                    <a:pt x="106832" y="107442"/>
                    <a:pt x="105461" y="107442"/>
                    <a:pt x="105461" y="108356"/>
                  </a:cubicBezTo>
                  <a:cubicBezTo>
                    <a:pt x="105461" y="108813"/>
                    <a:pt x="105003" y="110185"/>
                    <a:pt x="104318" y="110413"/>
                  </a:cubicBezTo>
                  <a:cubicBezTo>
                    <a:pt x="103632" y="110642"/>
                    <a:pt x="102717" y="111785"/>
                    <a:pt x="102717" y="112699"/>
                  </a:cubicBezTo>
                  <a:cubicBezTo>
                    <a:pt x="102489" y="114757"/>
                    <a:pt x="98831" y="116357"/>
                    <a:pt x="95174" y="116357"/>
                  </a:cubicBezTo>
                  <a:cubicBezTo>
                    <a:pt x="91516" y="116357"/>
                    <a:pt x="88087" y="112699"/>
                    <a:pt x="88087" y="108127"/>
                  </a:cubicBezTo>
                  <a:cubicBezTo>
                    <a:pt x="88087" y="103555"/>
                    <a:pt x="92659" y="96697"/>
                    <a:pt x="98603" y="96697"/>
                  </a:cubicBezTo>
                  <a:close/>
                  <a:moveTo>
                    <a:pt x="49377" y="0"/>
                  </a:moveTo>
                  <a:cubicBezTo>
                    <a:pt x="57836" y="0"/>
                    <a:pt x="66751" y="7543"/>
                    <a:pt x="66751" y="16230"/>
                  </a:cubicBezTo>
                  <a:cubicBezTo>
                    <a:pt x="66751" y="21031"/>
                    <a:pt x="65151" y="24917"/>
                    <a:pt x="61950" y="29946"/>
                  </a:cubicBezTo>
                  <a:cubicBezTo>
                    <a:pt x="61036" y="31318"/>
                    <a:pt x="57607" y="33832"/>
                    <a:pt x="56693" y="35204"/>
                  </a:cubicBezTo>
                  <a:cubicBezTo>
                    <a:pt x="55778" y="36576"/>
                    <a:pt x="53949" y="39319"/>
                    <a:pt x="53035" y="40690"/>
                  </a:cubicBezTo>
                  <a:cubicBezTo>
                    <a:pt x="50520" y="44119"/>
                    <a:pt x="45720" y="46863"/>
                    <a:pt x="43662" y="49606"/>
                  </a:cubicBezTo>
                  <a:cubicBezTo>
                    <a:pt x="43205" y="50292"/>
                    <a:pt x="42748" y="50749"/>
                    <a:pt x="42748" y="51206"/>
                  </a:cubicBezTo>
                  <a:cubicBezTo>
                    <a:pt x="42748" y="51892"/>
                    <a:pt x="43434" y="52349"/>
                    <a:pt x="44805" y="52120"/>
                  </a:cubicBezTo>
                  <a:cubicBezTo>
                    <a:pt x="46634" y="51892"/>
                    <a:pt x="52806" y="51206"/>
                    <a:pt x="54635" y="51206"/>
                  </a:cubicBezTo>
                  <a:cubicBezTo>
                    <a:pt x="70180" y="51206"/>
                    <a:pt x="78410" y="63322"/>
                    <a:pt x="78410" y="75438"/>
                  </a:cubicBezTo>
                  <a:cubicBezTo>
                    <a:pt x="78410" y="99441"/>
                    <a:pt x="47549" y="129844"/>
                    <a:pt x="23317" y="129844"/>
                  </a:cubicBezTo>
                  <a:cubicBezTo>
                    <a:pt x="11201" y="129844"/>
                    <a:pt x="3429" y="120700"/>
                    <a:pt x="1371" y="116128"/>
                  </a:cubicBezTo>
                  <a:cubicBezTo>
                    <a:pt x="686" y="114757"/>
                    <a:pt x="0" y="113614"/>
                    <a:pt x="0" y="112928"/>
                  </a:cubicBezTo>
                  <a:cubicBezTo>
                    <a:pt x="0" y="111785"/>
                    <a:pt x="457" y="111328"/>
                    <a:pt x="1143" y="110642"/>
                  </a:cubicBezTo>
                  <a:cubicBezTo>
                    <a:pt x="1600" y="110185"/>
                    <a:pt x="2286" y="109270"/>
                    <a:pt x="3429" y="109270"/>
                  </a:cubicBezTo>
                  <a:cubicBezTo>
                    <a:pt x="6858" y="109270"/>
                    <a:pt x="11201" y="115671"/>
                    <a:pt x="13487" y="116586"/>
                  </a:cubicBezTo>
                  <a:cubicBezTo>
                    <a:pt x="15773" y="117271"/>
                    <a:pt x="19431" y="119786"/>
                    <a:pt x="23317" y="119786"/>
                  </a:cubicBezTo>
                  <a:cubicBezTo>
                    <a:pt x="42748" y="119786"/>
                    <a:pt x="68580" y="97612"/>
                    <a:pt x="68580" y="76581"/>
                  </a:cubicBezTo>
                  <a:cubicBezTo>
                    <a:pt x="68580" y="68351"/>
                    <a:pt x="63093" y="59893"/>
                    <a:pt x="52349" y="59893"/>
                  </a:cubicBezTo>
                  <a:cubicBezTo>
                    <a:pt x="44348" y="59893"/>
                    <a:pt x="36347" y="62407"/>
                    <a:pt x="31547" y="63779"/>
                  </a:cubicBezTo>
                  <a:cubicBezTo>
                    <a:pt x="24917" y="65379"/>
                    <a:pt x="20117" y="67437"/>
                    <a:pt x="18745" y="67437"/>
                  </a:cubicBezTo>
                  <a:cubicBezTo>
                    <a:pt x="15087" y="67437"/>
                    <a:pt x="12116" y="65836"/>
                    <a:pt x="12116" y="60350"/>
                  </a:cubicBezTo>
                  <a:cubicBezTo>
                    <a:pt x="12116" y="58064"/>
                    <a:pt x="14630" y="54635"/>
                    <a:pt x="20117" y="54635"/>
                  </a:cubicBezTo>
                  <a:cubicBezTo>
                    <a:pt x="22174" y="54635"/>
                    <a:pt x="24460" y="54635"/>
                    <a:pt x="25374" y="54178"/>
                  </a:cubicBezTo>
                  <a:cubicBezTo>
                    <a:pt x="26517" y="53721"/>
                    <a:pt x="30175" y="52806"/>
                    <a:pt x="31775" y="51435"/>
                  </a:cubicBezTo>
                  <a:cubicBezTo>
                    <a:pt x="33147" y="50292"/>
                    <a:pt x="34061" y="50292"/>
                    <a:pt x="35433" y="48920"/>
                  </a:cubicBezTo>
                  <a:cubicBezTo>
                    <a:pt x="36347" y="48006"/>
                    <a:pt x="44120" y="39547"/>
                    <a:pt x="45034" y="38404"/>
                  </a:cubicBezTo>
                  <a:cubicBezTo>
                    <a:pt x="45948" y="37490"/>
                    <a:pt x="50292" y="36118"/>
                    <a:pt x="51206" y="34975"/>
                  </a:cubicBezTo>
                  <a:cubicBezTo>
                    <a:pt x="51663" y="34518"/>
                    <a:pt x="52121" y="33147"/>
                    <a:pt x="52578" y="32689"/>
                  </a:cubicBezTo>
                  <a:cubicBezTo>
                    <a:pt x="56693" y="26974"/>
                    <a:pt x="55778" y="24460"/>
                    <a:pt x="55778" y="18288"/>
                  </a:cubicBezTo>
                  <a:cubicBezTo>
                    <a:pt x="55778" y="14401"/>
                    <a:pt x="53035" y="9372"/>
                    <a:pt x="48463" y="9372"/>
                  </a:cubicBezTo>
                  <a:cubicBezTo>
                    <a:pt x="41376" y="9372"/>
                    <a:pt x="32232" y="13716"/>
                    <a:pt x="27889" y="18516"/>
                  </a:cubicBezTo>
                  <a:cubicBezTo>
                    <a:pt x="25603" y="21031"/>
                    <a:pt x="20117" y="24460"/>
                    <a:pt x="16230" y="24460"/>
                  </a:cubicBezTo>
                  <a:cubicBezTo>
                    <a:pt x="11201" y="24460"/>
                    <a:pt x="11430" y="18288"/>
                    <a:pt x="11430" y="16687"/>
                  </a:cubicBezTo>
                  <a:cubicBezTo>
                    <a:pt x="11430" y="9372"/>
                    <a:pt x="35890" y="0"/>
                    <a:pt x="49377" y="0"/>
                  </a:cubicBezTo>
                  <a:close/>
                </a:path>
              </a:pathLst>
            </a:custGeom>
            <a:solidFill>
              <a:schemeClr val="tx2"/>
            </a:solidFill>
          </p:spPr>
          <p:txBody>
            <a:bodyPr wrap="square" lIns="0" tIns="0" rIns="0" bIns="0" rtlCol="0" anchor="ctr">
              <a:noAutofit/>
            </a:bodyPr>
            <a:lstStyle/>
            <a:p>
              <a:pPr algn="ctr"/>
              <a:endParaRPr lang="en-US" sz="1900" dirty="0"/>
            </a:p>
          </p:txBody>
        </p:sp>
      </p:grpSp>
      <p:sp>
        <p:nvSpPr>
          <p:cNvPr id="26" name="TextBox 25">
            <a:extLst>
              <a:ext uri="{FF2B5EF4-FFF2-40B4-BE49-F238E27FC236}">
                <a16:creationId xmlns:a16="http://schemas.microsoft.com/office/drawing/2014/main" id="{CC0D8477-4279-7B40-81DB-D8B1F239C8ED}"/>
              </a:ext>
            </a:extLst>
          </p:cNvPr>
          <p:cNvSpPr txBox="1"/>
          <p:nvPr/>
        </p:nvSpPr>
        <p:spPr>
          <a:xfrm>
            <a:off x="2898208" y="2246296"/>
            <a:ext cx="2787428" cy="521043"/>
          </a:xfrm>
          <a:prstGeom prst="rect">
            <a:avLst/>
          </a:prstGeom>
          <a:noFill/>
        </p:spPr>
        <p:txBody>
          <a:bodyPr wrap="square" lIns="0" tIns="0" rIns="0" bIns="0" rtlCol="0">
            <a:noAutofit/>
          </a:bodyPr>
          <a:lstStyle/>
          <a:p>
            <a:pPr algn="r"/>
            <a:r>
              <a:rPr lang="en-US" sz="1200" dirty="0"/>
              <a:t>Go online or call your legal insurance company to determine coverage. </a:t>
            </a:r>
            <a:endParaRPr lang="en-US" sz="1200" dirty="0">
              <a:latin typeface="Calibri" panose="020F0502020204030204" pitchFamily="34" charset="0"/>
              <a:ea typeface="Calibri" panose="020F0502020204030204" pitchFamily="34" charset="0"/>
              <a:cs typeface="Calibri" panose="020F0502020204030204" pitchFamily="34" charset="0"/>
            </a:endParaRPr>
          </a:p>
          <a:p>
            <a:pPr algn="r"/>
            <a:endParaRPr lang="en-US" sz="1200" dirty="0" err="1"/>
          </a:p>
        </p:txBody>
      </p:sp>
      <p:sp>
        <p:nvSpPr>
          <p:cNvPr id="27" name="TextBox 26">
            <a:extLst>
              <a:ext uri="{FF2B5EF4-FFF2-40B4-BE49-F238E27FC236}">
                <a16:creationId xmlns:a16="http://schemas.microsoft.com/office/drawing/2014/main" id="{7F6ED67D-C32C-5442-83D6-37C76F0C41B0}"/>
              </a:ext>
            </a:extLst>
          </p:cNvPr>
          <p:cNvSpPr txBox="1"/>
          <p:nvPr/>
        </p:nvSpPr>
        <p:spPr>
          <a:xfrm>
            <a:off x="1320639" y="3048000"/>
            <a:ext cx="4364998" cy="363693"/>
          </a:xfrm>
          <a:prstGeom prst="rect">
            <a:avLst/>
          </a:prstGeom>
          <a:noFill/>
        </p:spPr>
        <p:txBody>
          <a:bodyPr wrap="square" lIns="0" tIns="0" rIns="0" bIns="0" rtlCol="0">
            <a:noAutofit/>
          </a:bodyPr>
          <a:lstStyle/>
          <a:p>
            <a:pPr algn="r"/>
            <a:r>
              <a:rPr lang="en-US" sz="1200" dirty="0"/>
              <a:t>Get connected with local attorneys</a:t>
            </a:r>
          </a:p>
          <a:p>
            <a:pPr algn="r"/>
            <a:r>
              <a:rPr lang="en-US" sz="1200" dirty="0"/>
              <a:t> in the network who can help you. </a:t>
            </a:r>
          </a:p>
        </p:txBody>
      </p:sp>
      <p:sp>
        <p:nvSpPr>
          <p:cNvPr id="28" name="TextBox 27">
            <a:extLst>
              <a:ext uri="{FF2B5EF4-FFF2-40B4-BE49-F238E27FC236}">
                <a16:creationId xmlns:a16="http://schemas.microsoft.com/office/drawing/2014/main" id="{5AE568AC-E342-C54D-86D9-1798CABA738F}"/>
              </a:ext>
            </a:extLst>
          </p:cNvPr>
          <p:cNvSpPr txBox="1"/>
          <p:nvPr/>
        </p:nvSpPr>
        <p:spPr>
          <a:xfrm>
            <a:off x="2059768" y="4086470"/>
            <a:ext cx="3631814" cy="394703"/>
          </a:xfrm>
          <a:prstGeom prst="rect">
            <a:avLst/>
          </a:prstGeom>
          <a:noFill/>
        </p:spPr>
        <p:txBody>
          <a:bodyPr wrap="square" lIns="0" tIns="0" rIns="0" bIns="0" rtlCol="0">
            <a:noAutofit/>
          </a:bodyPr>
          <a:lstStyle/>
          <a:p>
            <a:pPr algn="r"/>
            <a:r>
              <a:rPr lang="en-US" sz="1200" dirty="0"/>
              <a:t>Make an appointment with an attorney in the network.</a:t>
            </a:r>
          </a:p>
        </p:txBody>
      </p:sp>
      <p:sp>
        <p:nvSpPr>
          <p:cNvPr id="29" name="TextBox 28">
            <a:extLst>
              <a:ext uri="{FF2B5EF4-FFF2-40B4-BE49-F238E27FC236}">
                <a16:creationId xmlns:a16="http://schemas.microsoft.com/office/drawing/2014/main" id="{823F3432-4EE4-5449-BE77-C8889B02F123}"/>
              </a:ext>
            </a:extLst>
          </p:cNvPr>
          <p:cNvSpPr txBox="1"/>
          <p:nvPr/>
        </p:nvSpPr>
        <p:spPr>
          <a:xfrm>
            <a:off x="1320639" y="4902747"/>
            <a:ext cx="4364998" cy="603165"/>
          </a:xfrm>
          <a:prstGeom prst="rect">
            <a:avLst/>
          </a:prstGeom>
          <a:noFill/>
        </p:spPr>
        <p:txBody>
          <a:bodyPr wrap="square" lIns="0" tIns="0" rIns="0" bIns="0" rtlCol="0">
            <a:noAutofit/>
          </a:bodyPr>
          <a:lstStyle/>
          <a:p>
            <a:pPr algn="r"/>
            <a:r>
              <a:rPr lang="en-US" sz="1200" dirty="0"/>
              <a:t>Talk about next steps, like creating legal documents, </a:t>
            </a:r>
            <a:br>
              <a:rPr lang="en-US" sz="1200" dirty="0"/>
            </a:br>
            <a:r>
              <a:rPr lang="en-US" sz="1200" dirty="0"/>
              <a:t>receiving follow-up guidance or going to court.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endParaRPr lang="en-US" sz="1200" dirty="0" err="1"/>
          </a:p>
        </p:txBody>
      </p:sp>
      <p:sp>
        <p:nvSpPr>
          <p:cNvPr id="30" name="TextBox 29">
            <a:extLst>
              <a:ext uri="{FF2B5EF4-FFF2-40B4-BE49-F238E27FC236}">
                <a16:creationId xmlns:a16="http://schemas.microsoft.com/office/drawing/2014/main" id="{B0A1BA94-419B-F64B-B647-26A1E3911E25}"/>
              </a:ext>
            </a:extLst>
          </p:cNvPr>
          <p:cNvSpPr txBox="1"/>
          <p:nvPr/>
        </p:nvSpPr>
        <p:spPr>
          <a:xfrm>
            <a:off x="1817491" y="5647556"/>
            <a:ext cx="3868146" cy="228600"/>
          </a:xfrm>
          <a:prstGeom prst="rect">
            <a:avLst/>
          </a:prstGeom>
          <a:noFill/>
        </p:spPr>
        <p:txBody>
          <a:bodyPr wrap="square" lIns="0" tIns="0" rIns="0" bIns="0" rtlCol="0">
            <a:noAutofit/>
          </a:bodyPr>
          <a:lstStyle/>
          <a:p>
            <a:pPr algn="r"/>
            <a:r>
              <a:rPr lang="en-US" sz="1200" dirty="0"/>
              <a:t>Consider scheduling periodic check-ups with an attorney to review your legal matters and plan ahead.  </a:t>
            </a:r>
          </a:p>
        </p:txBody>
      </p:sp>
      <p:sp>
        <p:nvSpPr>
          <p:cNvPr id="31" name="TextBox 30">
            <a:extLst>
              <a:ext uri="{FF2B5EF4-FFF2-40B4-BE49-F238E27FC236}">
                <a16:creationId xmlns:a16="http://schemas.microsoft.com/office/drawing/2014/main" id="{6EF2153B-8A2A-BE44-93DD-9D0E5A851E38}"/>
              </a:ext>
            </a:extLst>
          </p:cNvPr>
          <p:cNvSpPr txBox="1"/>
          <p:nvPr/>
        </p:nvSpPr>
        <p:spPr>
          <a:xfrm>
            <a:off x="6515100" y="2246296"/>
            <a:ext cx="2305554" cy="521043"/>
          </a:xfrm>
          <a:prstGeom prst="rect">
            <a:avLst/>
          </a:prstGeom>
          <a:noFill/>
        </p:spPr>
        <p:txBody>
          <a:bodyPr wrap="square" lIns="0" tIns="0" rIns="0" bIns="0" rtlCol="0">
            <a:noAutofit/>
          </a:bodyPr>
          <a:lstStyle/>
          <a:p>
            <a:r>
              <a:rPr lang="en-US" sz="1200" dirty="0"/>
              <a:t>Go online or call your insurance company to determine coverage.</a:t>
            </a:r>
          </a:p>
        </p:txBody>
      </p:sp>
      <p:sp>
        <p:nvSpPr>
          <p:cNvPr id="32" name="TextBox 31">
            <a:extLst>
              <a:ext uri="{FF2B5EF4-FFF2-40B4-BE49-F238E27FC236}">
                <a16:creationId xmlns:a16="http://schemas.microsoft.com/office/drawing/2014/main" id="{01960D84-C1B3-7C48-9EB5-8C3DCD23BA10}"/>
              </a:ext>
            </a:extLst>
          </p:cNvPr>
          <p:cNvSpPr txBox="1"/>
          <p:nvPr/>
        </p:nvSpPr>
        <p:spPr>
          <a:xfrm>
            <a:off x="6515100" y="3048000"/>
            <a:ext cx="2624513" cy="609600"/>
          </a:xfrm>
          <a:prstGeom prst="rect">
            <a:avLst/>
          </a:prstGeom>
          <a:noFill/>
        </p:spPr>
        <p:txBody>
          <a:bodyPr wrap="square" lIns="0" tIns="0" rIns="0" bIns="0" rtlCol="0">
            <a:noAutofit/>
          </a:bodyPr>
          <a:lstStyle/>
          <a:p>
            <a:r>
              <a:rPr lang="en-US" sz="1200" dirty="0"/>
              <a:t>Get connected with local doctors in the network who can help you.</a:t>
            </a:r>
          </a:p>
        </p:txBody>
      </p:sp>
      <p:sp>
        <p:nvSpPr>
          <p:cNvPr id="33" name="TextBox 32">
            <a:extLst>
              <a:ext uri="{FF2B5EF4-FFF2-40B4-BE49-F238E27FC236}">
                <a16:creationId xmlns:a16="http://schemas.microsoft.com/office/drawing/2014/main" id="{306F7228-344C-9D49-8726-1FDBAE135546}"/>
              </a:ext>
            </a:extLst>
          </p:cNvPr>
          <p:cNvSpPr txBox="1"/>
          <p:nvPr/>
        </p:nvSpPr>
        <p:spPr>
          <a:xfrm>
            <a:off x="6515099" y="4103171"/>
            <a:ext cx="4480441" cy="442799"/>
          </a:xfrm>
          <a:prstGeom prst="rect">
            <a:avLst/>
          </a:prstGeom>
          <a:noFill/>
        </p:spPr>
        <p:txBody>
          <a:bodyPr wrap="square" lIns="0" tIns="0" rIns="0" bIns="0" rtlCol="0">
            <a:noAutofit/>
          </a:bodyPr>
          <a:lstStyle/>
          <a:p>
            <a:r>
              <a:rPr lang="en-US" sz="1200" dirty="0"/>
              <a:t>Make an appointment with a doctor in the network.</a:t>
            </a:r>
          </a:p>
        </p:txBody>
      </p:sp>
      <p:sp>
        <p:nvSpPr>
          <p:cNvPr id="34" name="TextBox 33">
            <a:extLst>
              <a:ext uri="{FF2B5EF4-FFF2-40B4-BE49-F238E27FC236}">
                <a16:creationId xmlns:a16="http://schemas.microsoft.com/office/drawing/2014/main" id="{053CAA73-4B63-704F-925B-ADAF97AA1AD7}"/>
              </a:ext>
            </a:extLst>
          </p:cNvPr>
          <p:cNvSpPr txBox="1"/>
          <p:nvPr/>
        </p:nvSpPr>
        <p:spPr>
          <a:xfrm>
            <a:off x="6515099" y="4924918"/>
            <a:ext cx="4035177" cy="423209"/>
          </a:xfrm>
          <a:prstGeom prst="rect">
            <a:avLst/>
          </a:prstGeom>
          <a:noFill/>
        </p:spPr>
        <p:txBody>
          <a:bodyPr wrap="square" lIns="0" tIns="0" rIns="0" bIns="0" rtlCol="0">
            <a:noAutofit/>
          </a:bodyPr>
          <a:lstStyle/>
          <a:p>
            <a:r>
              <a:rPr lang="en-US" sz="1200" dirty="0"/>
              <a:t>Talk about next steps, like prescribing medication, reviewing medical procedures and scheduling follow-ups. </a:t>
            </a:r>
          </a:p>
        </p:txBody>
      </p:sp>
      <p:sp>
        <p:nvSpPr>
          <p:cNvPr id="35" name="TextBox 34">
            <a:extLst>
              <a:ext uri="{FF2B5EF4-FFF2-40B4-BE49-F238E27FC236}">
                <a16:creationId xmlns:a16="http://schemas.microsoft.com/office/drawing/2014/main" id="{5A0A3C5C-253D-0443-A60F-E3C873CBDF80}"/>
              </a:ext>
            </a:extLst>
          </p:cNvPr>
          <p:cNvSpPr txBox="1"/>
          <p:nvPr/>
        </p:nvSpPr>
        <p:spPr>
          <a:xfrm>
            <a:off x="6515099" y="5633443"/>
            <a:ext cx="3777403" cy="457200"/>
          </a:xfrm>
          <a:prstGeom prst="rect">
            <a:avLst/>
          </a:prstGeom>
          <a:noFill/>
        </p:spPr>
        <p:txBody>
          <a:bodyPr wrap="square" lIns="0" tIns="0" rIns="0" bIns="0" rtlCol="0">
            <a:noAutofit/>
          </a:bodyPr>
          <a:lstStyle/>
          <a:p>
            <a:r>
              <a:rPr lang="en-US" sz="1200" dirty="0"/>
              <a:t>Consider scheduling a check-up with your doctor each year to review your health and help prevent medical issues. </a:t>
            </a:r>
          </a:p>
        </p:txBody>
      </p:sp>
      <p:pic>
        <p:nvPicPr>
          <p:cNvPr id="36" name="Graphic 35">
            <a:extLst>
              <a:ext uri="{FF2B5EF4-FFF2-40B4-BE49-F238E27FC236}">
                <a16:creationId xmlns:a16="http://schemas.microsoft.com/office/drawing/2014/main" id="{6930E0CD-359C-E749-8B5F-AF57484F1699}"/>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97484" y="2209800"/>
            <a:ext cx="417108" cy="480466"/>
          </a:xfrm>
          <a:prstGeom prst="rect">
            <a:avLst/>
          </a:prstGeom>
        </p:spPr>
      </p:pic>
      <p:pic>
        <p:nvPicPr>
          <p:cNvPr id="37" name="Graphic 36">
            <a:extLst>
              <a:ext uri="{FF2B5EF4-FFF2-40B4-BE49-F238E27FC236}">
                <a16:creationId xmlns:a16="http://schemas.microsoft.com/office/drawing/2014/main" id="{C4A84213-168C-464B-843E-5D653A0BBF54}"/>
              </a:ext>
            </a:extLst>
          </p:cNvPr>
          <p:cNvPicPr>
            <a:picLocks/>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01514" y="2198173"/>
            <a:ext cx="417108" cy="480466"/>
          </a:xfrm>
          <a:prstGeom prst="rect">
            <a:avLst/>
          </a:prstGeom>
        </p:spPr>
      </p:pic>
      <p:pic>
        <p:nvPicPr>
          <p:cNvPr id="38" name="Graphic 37">
            <a:extLst>
              <a:ext uri="{FF2B5EF4-FFF2-40B4-BE49-F238E27FC236}">
                <a16:creationId xmlns:a16="http://schemas.microsoft.com/office/drawing/2014/main" id="{CE691F02-A49B-CB44-AEEB-E7E2CF734219}"/>
              </a:ext>
            </a:extLst>
          </p:cNvPr>
          <p:cNvPicPr>
            <a:picLocks/>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00946" y="2985191"/>
            <a:ext cx="423579" cy="465295"/>
          </a:xfrm>
          <a:prstGeom prst="rect">
            <a:avLst/>
          </a:prstGeom>
        </p:spPr>
      </p:pic>
      <p:pic>
        <p:nvPicPr>
          <p:cNvPr id="39" name="Graphic 38">
            <a:extLst>
              <a:ext uri="{FF2B5EF4-FFF2-40B4-BE49-F238E27FC236}">
                <a16:creationId xmlns:a16="http://schemas.microsoft.com/office/drawing/2014/main" id="{9B77EF6E-6F78-564F-9B7C-4B5418860476}"/>
              </a:ext>
            </a:extLst>
          </p:cNvPr>
          <p:cNvPicPr>
            <a:picLocks/>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140633" y="2935300"/>
            <a:ext cx="423579" cy="465295"/>
          </a:xfrm>
          <a:prstGeom prst="rect">
            <a:avLst/>
          </a:prstGeom>
        </p:spPr>
      </p:pic>
      <p:pic>
        <p:nvPicPr>
          <p:cNvPr id="40" name="Graphic 39">
            <a:extLst>
              <a:ext uri="{FF2B5EF4-FFF2-40B4-BE49-F238E27FC236}">
                <a16:creationId xmlns:a16="http://schemas.microsoft.com/office/drawing/2014/main" id="{985639A9-466F-5940-A067-E2E2473FFEE1}"/>
              </a:ext>
            </a:extLst>
          </p:cNvPr>
          <p:cNvPicPr>
            <a:picLocks/>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713503" y="3937915"/>
            <a:ext cx="422693" cy="425945"/>
          </a:xfrm>
          <a:prstGeom prst="rect">
            <a:avLst/>
          </a:prstGeom>
        </p:spPr>
      </p:pic>
      <p:pic>
        <p:nvPicPr>
          <p:cNvPr id="41" name="Graphic 40">
            <a:extLst>
              <a:ext uri="{FF2B5EF4-FFF2-40B4-BE49-F238E27FC236}">
                <a16:creationId xmlns:a16="http://schemas.microsoft.com/office/drawing/2014/main" id="{EABB92CE-1416-384B-BF1D-31C1F9D76F60}"/>
              </a:ext>
            </a:extLst>
          </p:cNvPr>
          <p:cNvPicPr>
            <a:picLocks/>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871147" y="3905552"/>
            <a:ext cx="422693" cy="425945"/>
          </a:xfrm>
          <a:prstGeom prst="rect">
            <a:avLst/>
          </a:prstGeom>
        </p:spPr>
      </p:pic>
      <p:pic>
        <p:nvPicPr>
          <p:cNvPr id="42" name="Graphic 41">
            <a:extLst>
              <a:ext uri="{FF2B5EF4-FFF2-40B4-BE49-F238E27FC236}">
                <a16:creationId xmlns:a16="http://schemas.microsoft.com/office/drawing/2014/main" id="{6545378D-7689-6944-A85B-73AA8B3068F9}"/>
              </a:ext>
            </a:extLst>
          </p:cNvPr>
          <p:cNvPicPr>
            <a:picLocks/>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688826" y="4863954"/>
            <a:ext cx="635274" cy="476456"/>
          </a:xfrm>
          <a:prstGeom prst="rect">
            <a:avLst/>
          </a:prstGeom>
        </p:spPr>
      </p:pic>
      <p:pic>
        <p:nvPicPr>
          <p:cNvPr id="43" name="Graphic 42">
            <a:extLst>
              <a:ext uri="{FF2B5EF4-FFF2-40B4-BE49-F238E27FC236}">
                <a16:creationId xmlns:a16="http://schemas.microsoft.com/office/drawing/2014/main" id="{21C665D9-EAC7-4C4B-996C-51BF6AFCDE1C}"/>
              </a:ext>
            </a:extLst>
          </p:cNvPr>
          <p:cNvPicPr>
            <a:picLocks/>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407301" y="4732080"/>
            <a:ext cx="635274" cy="476456"/>
          </a:xfrm>
          <a:prstGeom prst="rect">
            <a:avLst/>
          </a:prstGeom>
        </p:spPr>
      </p:pic>
      <p:pic>
        <p:nvPicPr>
          <p:cNvPr id="44" name="Graphic 43">
            <a:extLst>
              <a:ext uri="{FF2B5EF4-FFF2-40B4-BE49-F238E27FC236}">
                <a16:creationId xmlns:a16="http://schemas.microsoft.com/office/drawing/2014/main" id="{BA8F166D-2FD1-2043-94EC-960A0DBEAB2A}"/>
              </a:ext>
            </a:extLst>
          </p:cNvPr>
          <p:cNvPicPr>
            <a:picLocks/>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528148" y="5623814"/>
            <a:ext cx="628218" cy="476457"/>
          </a:xfrm>
          <a:prstGeom prst="rect">
            <a:avLst/>
          </a:prstGeom>
        </p:spPr>
      </p:pic>
      <p:pic>
        <p:nvPicPr>
          <p:cNvPr id="45" name="Graphic 44">
            <a:extLst>
              <a:ext uri="{FF2B5EF4-FFF2-40B4-BE49-F238E27FC236}">
                <a16:creationId xmlns:a16="http://schemas.microsoft.com/office/drawing/2014/main" id="{2D2A00D2-24BD-A343-BF99-EB9B40BD7CEB}"/>
              </a:ext>
            </a:extLst>
          </p:cNvPr>
          <p:cNvPicPr>
            <a:picLocks/>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367322" y="5596013"/>
            <a:ext cx="628218" cy="476457"/>
          </a:xfrm>
          <a:prstGeom prst="rect">
            <a:avLst/>
          </a:prstGeom>
        </p:spPr>
      </p:pic>
    </p:spTree>
    <p:extLst>
      <p:ext uri="{BB962C8B-B14F-4D97-AF65-F5344CB8AC3E}">
        <p14:creationId xmlns:p14="http://schemas.microsoft.com/office/powerpoint/2010/main" val="22187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8A61EA-C86F-FB47-98FA-5A1E79EF05B3}"/>
              </a:ext>
            </a:extLst>
          </p:cNvPr>
          <p:cNvSpPr>
            <a:spLocks noGrp="1"/>
          </p:cNvSpPr>
          <p:nvPr>
            <p:ph type="body" sz="quarter" idx="10"/>
          </p:nvPr>
        </p:nvSpPr>
        <p:spPr>
          <a:xfrm>
            <a:off x="406400" y="6196757"/>
            <a:ext cx="11277600" cy="356444"/>
          </a:xfrm>
        </p:spPr>
        <p:txBody>
          <a:bodyPr/>
          <a:lstStyle/>
          <a:p>
            <a:pPr algn="l"/>
            <a:endParaRPr lang="en-US" b="0" i="0" u="none" strike="noStrike" baseline="0" dirty="0">
              <a:solidFill>
                <a:srgbClr val="000000"/>
              </a:solidFill>
              <a:latin typeface="Calibri" panose="020F0502020204030204" pitchFamily="34" charset="0"/>
              <a:cs typeface="Calibri" panose="020F0502020204030204" pitchFamily="34" charset="0"/>
            </a:endParaRPr>
          </a:p>
          <a:p>
            <a:r>
              <a:rPr lang="en-US" b="0" i="0" u="none" strike="noStrike" baseline="0" dirty="0">
                <a:solidFill>
                  <a:srgbClr val="000000"/>
                </a:solidFill>
                <a:latin typeface="Calibri" panose="020F0502020204030204" pitchFamily="34" charset="0"/>
                <a:cs typeface="Calibri" panose="020F0502020204030204" pitchFamily="34" charset="0"/>
              </a:rPr>
              <a:t> </a:t>
            </a:r>
            <a:r>
              <a:rPr lang="en-US" b="0" i="0" u="none" strike="noStrike" baseline="0" dirty="0">
                <a:solidFill>
                  <a:srgbClr val="747678"/>
                </a:solidFill>
                <a:latin typeface="Calibri" panose="020F0502020204030204" pitchFamily="34" charset="0"/>
                <a:cs typeface="Calibri" panose="020F0502020204030204" pitchFamily="34" charset="0"/>
              </a:rPr>
              <a:t>Data represented is based on unique legal matters with claims paid in 2021. </a:t>
            </a:r>
            <a:endParaRPr lang="en-US" dirty="0">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AFBB11EA-95E3-144F-B368-DFD08E293644}"/>
              </a:ext>
            </a:extLst>
          </p:cNvPr>
          <p:cNvSpPr/>
          <p:nvPr/>
        </p:nvSpPr>
        <p:spPr>
          <a:xfrm>
            <a:off x="406400" y="1743158"/>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18" name="Rounded Rectangle 17">
            <a:extLst>
              <a:ext uri="{FF2B5EF4-FFF2-40B4-BE49-F238E27FC236}">
                <a16:creationId xmlns:a16="http://schemas.microsoft.com/office/drawing/2014/main" id="{BF15D711-A204-D74B-A306-4DC8133333D7}"/>
              </a:ext>
            </a:extLst>
          </p:cNvPr>
          <p:cNvSpPr/>
          <p:nvPr/>
        </p:nvSpPr>
        <p:spPr>
          <a:xfrm>
            <a:off x="406400" y="4043012"/>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19" name="Rounded Rectangle 18">
            <a:extLst>
              <a:ext uri="{FF2B5EF4-FFF2-40B4-BE49-F238E27FC236}">
                <a16:creationId xmlns:a16="http://schemas.microsoft.com/office/drawing/2014/main" id="{B43363B9-9E53-5843-A012-041129F1B1DE}"/>
              </a:ext>
            </a:extLst>
          </p:cNvPr>
          <p:cNvSpPr/>
          <p:nvPr/>
        </p:nvSpPr>
        <p:spPr>
          <a:xfrm>
            <a:off x="2711724" y="1743158"/>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0" name="Rounded Rectangle 19">
            <a:extLst>
              <a:ext uri="{FF2B5EF4-FFF2-40B4-BE49-F238E27FC236}">
                <a16:creationId xmlns:a16="http://schemas.microsoft.com/office/drawing/2014/main" id="{EBA38319-A627-634B-89EC-9078E8057BE0}"/>
              </a:ext>
            </a:extLst>
          </p:cNvPr>
          <p:cNvSpPr/>
          <p:nvPr/>
        </p:nvSpPr>
        <p:spPr>
          <a:xfrm>
            <a:off x="2711724" y="4043012"/>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1" name="Rounded Rectangle 20">
            <a:extLst>
              <a:ext uri="{FF2B5EF4-FFF2-40B4-BE49-F238E27FC236}">
                <a16:creationId xmlns:a16="http://schemas.microsoft.com/office/drawing/2014/main" id="{EF4D5454-6183-F64A-9B68-35770A4F6A98}"/>
              </a:ext>
            </a:extLst>
          </p:cNvPr>
          <p:cNvSpPr/>
          <p:nvPr/>
        </p:nvSpPr>
        <p:spPr>
          <a:xfrm>
            <a:off x="5017048" y="1743158"/>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2" name="Rounded Rectangle 21">
            <a:extLst>
              <a:ext uri="{FF2B5EF4-FFF2-40B4-BE49-F238E27FC236}">
                <a16:creationId xmlns:a16="http://schemas.microsoft.com/office/drawing/2014/main" id="{E501E5B3-3F00-8A4D-92AF-55F251CEF084}"/>
              </a:ext>
            </a:extLst>
          </p:cNvPr>
          <p:cNvSpPr/>
          <p:nvPr/>
        </p:nvSpPr>
        <p:spPr>
          <a:xfrm>
            <a:off x="5017048" y="4043012"/>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3" name="Rounded Rectangle 22">
            <a:extLst>
              <a:ext uri="{FF2B5EF4-FFF2-40B4-BE49-F238E27FC236}">
                <a16:creationId xmlns:a16="http://schemas.microsoft.com/office/drawing/2014/main" id="{8DF3ECD5-E76D-8A46-8418-6B2131571318}"/>
              </a:ext>
            </a:extLst>
          </p:cNvPr>
          <p:cNvSpPr/>
          <p:nvPr/>
        </p:nvSpPr>
        <p:spPr>
          <a:xfrm>
            <a:off x="7322372" y="1743158"/>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4" name="Rounded Rectangle 23">
            <a:extLst>
              <a:ext uri="{FF2B5EF4-FFF2-40B4-BE49-F238E27FC236}">
                <a16:creationId xmlns:a16="http://schemas.microsoft.com/office/drawing/2014/main" id="{F6389F18-ECB1-244C-A760-1BFE00F2DA1F}"/>
              </a:ext>
            </a:extLst>
          </p:cNvPr>
          <p:cNvSpPr/>
          <p:nvPr/>
        </p:nvSpPr>
        <p:spPr>
          <a:xfrm>
            <a:off x="7322372" y="4043012"/>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5" name="Rounded Rectangle 24">
            <a:extLst>
              <a:ext uri="{FF2B5EF4-FFF2-40B4-BE49-F238E27FC236}">
                <a16:creationId xmlns:a16="http://schemas.microsoft.com/office/drawing/2014/main" id="{8335C56E-DE12-B845-9686-ABC46DE53425}"/>
              </a:ext>
            </a:extLst>
          </p:cNvPr>
          <p:cNvSpPr/>
          <p:nvPr/>
        </p:nvSpPr>
        <p:spPr>
          <a:xfrm>
            <a:off x="9627697" y="1743158"/>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sp>
        <p:nvSpPr>
          <p:cNvPr id="26" name="Rounded Rectangle 25">
            <a:extLst>
              <a:ext uri="{FF2B5EF4-FFF2-40B4-BE49-F238E27FC236}">
                <a16:creationId xmlns:a16="http://schemas.microsoft.com/office/drawing/2014/main" id="{EC9AB5C7-B109-AF42-8938-A6372DF66DE5}"/>
              </a:ext>
            </a:extLst>
          </p:cNvPr>
          <p:cNvSpPr/>
          <p:nvPr/>
        </p:nvSpPr>
        <p:spPr>
          <a:xfrm>
            <a:off x="9627697" y="4043012"/>
            <a:ext cx="2225964" cy="2225964"/>
          </a:xfrm>
          <a:prstGeom prst="roundRect">
            <a:avLst/>
          </a:prstGeom>
          <a:solidFill>
            <a:schemeClr val="accent2"/>
          </a:solidFill>
        </p:spPr>
        <p:txBody>
          <a:bodyPr wrap="square" lIns="0" tIns="0" rIns="0" bIns="0" rtlCol="0" anchor="ctr">
            <a:noAutofit/>
          </a:bodyPr>
          <a:lstStyle/>
          <a:p>
            <a:pPr algn="ctr"/>
            <a:endParaRPr lang="en-US" sz="1900" dirty="0"/>
          </a:p>
        </p:txBody>
      </p:sp>
      <p:pic>
        <p:nvPicPr>
          <p:cNvPr id="15" name="Graphic 14">
            <a:extLst>
              <a:ext uri="{FF2B5EF4-FFF2-40B4-BE49-F238E27FC236}">
                <a16:creationId xmlns:a16="http://schemas.microsoft.com/office/drawing/2014/main" id="{6ABE7F53-0C98-D645-9B41-24F16EED716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447166" y="2753053"/>
            <a:ext cx="1061376" cy="1086951"/>
          </a:xfrm>
          <a:prstGeom prst="rect">
            <a:avLst/>
          </a:prstGeom>
        </p:spPr>
      </p:pic>
      <p:pic>
        <p:nvPicPr>
          <p:cNvPr id="27" name="Graphic 26">
            <a:extLst>
              <a:ext uri="{FF2B5EF4-FFF2-40B4-BE49-F238E27FC236}">
                <a16:creationId xmlns:a16="http://schemas.microsoft.com/office/drawing/2014/main" id="{9C3FB509-35FC-C642-A7C8-B812155636F9}"/>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651665" y="2670578"/>
            <a:ext cx="1147060" cy="1201682"/>
          </a:xfrm>
          <a:prstGeom prst="rect">
            <a:avLst/>
          </a:prstGeom>
        </p:spPr>
      </p:pic>
      <p:pic>
        <p:nvPicPr>
          <p:cNvPr id="29" name="Graphic 28">
            <a:extLst>
              <a:ext uri="{FF2B5EF4-FFF2-40B4-BE49-F238E27FC236}">
                <a16:creationId xmlns:a16="http://schemas.microsoft.com/office/drawing/2014/main" id="{6F6B5272-BBF2-1941-9433-F25A49D775BE}"/>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91637" y="2961412"/>
            <a:ext cx="710433" cy="868875"/>
          </a:xfrm>
          <a:prstGeom prst="rect">
            <a:avLst/>
          </a:prstGeom>
        </p:spPr>
      </p:pic>
      <p:pic>
        <p:nvPicPr>
          <p:cNvPr id="30" name="Graphic 29">
            <a:extLst>
              <a:ext uri="{FF2B5EF4-FFF2-40B4-BE49-F238E27FC236}">
                <a16:creationId xmlns:a16="http://schemas.microsoft.com/office/drawing/2014/main" id="{7D8A85D5-4DAF-4F44-B33D-0600589E57D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301086" y="2849197"/>
            <a:ext cx="1073497" cy="1026483"/>
          </a:xfrm>
          <a:prstGeom prst="rect">
            <a:avLst/>
          </a:prstGeom>
        </p:spPr>
      </p:pic>
      <p:pic>
        <p:nvPicPr>
          <p:cNvPr id="31" name="Graphic 30">
            <a:extLst>
              <a:ext uri="{FF2B5EF4-FFF2-40B4-BE49-F238E27FC236}">
                <a16:creationId xmlns:a16="http://schemas.microsoft.com/office/drawing/2014/main" id="{ADDCB17F-C7F6-6742-8DB7-E0DF8D2A828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57191" y="4705926"/>
            <a:ext cx="766157" cy="1393755"/>
          </a:xfrm>
          <a:prstGeom prst="rect">
            <a:avLst/>
          </a:prstGeom>
        </p:spPr>
      </p:pic>
      <p:sp>
        <p:nvSpPr>
          <p:cNvPr id="32" name="TextBox 31">
            <a:extLst>
              <a:ext uri="{FF2B5EF4-FFF2-40B4-BE49-F238E27FC236}">
                <a16:creationId xmlns:a16="http://schemas.microsoft.com/office/drawing/2014/main" id="{C8D64D60-52B2-6341-BCA2-34FEE5FA803B}"/>
              </a:ext>
            </a:extLst>
          </p:cNvPr>
          <p:cNvSpPr txBox="1"/>
          <p:nvPr/>
        </p:nvSpPr>
        <p:spPr>
          <a:xfrm>
            <a:off x="386530" y="2317599"/>
            <a:ext cx="2245833" cy="942109"/>
          </a:xfrm>
          <a:prstGeom prst="rect">
            <a:avLst/>
          </a:prstGeom>
          <a:noFill/>
        </p:spPr>
        <p:txBody>
          <a:bodyPr wrap="square" lIns="0" tIns="0" rIns="0" bIns="0" rtlCol="0">
            <a:noAutofit/>
          </a:bodyPr>
          <a:lstStyle/>
          <a:p>
            <a:pPr algn="ctr"/>
            <a:r>
              <a:rPr lang="en-US" b="1" dirty="0">
                <a:solidFill>
                  <a:schemeClr val="accent1"/>
                </a:solidFill>
              </a:rPr>
              <a:t>WILLS</a:t>
            </a:r>
          </a:p>
        </p:txBody>
      </p:sp>
      <p:sp>
        <p:nvSpPr>
          <p:cNvPr id="33" name="TextBox 32">
            <a:extLst>
              <a:ext uri="{FF2B5EF4-FFF2-40B4-BE49-F238E27FC236}">
                <a16:creationId xmlns:a16="http://schemas.microsoft.com/office/drawing/2014/main" id="{AEFB8F8D-7CE9-D645-AEA7-ED6A5DC981F8}"/>
              </a:ext>
            </a:extLst>
          </p:cNvPr>
          <p:cNvSpPr txBox="1"/>
          <p:nvPr/>
        </p:nvSpPr>
        <p:spPr>
          <a:xfrm>
            <a:off x="2711724" y="2317599"/>
            <a:ext cx="2225964" cy="942109"/>
          </a:xfrm>
          <a:prstGeom prst="rect">
            <a:avLst/>
          </a:prstGeom>
          <a:noFill/>
        </p:spPr>
        <p:txBody>
          <a:bodyPr wrap="square" lIns="0" tIns="0" rIns="0" bIns="0" rtlCol="0">
            <a:noAutofit/>
          </a:bodyPr>
          <a:lstStyle/>
          <a:p>
            <a:pPr algn="ctr"/>
            <a:r>
              <a:rPr lang="en-US" b="1" dirty="0">
                <a:solidFill>
                  <a:schemeClr val="accent1"/>
                </a:solidFill>
              </a:rPr>
              <a:t>TRUSTS</a:t>
            </a:r>
          </a:p>
        </p:txBody>
      </p:sp>
      <p:sp>
        <p:nvSpPr>
          <p:cNvPr id="35" name="TextBox 34">
            <a:extLst>
              <a:ext uri="{FF2B5EF4-FFF2-40B4-BE49-F238E27FC236}">
                <a16:creationId xmlns:a16="http://schemas.microsoft.com/office/drawing/2014/main" id="{564BBC13-509C-114C-8927-1E04506A2897}"/>
              </a:ext>
            </a:extLst>
          </p:cNvPr>
          <p:cNvSpPr txBox="1"/>
          <p:nvPr/>
        </p:nvSpPr>
        <p:spPr>
          <a:xfrm>
            <a:off x="7322372" y="2344322"/>
            <a:ext cx="2225964" cy="942109"/>
          </a:xfrm>
          <a:prstGeom prst="rect">
            <a:avLst/>
          </a:prstGeom>
          <a:noFill/>
        </p:spPr>
        <p:txBody>
          <a:bodyPr wrap="square" lIns="0" tIns="0" rIns="0" bIns="0" rtlCol="0">
            <a:noAutofit/>
          </a:bodyPr>
          <a:lstStyle/>
          <a:p>
            <a:pPr algn="ctr"/>
            <a:r>
              <a:rPr lang="en-US" b="1" dirty="0">
                <a:solidFill>
                  <a:schemeClr val="accent1"/>
                </a:solidFill>
              </a:rPr>
              <a:t>CONSUMER PROTECTION</a:t>
            </a:r>
          </a:p>
        </p:txBody>
      </p:sp>
      <p:sp>
        <p:nvSpPr>
          <p:cNvPr id="36" name="TextBox 35">
            <a:extLst>
              <a:ext uri="{FF2B5EF4-FFF2-40B4-BE49-F238E27FC236}">
                <a16:creationId xmlns:a16="http://schemas.microsoft.com/office/drawing/2014/main" id="{45F98DB5-8CCC-B04B-AEBF-4FB6D6127BD6}"/>
              </a:ext>
            </a:extLst>
          </p:cNvPr>
          <p:cNvSpPr txBox="1"/>
          <p:nvPr/>
        </p:nvSpPr>
        <p:spPr>
          <a:xfrm>
            <a:off x="9599476" y="2317597"/>
            <a:ext cx="2225964" cy="942109"/>
          </a:xfrm>
          <a:prstGeom prst="rect">
            <a:avLst/>
          </a:prstGeom>
          <a:noFill/>
        </p:spPr>
        <p:txBody>
          <a:bodyPr wrap="square" lIns="0" tIns="0" rIns="0" bIns="0" rtlCol="0">
            <a:noAutofit/>
          </a:bodyPr>
          <a:lstStyle/>
          <a:p>
            <a:pPr algn="ctr"/>
            <a:r>
              <a:rPr lang="en-US" b="1" dirty="0">
                <a:solidFill>
                  <a:schemeClr val="accent1"/>
                </a:solidFill>
              </a:rPr>
              <a:t>DIVORCE</a:t>
            </a:r>
          </a:p>
        </p:txBody>
      </p:sp>
      <p:sp>
        <p:nvSpPr>
          <p:cNvPr id="37" name="TextBox 36">
            <a:extLst>
              <a:ext uri="{FF2B5EF4-FFF2-40B4-BE49-F238E27FC236}">
                <a16:creationId xmlns:a16="http://schemas.microsoft.com/office/drawing/2014/main" id="{7F47ED5B-07CF-CC48-914E-735656846FB8}"/>
              </a:ext>
            </a:extLst>
          </p:cNvPr>
          <p:cNvSpPr txBox="1"/>
          <p:nvPr/>
        </p:nvSpPr>
        <p:spPr>
          <a:xfrm>
            <a:off x="386530" y="4659017"/>
            <a:ext cx="2245833" cy="942109"/>
          </a:xfrm>
          <a:prstGeom prst="rect">
            <a:avLst/>
          </a:prstGeom>
          <a:noFill/>
        </p:spPr>
        <p:txBody>
          <a:bodyPr wrap="square" lIns="0" tIns="0" rIns="0" bIns="0" rtlCol="0">
            <a:noAutofit/>
          </a:bodyPr>
          <a:lstStyle/>
          <a:p>
            <a:pPr algn="ctr"/>
            <a:r>
              <a:rPr lang="en-US" b="1" dirty="0">
                <a:solidFill>
                  <a:schemeClr val="accent1"/>
                </a:solidFill>
              </a:rPr>
              <a:t>TRAFFIC</a:t>
            </a:r>
          </a:p>
        </p:txBody>
      </p:sp>
      <p:sp>
        <p:nvSpPr>
          <p:cNvPr id="39" name="TextBox 38">
            <a:extLst>
              <a:ext uri="{FF2B5EF4-FFF2-40B4-BE49-F238E27FC236}">
                <a16:creationId xmlns:a16="http://schemas.microsoft.com/office/drawing/2014/main" id="{E65BEF01-B1B7-1C48-AC14-0BF8A640969E}"/>
              </a:ext>
            </a:extLst>
          </p:cNvPr>
          <p:cNvSpPr txBox="1"/>
          <p:nvPr/>
        </p:nvSpPr>
        <p:spPr>
          <a:xfrm>
            <a:off x="2711724" y="4659017"/>
            <a:ext cx="2225964" cy="942109"/>
          </a:xfrm>
          <a:prstGeom prst="rect">
            <a:avLst/>
          </a:prstGeom>
          <a:noFill/>
        </p:spPr>
        <p:txBody>
          <a:bodyPr wrap="square" lIns="0" tIns="0" rIns="0" bIns="0" rtlCol="0">
            <a:noAutofit/>
          </a:bodyPr>
          <a:lstStyle/>
          <a:p>
            <a:pPr algn="ctr"/>
            <a:r>
              <a:rPr lang="en-US" b="1" dirty="0">
                <a:solidFill>
                  <a:schemeClr val="accent1"/>
                </a:solidFill>
              </a:rPr>
              <a:t>NEIGHBOR, </a:t>
            </a:r>
            <a:br>
              <a:rPr lang="en-US" b="1" dirty="0">
                <a:solidFill>
                  <a:schemeClr val="accent1"/>
                </a:solidFill>
              </a:rPr>
            </a:br>
            <a:r>
              <a:rPr lang="en-US" b="1" dirty="0">
                <a:solidFill>
                  <a:schemeClr val="accent1"/>
                </a:solidFill>
              </a:rPr>
              <a:t>REAL ESTATE AND TENANT DISPUTES</a:t>
            </a:r>
          </a:p>
        </p:txBody>
      </p:sp>
      <p:pic>
        <p:nvPicPr>
          <p:cNvPr id="41" name="Graphic 40">
            <a:extLst>
              <a:ext uri="{FF2B5EF4-FFF2-40B4-BE49-F238E27FC236}">
                <a16:creationId xmlns:a16="http://schemas.microsoft.com/office/drawing/2014/main" id="{1FA4B6F7-C13C-194C-AB2E-E992E6BFC167}"/>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805362" y="5247871"/>
            <a:ext cx="1270905" cy="966993"/>
          </a:xfrm>
          <a:prstGeom prst="rect">
            <a:avLst/>
          </a:prstGeom>
        </p:spPr>
      </p:pic>
      <p:sp>
        <p:nvSpPr>
          <p:cNvPr id="42" name="TextBox 41">
            <a:extLst>
              <a:ext uri="{FF2B5EF4-FFF2-40B4-BE49-F238E27FC236}">
                <a16:creationId xmlns:a16="http://schemas.microsoft.com/office/drawing/2014/main" id="{B8B265A8-0FCE-AF40-807C-6950985E6D64}"/>
              </a:ext>
            </a:extLst>
          </p:cNvPr>
          <p:cNvSpPr txBox="1"/>
          <p:nvPr/>
        </p:nvSpPr>
        <p:spPr>
          <a:xfrm>
            <a:off x="7339063" y="4678537"/>
            <a:ext cx="2225964" cy="942109"/>
          </a:xfrm>
          <a:prstGeom prst="rect">
            <a:avLst/>
          </a:prstGeom>
          <a:noFill/>
        </p:spPr>
        <p:txBody>
          <a:bodyPr wrap="square" lIns="0" tIns="0" rIns="0" bIns="0" rtlCol="0">
            <a:noAutofit/>
          </a:bodyPr>
          <a:lstStyle/>
          <a:p>
            <a:pPr algn="ctr"/>
            <a:r>
              <a:rPr lang="en-US" b="1" dirty="0">
                <a:solidFill>
                  <a:schemeClr val="accent1"/>
                </a:solidFill>
              </a:rPr>
              <a:t>BANKRUPTCY</a:t>
            </a:r>
          </a:p>
        </p:txBody>
      </p:sp>
      <p:pic>
        <p:nvPicPr>
          <p:cNvPr id="44" name="Graphic 43">
            <a:extLst>
              <a:ext uri="{FF2B5EF4-FFF2-40B4-BE49-F238E27FC236}">
                <a16:creationId xmlns:a16="http://schemas.microsoft.com/office/drawing/2014/main" id="{E9BCCBB4-9B30-C549-9AD9-24F03C637324}"/>
              </a:ext>
            </a:extLst>
          </p:cNvPr>
          <p:cNvPicPr>
            <a:picLocks/>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75275" y="5311416"/>
            <a:ext cx="909509" cy="856936"/>
          </a:xfrm>
          <a:prstGeom prst="rect">
            <a:avLst/>
          </a:prstGeom>
        </p:spPr>
      </p:pic>
      <p:sp>
        <p:nvSpPr>
          <p:cNvPr id="40" name="TextBox 39">
            <a:extLst>
              <a:ext uri="{FF2B5EF4-FFF2-40B4-BE49-F238E27FC236}">
                <a16:creationId xmlns:a16="http://schemas.microsoft.com/office/drawing/2014/main" id="{64D2159D-7C26-944B-ACD4-8F48278DA88D}"/>
              </a:ext>
            </a:extLst>
          </p:cNvPr>
          <p:cNvSpPr txBox="1"/>
          <p:nvPr/>
        </p:nvSpPr>
        <p:spPr>
          <a:xfrm>
            <a:off x="4983790" y="4678537"/>
            <a:ext cx="2225964" cy="942109"/>
          </a:xfrm>
          <a:prstGeom prst="rect">
            <a:avLst/>
          </a:prstGeom>
          <a:noFill/>
        </p:spPr>
        <p:txBody>
          <a:bodyPr wrap="square" lIns="0" tIns="0" rIns="0" bIns="0" rtlCol="0">
            <a:noAutofit/>
          </a:bodyPr>
          <a:lstStyle/>
          <a:p>
            <a:pPr algn="ctr"/>
            <a:r>
              <a:rPr lang="en-US" b="1" dirty="0">
                <a:solidFill>
                  <a:schemeClr val="accent1"/>
                </a:solidFill>
              </a:rPr>
              <a:t>CHILD CUSTODY       AND SUPPORT</a:t>
            </a:r>
          </a:p>
        </p:txBody>
      </p:sp>
      <p:pic>
        <p:nvPicPr>
          <p:cNvPr id="46" name="Graphic 45">
            <a:extLst>
              <a:ext uri="{FF2B5EF4-FFF2-40B4-BE49-F238E27FC236}">
                <a16:creationId xmlns:a16="http://schemas.microsoft.com/office/drawing/2014/main" id="{FBF84FCB-A84C-F644-A24F-1AB72DA19C5C}"/>
              </a:ext>
            </a:extLst>
          </p:cNvPr>
          <p:cNvPicPr>
            <a:picLocks/>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767354" y="2961412"/>
            <a:ext cx="858367" cy="942110"/>
          </a:xfrm>
          <a:prstGeom prst="rect">
            <a:avLst/>
          </a:prstGeom>
        </p:spPr>
      </p:pic>
      <p:pic>
        <p:nvPicPr>
          <p:cNvPr id="47" name="Graphic 46">
            <a:extLst>
              <a:ext uri="{FF2B5EF4-FFF2-40B4-BE49-F238E27FC236}">
                <a16:creationId xmlns:a16="http://schemas.microsoft.com/office/drawing/2014/main" id="{F037EDB8-4CB2-C34F-BC1E-13E948AF0998}"/>
              </a:ext>
            </a:extLst>
          </p:cNvPr>
          <p:cNvPicPr>
            <a:picLocks/>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555091" y="5226751"/>
            <a:ext cx="1026094" cy="929185"/>
          </a:xfrm>
          <a:prstGeom prst="rect">
            <a:avLst/>
          </a:prstGeom>
        </p:spPr>
      </p:pic>
      <p:grpSp>
        <p:nvGrpSpPr>
          <p:cNvPr id="62" name="Group 61">
            <a:extLst>
              <a:ext uri="{FF2B5EF4-FFF2-40B4-BE49-F238E27FC236}">
                <a16:creationId xmlns:a16="http://schemas.microsoft.com/office/drawing/2014/main" id="{AD4C4F6A-FCB8-BD4F-94E4-16B7C24A63D9}"/>
              </a:ext>
            </a:extLst>
          </p:cNvPr>
          <p:cNvGrpSpPr/>
          <p:nvPr/>
        </p:nvGrpSpPr>
        <p:grpSpPr>
          <a:xfrm>
            <a:off x="3269468" y="5551355"/>
            <a:ext cx="1056094" cy="653098"/>
            <a:chOff x="3287123" y="5190259"/>
            <a:chExt cx="1329791" cy="822355"/>
          </a:xfrm>
        </p:grpSpPr>
        <p:grpSp>
          <p:nvGrpSpPr>
            <p:cNvPr id="61" name="Group 60">
              <a:extLst>
                <a:ext uri="{FF2B5EF4-FFF2-40B4-BE49-F238E27FC236}">
                  <a16:creationId xmlns:a16="http://schemas.microsoft.com/office/drawing/2014/main" id="{3CECA71F-11E1-DE47-90C0-7B1B7D598927}"/>
                </a:ext>
              </a:extLst>
            </p:cNvPr>
            <p:cNvGrpSpPr/>
            <p:nvPr/>
          </p:nvGrpSpPr>
          <p:grpSpPr>
            <a:xfrm>
              <a:off x="3287123" y="5190259"/>
              <a:ext cx="1329791" cy="822355"/>
              <a:chOff x="3287123" y="5190259"/>
              <a:chExt cx="1329791" cy="822355"/>
            </a:xfrm>
          </p:grpSpPr>
          <p:sp>
            <p:nvSpPr>
              <p:cNvPr id="50" name="Freeform 49">
                <a:extLst>
                  <a:ext uri="{FF2B5EF4-FFF2-40B4-BE49-F238E27FC236}">
                    <a16:creationId xmlns:a16="http://schemas.microsoft.com/office/drawing/2014/main" id="{13E46775-97BE-5342-8C21-DA940CA93C1B}"/>
                  </a:ext>
                </a:extLst>
              </p:cNvPr>
              <p:cNvSpPr/>
              <p:nvPr/>
            </p:nvSpPr>
            <p:spPr>
              <a:xfrm>
                <a:off x="3690832" y="5629180"/>
                <a:ext cx="51774" cy="383434"/>
              </a:xfrm>
              <a:custGeom>
                <a:avLst/>
                <a:gdLst>
                  <a:gd name="connsiteX0" fmla="*/ 26273 w 51774"/>
                  <a:gd name="connsiteY0" fmla="*/ 0 h 383434"/>
                  <a:gd name="connsiteX1" fmla="*/ 0 w 51774"/>
                  <a:gd name="connsiteY1" fmla="*/ 26273 h 383434"/>
                  <a:gd name="connsiteX2" fmla="*/ 0 w 51774"/>
                  <a:gd name="connsiteY2" fmla="*/ 361646 h 383434"/>
                  <a:gd name="connsiteX3" fmla="*/ 30376 w 51774"/>
                  <a:gd name="connsiteY3" fmla="*/ 383043 h 383434"/>
                  <a:gd name="connsiteX4" fmla="*/ 51774 w 51774"/>
                  <a:gd name="connsiteY4" fmla="*/ 361646 h 383434"/>
                  <a:gd name="connsiteX5" fmla="*/ 51774 w 51774"/>
                  <a:gd name="connsiteY5" fmla="*/ 26273 h 383434"/>
                  <a:gd name="connsiteX6" fmla="*/ 26273 w 51774"/>
                  <a:gd name="connsiteY6" fmla="*/ 0 h 3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4" h="383434">
                    <a:moveTo>
                      <a:pt x="26273" y="0"/>
                    </a:moveTo>
                    <a:cubicBezTo>
                      <a:pt x="11763" y="0"/>
                      <a:pt x="0" y="11763"/>
                      <a:pt x="0" y="26273"/>
                    </a:cubicBezTo>
                    <a:lnTo>
                      <a:pt x="0" y="361646"/>
                    </a:lnTo>
                    <a:cubicBezTo>
                      <a:pt x="2479" y="375942"/>
                      <a:pt x="16079" y="385524"/>
                      <a:pt x="30376" y="383043"/>
                    </a:cubicBezTo>
                    <a:cubicBezTo>
                      <a:pt x="41313" y="381150"/>
                      <a:pt x="49878" y="372580"/>
                      <a:pt x="51774" y="361646"/>
                    </a:cubicBezTo>
                    <a:lnTo>
                      <a:pt x="51774" y="26273"/>
                    </a:lnTo>
                    <a:cubicBezTo>
                      <a:pt x="51780" y="12059"/>
                      <a:pt x="40481" y="418"/>
                      <a:pt x="26273" y="0"/>
                    </a:cubicBezTo>
                    <a:close/>
                  </a:path>
                </a:pathLst>
              </a:custGeom>
              <a:solidFill>
                <a:schemeClr val="accent4"/>
              </a:solidFill>
              <a:ln w="769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DE1E83E-3FEC-4C48-A526-83BA31BA3E0B}"/>
                  </a:ext>
                </a:extLst>
              </p:cNvPr>
              <p:cNvSpPr/>
              <p:nvPr/>
            </p:nvSpPr>
            <p:spPr>
              <a:xfrm>
                <a:off x="3520055" y="5698727"/>
                <a:ext cx="101229" cy="83997"/>
              </a:xfrm>
              <a:custGeom>
                <a:avLst/>
                <a:gdLst>
                  <a:gd name="connsiteX0" fmla="*/ 92730 w 101229"/>
                  <a:gd name="connsiteY0" fmla="*/ 0 h 83997"/>
                  <a:gd name="connsiteX1" fmla="*/ 101230 w 101229"/>
                  <a:gd name="connsiteY1" fmla="*/ 0 h 83997"/>
                  <a:gd name="connsiteX2" fmla="*/ 101230 w 101229"/>
                  <a:gd name="connsiteY2" fmla="*/ 83998 h 83997"/>
                  <a:gd name="connsiteX3" fmla="*/ 92730 w 101229"/>
                  <a:gd name="connsiteY3" fmla="*/ 83998 h 83997"/>
                  <a:gd name="connsiteX4" fmla="*/ 8500 w 101229"/>
                  <a:gd name="connsiteY4" fmla="*/ 83998 h 83997"/>
                  <a:gd name="connsiteX5" fmla="*/ 0 w 101229"/>
                  <a:gd name="connsiteY5" fmla="*/ 83998 h 83997"/>
                  <a:gd name="connsiteX6" fmla="*/ 0 w 101229"/>
                  <a:gd name="connsiteY6" fmla="*/ 0 h 83997"/>
                  <a:gd name="connsiteX7" fmla="*/ 8500 w 101229"/>
                  <a:gd name="connsiteY7" fmla="*/ 0 h 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29" h="83997">
                    <a:moveTo>
                      <a:pt x="92730" y="0"/>
                    </a:moveTo>
                    <a:cubicBezTo>
                      <a:pt x="97424" y="0"/>
                      <a:pt x="101230" y="0"/>
                      <a:pt x="101230" y="0"/>
                    </a:cubicBezTo>
                    <a:lnTo>
                      <a:pt x="101230" y="83998"/>
                    </a:lnTo>
                    <a:cubicBezTo>
                      <a:pt x="101230" y="83998"/>
                      <a:pt x="97424" y="83998"/>
                      <a:pt x="92730" y="83998"/>
                    </a:cubicBezTo>
                    <a:lnTo>
                      <a:pt x="8500" y="83998"/>
                    </a:lnTo>
                    <a:cubicBezTo>
                      <a:pt x="3806" y="83998"/>
                      <a:pt x="0" y="83998"/>
                      <a:pt x="0" y="83998"/>
                    </a:cubicBezTo>
                    <a:lnTo>
                      <a:pt x="0" y="0"/>
                    </a:lnTo>
                    <a:cubicBezTo>
                      <a:pt x="0" y="0"/>
                      <a:pt x="3806" y="0"/>
                      <a:pt x="8500" y="0"/>
                    </a:cubicBezTo>
                    <a:close/>
                  </a:path>
                </a:pathLst>
              </a:custGeom>
              <a:solidFill>
                <a:schemeClr val="accent4"/>
              </a:solidFill>
              <a:ln w="769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554889FD-D4C0-DD48-8E41-D3775F957850}"/>
                  </a:ext>
                </a:extLst>
              </p:cNvPr>
              <p:cNvSpPr/>
              <p:nvPr/>
            </p:nvSpPr>
            <p:spPr>
              <a:xfrm>
                <a:off x="3520055" y="5861777"/>
                <a:ext cx="101229" cy="83997"/>
              </a:xfrm>
              <a:custGeom>
                <a:avLst/>
                <a:gdLst>
                  <a:gd name="connsiteX0" fmla="*/ 92730 w 101229"/>
                  <a:gd name="connsiteY0" fmla="*/ 0 h 83997"/>
                  <a:gd name="connsiteX1" fmla="*/ 101230 w 101229"/>
                  <a:gd name="connsiteY1" fmla="*/ 0 h 83997"/>
                  <a:gd name="connsiteX2" fmla="*/ 101230 w 101229"/>
                  <a:gd name="connsiteY2" fmla="*/ 83998 h 83997"/>
                  <a:gd name="connsiteX3" fmla="*/ 92730 w 101229"/>
                  <a:gd name="connsiteY3" fmla="*/ 83998 h 83997"/>
                  <a:gd name="connsiteX4" fmla="*/ 8500 w 101229"/>
                  <a:gd name="connsiteY4" fmla="*/ 83998 h 83997"/>
                  <a:gd name="connsiteX5" fmla="*/ 0 w 101229"/>
                  <a:gd name="connsiteY5" fmla="*/ 83998 h 83997"/>
                  <a:gd name="connsiteX6" fmla="*/ 0 w 101229"/>
                  <a:gd name="connsiteY6" fmla="*/ 0 h 83997"/>
                  <a:gd name="connsiteX7" fmla="*/ 8500 w 101229"/>
                  <a:gd name="connsiteY7" fmla="*/ 0 h 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29" h="83997">
                    <a:moveTo>
                      <a:pt x="92730" y="0"/>
                    </a:moveTo>
                    <a:cubicBezTo>
                      <a:pt x="97424" y="0"/>
                      <a:pt x="101230" y="0"/>
                      <a:pt x="101230" y="0"/>
                    </a:cubicBezTo>
                    <a:lnTo>
                      <a:pt x="101230" y="83998"/>
                    </a:lnTo>
                    <a:cubicBezTo>
                      <a:pt x="101230" y="83998"/>
                      <a:pt x="97424" y="83998"/>
                      <a:pt x="92730" y="83998"/>
                    </a:cubicBezTo>
                    <a:lnTo>
                      <a:pt x="8500" y="83998"/>
                    </a:lnTo>
                    <a:cubicBezTo>
                      <a:pt x="3806" y="83998"/>
                      <a:pt x="0" y="83998"/>
                      <a:pt x="0" y="83998"/>
                    </a:cubicBezTo>
                    <a:lnTo>
                      <a:pt x="0" y="0"/>
                    </a:lnTo>
                    <a:cubicBezTo>
                      <a:pt x="0" y="0"/>
                      <a:pt x="3806" y="0"/>
                      <a:pt x="8500" y="0"/>
                    </a:cubicBezTo>
                    <a:close/>
                  </a:path>
                </a:pathLst>
              </a:custGeom>
              <a:solidFill>
                <a:schemeClr val="accent4"/>
              </a:solidFill>
              <a:ln w="769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2AA75CB-5E0D-9541-88DC-51048A3F3E5E}"/>
                  </a:ext>
                </a:extLst>
              </p:cNvPr>
              <p:cNvSpPr/>
              <p:nvPr/>
            </p:nvSpPr>
            <p:spPr>
              <a:xfrm>
                <a:off x="3287123" y="5190259"/>
                <a:ext cx="1329791" cy="352707"/>
              </a:xfrm>
              <a:custGeom>
                <a:avLst/>
                <a:gdLst>
                  <a:gd name="connsiteX0" fmla="*/ 1325596 w 1329791"/>
                  <a:gd name="connsiteY0" fmla="*/ 312191 h 352707"/>
                  <a:gd name="connsiteX1" fmla="*/ 1098408 w 1329791"/>
                  <a:gd name="connsiteY1" fmla="*/ 10046 h 352707"/>
                  <a:gd name="connsiteX2" fmla="*/ 1077544 w 1329791"/>
                  <a:gd name="connsiteY2" fmla="*/ 1 h 352707"/>
                  <a:gd name="connsiteX3" fmla="*/ 252250 w 1329791"/>
                  <a:gd name="connsiteY3" fmla="*/ 1 h 352707"/>
                  <a:gd name="connsiteX4" fmla="*/ 231386 w 1329791"/>
                  <a:gd name="connsiteY4" fmla="*/ 10046 h 352707"/>
                  <a:gd name="connsiteX5" fmla="*/ 4198 w 1329791"/>
                  <a:gd name="connsiteY5" fmla="*/ 312191 h 352707"/>
                  <a:gd name="connsiteX6" fmla="*/ 12034 w 1329791"/>
                  <a:gd name="connsiteY6" fmla="*/ 348511 h 352707"/>
                  <a:gd name="connsiteX7" fmla="*/ 45927 w 1329791"/>
                  <a:gd name="connsiteY7" fmla="*/ 343873 h 352707"/>
                  <a:gd name="connsiteX8" fmla="*/ 265387 w 1329791"/>
                  <a:gd name="connsiteY8" fmla="*/ 51775 h 352707"/>
                  <a:gd name="connsiteX9" fmla="*/ 1064407 w 1329791"/>
                  <a:gd name="connsiteY9" fmla="*/ 51775 h 352707"/>
                  <a:gd name="connsiteX10" fmla="*/ 1283868 w 1329791"/>
                  <a:gd name="connsiteY10" fmla="*/ 343873 h 352707"/>
                  <a:gd name="connsiteX11" fmla="*/ 1320959 w 1329791"/>
                  <a:gd name="connsiteY11" fmla="*/ 346083 h 352707"/>
                  <a:gd name="connsiteX12" fmla="*/ 1325596 w 1329791"/>
                  <a:gd name="connsiteY12" fmla="*/ 312191 h 35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9791" h="352707">
                    <a:moveTo>
                      <a:pt x="1325596" y="312191"/>
                    </a:moveTo>
                    <a:lnTo>
                      <a:pt x="1098408" y="10046"/>
                    </a:lnTo>
                    <a:cubicBezTo>
                      <a:pt x="1093385" y="3648"/>
                      <a:pt x="1085681" y="-61"/>
                      <a:pt x="1077544" y="1"/>
                    </a:cubicBezTo>
                    <a:lnTo>
                      <a:pt x="252250" y="1"/>
                    </a:lnTo>
                    <a:cubicBezTo>
                      <a:pt x="244115" y="-61"/>
                      <a:pt x="236410" y="3648"/>
                      <a:pt x="231386" y="10046"/>
                    </a:cubicBezTo>
                    <a:lnTo>
                      <a:pt x="4198" y="312191"/>
                    </a:lnTo>
                    <a:cubicBezTo>
                      <a:pt x="-3667" y="324384"/>
                      <a:pt x="-159" y="340646"/>
                      <a:pt x="12034" y="348511"/>
                    </a:cubicBezTo>
                    <a:cubicBezTo>
                      <a:pt x="22929" y="355539"/>
                      <a:pt x="37321" y="353570"/>
                      <a:pt x="45927" y="343873"/>
                    </a:cubicBezTo>
                    <a:lnTo>
                      <a:pt x="265387" y="51775"/>
                    </a:lnTo>
                    <a:lnTo>
                      <a:pt x="1064407" y="51775"/>
                    </a:lnTo>
                    <a:lnTo>
                      <a:pt x="1283868" y="343873"/>
                    </a:lnTo>
                    <a:cubicBezTo>
                      <a:pt x="1293496" y="354726"/>
                      <a:pt x="1310102" y="355715"/>
                      <a:pt x="1320959" y="346083"/>
                    </a:cubicBezTo>
                    <a:cubicBezTo>
                      <a:pt x="1330657" y="337477"/>
                      <a:pt x="1332620" y="323085"/>
                      <a:pt x="1325596" y="312191"/>
                    </a:cubicBezTo>
                    <a:close/>
                  </a:path>
                </a:pathLst>
              </a:custGeom>
              <a:solidFill>
                <a:schemeClr val="accent4"/>
              </a:solidFill>
              <a:ln w="769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7EBA44F-DF9D-D64A-8041-0AB74C67E478}"/>
                  </a:ext>
                </a:extLst>
              </p:cNvPr>
              <p:cNvSpPr/>
              <p:nvPr/>
            </p:nvSpPr>
            <p:spPr>
              <a:xfrm>
                <a:off x="3391779" y="5320081"/>
                <a:ext cx="1118937" cy="692532"/>
              </a:xfrm>
              <a:custGeom>
                <a:avLst/>
                <a:gdLst>
                  <a:gd name="connsiteX0" fmla="*/ 1094210 w 1118937"/>
                  <a:gd name="connsiteY0" fmla="*/ 201687 h 692532"/>
                  <a:gd name="connsiteX1" fmla="*/ 802112 w 1118937"/>
                  <a:gd name="connsiteY1" fmla="*/ 201687 h 692532"/>
                  <a:gd name="connsiteX2" fmla="*/ 577242 w 1118937"/>
                  <a:gd name="connsiteY2" fmla="*/ 3091 h 692532"/>
                  <a:gd name="connsiteX3" fmla="*/ 576469 w 1118937"/>
                  <a:gd name="connsiteY3" fmla="*/ 3091 h 692532"/>
                  <a:gd name="connsiteX4" fmla="*/ 574151 w 1118937"/>
                  <a:gd name="connsiteY4" fmla="*/ 1546 h 692532"/>
                  <a:gd name="connsiteX5" fmla="*/ 571833 w 1118937"/>
                  <a:gd name="connsiteY5" fmla="*/ 0 h 692532"/>
                  <a:gd name="connsiteX6" fmla="*/ 547878 w 1118937"/>
                  <a:gd name="connsiteY6" fmla="*/ 0 h 692532"/>
                  <a:gd name="connsiteX7" fmla="*/ 545560 w 1118937"/>
                  <a:gd name="connsiteY7" fmla="*/ 1546 h 692532"/>
                  <a:gd name="connsiteX8" fmla="*/ 543241 w 1118937"/>
                  <a:gd name="connsiteY8" fmla="*/ 3091 h 692532"/>
                  <a:gd name="connsiteX9" fmla="*/ 543241 w 1118937"/>
                  <a:gd name="connsiteY9" fmla="*/ 3091 h 692532"/>
                  <a:gd name="connsiteX10" fmla="*/ 318372 w 1118937"/>
                  <a:gd name="connsiteY10" fmla="*/ 201687 h 692532"/>
                  <a:gd name="connsiteX11" fmla="*/ 26273 w 1118937"/>
                  <a:gd name="connsiteY11" fmla="*/ 201687 h 692532"/>
                  <a:gd name="connsiteX12" fmla="*/ 0 w 1118937"/>
                  <a:gd name="connsiteY12" fmla="*/ 227960 h 692532"/>
                  <a:gd name="connsiteX13" fmla="*/ 0 w 1118937"/>
                  <a:gd name="connsiteY13" fmla="*/ 670745 h 692532"/>
                  <a:gd name="connsiteX14" fmla="*/ 30376 w 1118937"/>
                  <a:gd name="connsiteY14" fmla="*/ 692142 h 692532"/>
                  <a:gd name="connsiteX15" fmla="*/ 51774 w 1118937"/>
                  <a:gd name="connsiteY15" fmla="*/ 670745 h 692532"/>
                  <a:gd name="connsiteX16" fmla="*/ 51774 w 1118937"/>
                  <a:gd name="connsiteY16" fmla="*/ 253461 h 692532"/>
                  <a:gd name="connsiteX17" fmla="*/ 327645 w 1118937"/>
                  <a:gd name="connsiteY17" fmla="*/ 253461 h 692532"/>
                  <a:gd name="connsiteX18" fmla="*/ 344645 w 1118937"/>
                  <a:gd name="connsiteY18" fmla="*/ 247279 h 692532"/>
                  <a:gd name="connsiteX19" fmla="*/ 560242 w 1118937"/>
                  <a:gd name="connsiteY19" fmla="*/ 57956 h 692532"/>
                  <a:gd name="connsiteX20" fmla="*/ 775065 w 1118937"/>
                  <a:gd name="connsiteY20" fmla="*/ 247279 h 692532"/>
                  <a:gd name="connsiteX21" fmla="*/ 792066 w 1118937"/>
                  <a:gd name="connsiteY21" fmla="*/ 253461 h 692532"/>
                  <a:gd name="connsiteX22" fmla="*/ 1067164 w 1118937"/>
                  <a:gd name="connsiteY22" fmla="*/ 253461 h 692532"/>
                  <a:gd name="connsiteX23" fmla="*/ 1067164 w 1118937"/>
                  <a:gd name="connsiteY23" fmla="*/ 670745 h 692532"/>
                  <a:gd name="connsiteX24" fmla="*/ 1097541 w 1118937"/>
                  <a:gd name="connsiteY24" fmla="*/ 692142 h 692532"/>
                  <a:gd name="connsiteX25" fmla="*/ 1118938 w 1118937"/>
                  <a:gd name="connsiteY25" fmla="*/ 670745 h 692532"/>
                  <a:gd name="connsiteX26" fmla="*/ 1118938 w 1118937"/>
                  <a:gd name="connsiteY26" fmla="*/ 227960 h 692532"/>
                  <a:gd name="connsiteX27" fmla="*/ 1094210 w 1118937"/>
                  <a:gd name="connsiteY27" fmla="*/ 201687 h 69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8937" h="692532">
                    <a:moveTo>
                      <a:pt x="1094210" y="201687"/>
                    </a:moveTo>
                    <a:lnTo>
                      <a:pt x="802112" y="201687"/>
                    </a:lnTo>
                    <a:lnTo>
                      <a:pt x="577242" y="3091"/>
                    </a:lnTo>
                    <a:lnTo>
                      <a:pt x="576469" y="3091"/>
                    </a:lnTo>
                    <a:lnTo>
                      <a:pt x="574151" y="1546"/>
                    </a:lnTo>
                    <a:lnTo>
                      <a:pt x="571833" y="0"/>
                    </a:lnTo>
                    <a:lnTo>
                      <a:pt x="547878" y="0"/>
                    </a:lnTo>
                    <a:lnTo>
                      <a:pt x="545560" y="1546"/>
                    </a:lnTo>
                    <a:lnTo>
                      <a:pt x="543241" y="3091"/>
                    </a:lnTo>
                    <a:lnTo>
                      <a:pt x="543241" y="3091"/>
                    </a:lnTo>
                    <a:lnTo>
                      <a:pt x="318372" y="201687"/>
                    </a:lnTo>
                    <a:lnTo>
                      <a:pt x="26273" y="201687"/>
                    </a:lnTo>
                    <a:cubicBezTo>
                      <a:pt x="11763" y="201687"/>
                      <a:pt x="0" y="213450"/>
                      <a:pt x="0" y="227960"/>
                    </a:cubicBezTo>
                    <a:lnTo>
                      <a:pt x="0" y="670745"/>
                    </a:lnTo>
                    <a:cubicBezTo>
                      <a:pt x="2479" y="685040"/>
                      <a:pt x="16079" y="694623"/>
                      <a:pt x="30376" y="692142"/>
                    </a:cubicBezTo>
                    <a:cubicBezTo>
                      <a:pt x="41313" y="690249"/>
                      <a:pt x="49878" y="681679"/>
                      <a:pt x="51774" y="670745"/>
                    </a:cubicBezTo>
                    <a:lnTo>
                      <a:pt x="51774" y="253461"/>
                    </a:lnTo>
                    <a:lnTo>
                      <a:pt x="327645" y="253461"/>
                    </a:lnTo>
                    <a:cubicBezTo>
                      <a:pt x="333865" y="253477"/>
                      <a:pt x="339889" y="251287"/>
                      <a:pt x="344645" y="247279"/>
                    </a:cubicBezTo>
                    <a:lnTo>
                      <a:pt x="560242" y="57956"/>
                    </a:lnTo>
                    <a:lnTo>
                      <a:pt x="775065" y="247279"/>
                    </a:lnTo>
                    <a:cubicBezTo>
                      <a:pt x="779825" y="251287"/>
                      <a:pt x="785845" y="253478"/>
                      <a:pt x="792066" y="253461"/>
                    </a:cubicBezTo>
                    <a:lnTo>
                      <a:pt x="1067164" y="253461"/>
                    </a:lnTo>
                    <a:lnTo>
                      <a:pt x="1067164" y="670745"/>
                    </a:lnTo>
                    <a:cubicBezTo>
                      <a:pt x="1069644" y="685040"/>
                      <a:pt x="1083245" y="694623"/>
                      <a:pt x="1097541" y="692142"/>
                    </a:cubicBezTo>
                    <a:cubicBezTo>
                      <a:pt x="1108475" y="690249"/>
                      <a:pt x="1117045" y="681679"/>
                      <a:pt x="1118938" y="670745"/>
                    </a:cubicBezTo>
                    <a:lnTo>
                      <a:pt x="1118938" y="227960"/>
                    </a:lnTo>
                    <a:cubicBezTo>
                      <a:pt x="1118961" y="214032"/>
                      <a:pt x="1108112" y="202506"/>
                      <a:pt x="1094210" y="201687"/>
                    </a:cubicBezTo>
                    <a:close/>
                  </a:path>
                </a:pathLst>
              </a:custGeom>
              <a:solidFill>
                <a:schemeClr val="accent4"/>
              </a:solidFill>
              <a:ln w="769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05FD9A3-EA8E-A34D-8DE3-696E02689F9A}"/>
                  </a:ext>
                </a:extLst>
              </p:cNvPr>
              <p:cNvSpPr/>
              <p:nvPr/>
            </p:nvSpPr>
            <p:spPr>
              <a:xfrm>
                <a:off x="4160662" y="5629180"/>
                <a:ext cx="51774" cy="383434"/>
              </a:xfrm>
              <a:custGeom>
                <a:avLst/>
                <a:gdLst>
                  <a:gd name="connsiteX0" fmla="*/ 26273 w 51774"/>
                  <a:gd name="connsiteY0" fmla="*/ 0 h 383434"/>
                  <a:gd name="connsiteX1" fmla="*/ 0 w 51774"/>
                  <a:gd name="connsiteY1" fmla="*/ 26273 h 383434"/>
                  <a:gd name="connsiteX2" fmla="*/ 0 w 51774"/>
                  <a:gd name="connsiteY2" fmla="*/ 361646 h 383434"/>
                  <a:gd name="connsiteX3" fmla="*/ 30377 w 51774"/>
                  <a:gd name="connsiteY3" fmla="*/ 383043 h 383434"/>
                  <a:gd name="connsiteX4" fmla="*/ 51774 w 51774"/>
                  <a:gd name="connsiteY4" fmla="*/ 361646 h 383434"/>
                  <a:gd name="connsiteX5" fmla="*/ 51774 w 51774"/>
                  <a:gd name="connsiteY5" fmla="*/ 26273 h 383434"/>
                  <a:gd name="connsiteX6" fmla="*/ 26273 w 51774"/>
                  <a:gd name="connsiteY6" fmla="*/ 0 h 3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4" h="383434">
                    <a:moveTo>
                      <a:pt x="26273" y="0"/>
                    </a:moveTo>
                    <a:cubicBezTo>
                      <a:pt x="11761" y="0"/>
                      <a:pt x="0" y="11763"/>
                      <a:pt x="0" y="26273"/>
                    </a:cubicBezTo>
                    <a:lnTo>
                      <a:pt x="0" y="361646"/>
                    </a:lnTo>
                    <a:cubicBezTo>
                      <a:pt x="2481" y="375942"/>
                      <a:pt x="16081" y="385524"/>
                      <a:pt x="30377" y="383043"/>
                    </a:cubicBezTo>
                    <a:cubicBezTo>
                      <a:pt x="41311" y="381150"/>
                      <a:pt x="49881" y="372580"/>
                      <a:pt x="51774" y="361646"/>
                    </a:cubicBezTo>
                    <a:lnTo>
                      <a:pt x="51774" y="26273"/>
                    </a:lnTo>
                    <a:cubicBezTo>
                      <a:pt x="51782" y="12059"/>
                      <a:pt x="40484" y="418"/>
                      <a:pt x="26273" y="0"/>
                    </a:cubicBezTo>
                    <a:close/>
                  </a:path>
                </a:pathLst>
              </a:custGeom>
              <a:solidFill>
                <a:schemeClr val="accent4"/>
              </a:solidFill>
              <a:ln w="769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29DFA5B-5194-CC44-AA2F-90A6B75CF7AF}"/>
                  </a:ext>
                </a:extLst>
              </p:cNvPr>
              <p:cNvSpPr/>
              <p:nvPr/>
            </p:nvSpPr>
            <p:spPr>
              <a:xfrm>
                <a:off x="4282756" y="5698727"/>
                <a:ext cx="101229" cy="83997"/>
              </a:xfrm>
              <a:custGeom>
                <a:avLst/>
                <a:gdLst>
                  <a:gd name="connsiteX0" fmla="*/ 92730 w 101229"/>
                  <a:gd name="connsiteY0" fmla="*/ 0 h 83997"/>
                  <a:gd name="connsiteX1" fmla="*/ 101230 w 101229"/>
                  <a:gd name="connsiteY1" fmla="*/ 0 h 83997"/>
                  <a:gd name="connsiteX2" fmla="*/ 101230 w 101229"/>
                  <a:gd name="connsiteY2" fmla="*/ 83998 h 83997"/>
                  <a:gd name="connsiteX3" fmla="*/ 92730 w 101229"/>
                  <a:gd name="connsiteY3" fmla="*/ 83998 h 83997"/>
                  <a:gd name="connsiteX4" fmla="*/ 8500 w 101229"/>
                  <a:gd name="connsiteY4" fmla="*/ 83998 h 83997"/>
                  <a:gd name="connsiteX5" fmla="*/ 0 w 101229"/>
                  <a:gd name="connsiteY5" fmla="*/ 83998 h 83997"/>
                  <a:gd name="connsiteX6" fmla="*/ 0 w 101229"/>
                  <a:gd name="connsiteY6" fmla="*/ 0 h 83997"/>
                  <a:gd name="connsiteX7" fmla="*/ 8500 w 101229"/>
                  <a:gd name="connsiteY7" fmla="*/ 0 h 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29" h="83997">
                    <a:moveTo>
                      <a:pt x="92730" y="0"/>
                    </a:moveTo>
                    <a:cubicBezTo>
                      <a:pt x="97424" y="0"/>
                      <a:pt x="101230" y="0"/>
                      <a:pt x="101230" y="0"/>
                    </a:cubicBezTo>
                    <a:lnTo>
                      <a:pt x="101230" y="83998"/>
                    </a:lnTo>
                    <a:cubicBezTo>
                      <a:pt x="101230" y="83998"/>
                      <a:pt x="97424" y="83998"/>
                      <a:pt x="92730" y="83998"/>
                    </a:cubicBezTo>
                    <a:lnTo>
                      <a:pt x="8500" y="83998"/>
                    </a:lnTo>
                    <a:cubicBezTo>
                      <a:pt x="3806" y="83998"/>
                      <a:pt x="0" y="83998"/>
                      <a:pt x="0" y="83998"/>
                    </a:cubicBezTo>
                    <a:lnTo>
                      <a:pt x="0" y="0"/>
                    </a:lnTo>
                    <a:cubicBezTo>
                      <a:pt x="0" y="0"/>
                      <a:pt x="3806" y="0"/>
                      <a:pt x="8500" y="0"/>
                    </a:cubicBezTo>
                    <a:close/>
                  </a:path>
                </a:pathLst>
              </a:custGeom>
              <a:solidFill>
                <a:schemeClr val="accent4"/>
              </a:solidFill>
              <a:ln w="769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14973A0-5EB7-3343-9366-759EEAAA00B1}"/>
                  </a:ext>
                </a:extLst>
              </p:cNvPr>
              <p:cNvSpPr/>
              <p:nvPr/>
            </p:nvSpPr>
            <p:spPr>
              <a:xfrm>
                <a:off x="4282756" y="5861777"/>
                <a:ext cx="101229" cy="83997"/>
              </a:xfrm>
              <a:custGeom>
                <a:avLst/>
                <a:gdLst>
                  <a:gd name="connsiteX0" fmla="*/ 92730 w 101229"/>
                  <a:gd name="connsiteY0" fmla="*/ 0 h 83997"/>
                  <a:gd name="connsiteX1" fmla="*/ 101230 w 101229"/>
                  <a:gd name="connsiteY1" fmla="*/ 0 h 83997"/>
                  <a:gd name="connsiteX2" fmla="*/ 101230 w 101229"/>
                  <a:gd name="connsiteY2" fmla="*/ 83998 h 83997"/>
                  <a:gd name="connsiteX3" fmla="*/ 92730 w 101229"/>
                  <a:gd name="connsiteY3" fmla="*/ 83998 h 83997"/>
                  <a:gd name="connsiteX4" fmla="*/ 8500 w 101229"/>
                  <a:gd name="connsiteY4" fmla="*/ 83998 h 83997"/>
                  <a:gd name="connsiteX5" fmla="*/ 0 w 101229"/>
                  <a:gd name="connsiteY5" fmla="*/ 83998 h 83997"/>
                  <a:gd name="connsiteX6" fmla="*/ 0 w 101229"/>
                  <a:gd name="connsiteY6" fmla="*/ 0 h 83997"/>
                  <a:gd name="connsiteX7" fmla="*/ 8500 w 101229"/>
                  <a:gd name="connsiteY7" fmla="*/ 0 h 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29" h="83997">
                    <a:moveTo>
                      <a:pt x="92730" y="0"/>
                    </a:moveTo>
                    <a:cubicBezTo>
                      <a:pt x="97424" y="0"/>
                      <a:pt x="101230" y="0"/>
                      <a:pt x="101230" y="0"/>
                    </a:cubicBezTo>
                    <a:lnTo>
                      <a:pt x="101230" y="83998"/>
                    </a:lnTo>
                    <a:cubicBezTo>
                      <a:pt x="101230" y="83998"/>
                      <a:pt x="97424" y="83998"/>
                      <a:pt x="92730" y="83998"/>
                    </a:cubicBezTo>
                    <a:lnTo>
                      <a:pt x="8500" y="83998"/>
                    </a:lnTo>
                    <a:cubicBezTo>
                      <a:pt x="3806" y="83998"/>
                      <a:pt x="0" y="83998"/>
                      <a:pt x="0" y="83998"/>
                    </a:cubicBezTo>
                    <a:lnTo>
                      <a:pt x="0" y="0"/>
                    </a:lnTo>
                    <a:cubicBezTo>
                      <a:pt x="0" y="0"/>
                      <a:pt x="3806" y="0"/>
                      <a:pt x="8500" y="0"/>
                    </a:cubicBezTo>
                    <a:close/>
                  </a:path>
                </a:pathLst>
              </a:custGeom>
              <a:solidFill>
                <a:schemeClr val="accent4"/>
              </a:solidFill>
              <a:ln w="7698" cap="flat">
                <a:noFill/>
                <a:prstDash val="solid"/>
                <a:miter/>
              </a:ln>
            </p:spPr>
            <p:txBody>
              <a:bodyPr rtlCol="0" anchor="ctr"/>
              <a:lstStyle/>
              <a:p>
                <a:endParaRPr lang="en-US"/>
              </a:p>
            </p:txBody>
          </p:sp>
        </p:grpSp>
        <p:pic>
          <p:nvPicPr>
            <p:cNvPr id="48" name="Graphic 47">
              <a:extLst>
                <a:ext uri="{FF2B5EF4-FFF2-40B4-BE49-F238E27FC236}">
                  <a16:creationId xmlns:a16="http://schemas.microsoft.com/office/drawing/2014/main" id="{8E3219A0-96D5-F54F-8B29-4DEAAD37157F}"/>
                </a:ext>
              </a:extLst>
            </p:cNvPr>
            <p:cNvPicPr>
              <a:picLocks/>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793258" y="5576335"/>
              <a:ext cx="321302" cy="352707"/>
            </a:xfrm>
            <a:prstGeom prst="rect">
              <a:avLst/>
            </a:prstGeom>
          </p:spPr>
        </p:pic>
      </p:grpSp>
      <p:sp>
        <p:nvSpPr>
          <p:cNvPr id="43" name="TextBox 42">
            <a:extLst>
              <a:ext uri="{FF2B5EF4-FFF2-40B4-BE49-F238E27FC236}">
                <a16:creationId xmlns:a16="http://schemas.microsoft.com/office/drawing/2014/main" id="{452C6663-08BB-1948-AA54-8F9D72CC949D}"/>
              </a:ext>
            </a:extLst>
          </p:cNvPr>
          <p:cNvSpPr txBox="1"/>
          <p:nvPr/>
        </p:nvSpPr>
        <p:spPr>
          <a:xfrm>
            <a:off x="9625063" y="4678537"/>
            <a:ext cx="2225964" cy="942109"/>
          </a:xfrm>
          <a:prstGeom prst="rect">
            <a:avLst/>
          </a:prstGeom>
          <a:noFill/>
        </p:spPr>
        <p:txBody>
          <a:bodyPr wrap="square" lIns="0" tIns="0" rIns="0" bIns="0" rtlCol="0">
            <a:noAutofit/>
          </a:bodyPr>
          <a:lstStyle/>
          <a:p>
            <a:pPr algn="ctr"/>
            <a:r>
              <a:rPr lang="en-US" b="1" dirty="0">
                <a:solidFill>
                  <a:schemeClr val="accent1"/>
                </a:solidFill>
              </a:rPr>
              <a:t>ADMINISTRATIVE</a:t>
            </a:r>
            <a:endParaRPr lang="en-US" sz="1600" b="1" dirty="0">
              <a:solidFill>
                <a:schemeClr val="accent1"/>
              </a:solidFill>
            </a:endParaRPr>
          </a:p>
          <a:p>
            <a:pPr algn="ctr"/>
            <a:r>
              <a:rPr lang="en-US" b="1" dirty="0">
                <a:solidFill>
                  <a:schemeClr val="accent1"/>
                </a:solidFill>
              </a:rPr>
              <a:t>HEARINGS</a:t>
            </a:r>
          </a:p>
        </p:txBody>
      </p:sp>
      <p:sp>
        <p:nvSpPr>
          <p:cNvPr id="34" name="TextBox 33">
            <a:extLst>
              <a:ext uri="{FF2B5EF4-FFF2-40B4-BE49-F238E27FC236}">
                <a16:creationId xmlns:a16="http://schemas.microsoft.com/office/drawing/2014/main" id="{CE427441-67E9-DB4D-BD2E-1E35411D708A}"/>
              </a:ext>
            </a:extLst>
          </p:cNvPr>
          <p:cNvSpPr txBox="1"/>
          <p:nvPr/>
        </p:nvSpPr>
        <p:spPr>
          <a:xfrm>
            <a:off x="5005580" y="2317598"/>
            <a:ext cx="2225964" cy="942109"/>
          </a:xfrm>
          <a:prstGeom prst="rect">
            <a:avLst/>
          </a:prstGeom>
          <a:noFill/>
        </p:spPr>
        <p:txBody>
          <a:bodyPr wrap="square" lIns="0" tIns="0" rIns="0" bIns="0" rtlCol="0">
            <a:noAutofit/>
          </a:bodyPr>
          <a:lstStyle/>
          <a:p>
            <a:pPr algn="ctr"/>
            <a:r>
              <a:rPr lang="en-US" b="1" dirty="0">
                <a:solidFill>
                  <a:schemeClr val="accent1"/>
                </a:solidFill>
              </a:rPr>
              <a:t>BUYING/SELLING </a:t>
            </a:r>
          </a:p>
          <a:p>
            <a:pPr algn="ctr"/>
            <a:r>
              <a:rPr lang="en-US" b="1" dirty="0">
                <a:solidFill>
                  <a:schemeClr val="accent1"/>
                </a:solidFill>
              </a:rPr>
              <a:t>A HOME</a:t>
            </a:r>
          </a:p>
        </p:txBody>
      </p:sp>
      <p:sp>
        <p:nvSpPr>
          <p:cNvPr id="2" name="Title 1">
            <a:extLst>
              <a:ext uri="{FF2B5EF4-FFF2-40B4-BE49-F238E27FC236}">
                <a16:creationId xmlns:a16="http://schemas.microsoft.com/office/drawing/2014/main" id="{038143A0-09E0-C24A-A018-6620EA21ED13}"/>
              </a:ext>
            </a:extLst>
          </p:cNvPr>
          <p:cNvSpPr>
            <a:spLocks noGrp="1"/>
          </p:cNvSpPr>
          <p:nvPr>
            <p:ph type="title"/>
          </p:nvPr>
        </p:nvSpPr>
        <p:spPr/>
        <p:txBody>
          <a:bodyPr/>
          <a:lstStyle/>
          <a:p>
            <a:r>
              <a:rPr lang="en-US" dirty="0"/>
              <a:t>Common Ways Members Use Legal – The Top 10</a:t>
            </a:r>
          </a:p>
        </p:txBody>
      </p:sp>
      <p:sp>
        <p:nvSpPr>
          <p:cNvPr id="5" name="Freeform: Shape 55">
            <a:extLst>
              <a:ext uri="{FF2B5EF4-FFF2-40B4-BE49-F238E27FC236}">
                <a16:creationId xmlns:a16="http://schemas.microsoft.com/office/drawing/2014/main" id="{BAEA6C9C-A30F-2342-ADE7-56BD2BCABA1C}"/>
              </a:ext>
            </a:extLst>
          </p:cNvPr>
          <p:cNvSpPr/>
          <p:nvPr/>
        </p:nvSpPr>
        <p:spPr>
          <a:xfrm>
            <a:off x="-1173480" y="1898028"/>
            <a:ext cx="211480" cy="342981"/>
          </a:xfrm>
          <a:custGeom>
            <a:avLst/>
            <a:gdLst/>
            <a:ahLst/>
            <a:cxnLst/>
            <a:rect l="l" t="t" r="r" b="b"/>
            <a:pathLst>
              <a:path w="106851" h="173292">
                <a:moveTo>
                  <a:pt x="90627" y="144495"/>
                </a:moveTo>
                <a:cubicBezTo>
                  <a:pt x="96083" y="144876"/>
                  <a:pt x="100150" y="146753"/>
                  <a:pt x="102830" y="150125"/>
                </a:cubicBezTo>
                <a:cubicBezTo>
                  <a:pt x="105510" y="153498"/>
                  <a:pt x="106846" y="156078"/>
                  <a:pt x="106839" y="157867"/>
                </a:cubicBezTo>
                <a:cubicBezTo>
                  <a:pt x="106890" y="158461"/>
                  <a:pt x="106788" y="159121"/>
                  <a:pt x="106531" y="159847"/>
                </a:cubicBezTo>
                <a:cubicBezTo>
                  <a:pt x="106274" y="160572"/>
                  <a:pt x="105554" y="160968"/>
                  <a:pt x="104372" y="161034"/>
                </a:cubicBezTo>
                <a:cubicBezTo>
                  <a:pt x="103777" y="161005"/>
                  <a:pt x="103116" y="161064"/>
                  <a:pt x="102390" y="161210"/>
                </a:cubicBezTo>
                <a:cubicBezTo>
                  <a:pt x="101663" y="161357"/>
                  <a:pt x="101266" y="161768"/>
                  <a:pt x="101200" y="162442"/>
                </a:cubicBezTo>
                <a:cubicBezTo>
                  <a:pt x="101193" y="162860"/>
                  <a:pt x="101031" y="163432"/>
                  <a:pt x="100715" y="164158"/>
                </a:cubicBezTo>
                <a:cubicBezTo>
                  <a:pt x="100400" y="164883"/>
                  <a:pt x="99974" y="165367"/>
                  <a:pt x="99438" y="165609"/>
                </a:cubicBezTo>
                <a:cubicBezTo>
                  <a:pt x="98873" y="165822"/>
                  <a:pt x="98329" y="166276"/>
                  <a:pt x="97808" y="166973"/>
                </a:cubicBezTo>
                <a:cubicBezTo>
                  <a:pt x="97287" y="167669"/>
                  <a:pt x="97008" y="168388"/>
                  <a:pt x="96971" y="169128"/>
                </a:cubicBezTo>
                <a:cubicBezTo>
                  <a:pt x="96685" y="170749"/>
                  <a:pt x="95407" y="172083"/>
                  <a:pt x="93138" y="173131"/>
                </a:cubicBezTo>
                <a:lnTo>
                  <a:pt x="92368" y="173292"/>
                </a:lnTo>
                <a:lnTo>
                  <a:pt x="82333" y="173292"/>
                </a:lnTo>
                <a:lnTo>
                  <a:pt x="77764" y="171064"/>
                </a:lnTo>
                <a:cubicBezTo>
                  <a:pt x="75635" y="168688"/>
                  <a:pt x="74519" y="165697"/>
                  <a:pt x="74416" y="162090"/>
                </a:cubicBezTo>
                <a:cubicBezTo>
                  <a:pt x="74519" y="158278"/>
                  <a:pt x="76075" y="154465"/>
                  <a:pt x="79085" y="150653"/>
                </a:cubicBezTo>
                <a:cubicBezTo>
                  <a:pt x="82096" y="146841"/>
                  <a:pt x="85943" y="144788"/>
                  <a:pt x="90627" y="144495"/>
                </a:cubicBezTo>
                <a:close/>
                <a:moveTo>
                  <a:pt x="24297" y="0"/>
                </a:moveTo>
                <a:cubicBezTo>
                  <a:pt x="26751" y="44"/>
                  <a:pt x="28611" y="660"/>
                  <a:pt x="29878" y="1847"/>
                </a:cubicBezTo>
                <a:cubicBezTo>
                  <a:pt x="31145" y="3033"/>
                  <a:pt x="31863" y="4528"/>
                  <a:pt x="32032" y="6330"/>
                </a:cubicBezTo>
                <a:cubicBezTo>
                  <a:pt x="32361" y="7627"/>
                  <a:pt x="33109" y="8902"/>
                  <a:pt x="34275" y="10154"/>
                </a:cubicBezTo>
                <a:cubicBezTo>
                  <a:pt x="35442" y="11407"/>
                  <a:pt x="36102" y="13297"/>
                  <a:pt x="36256" y="15825"/>
                </a:cubicBezTo>
                <a:cubicBezTo>
                  <a:pt x="36168" y="18125"/>
                  <a:pt x="35815" y="20997"/>
                  <a:pt x="35198" y="24440"/>
                </a:cubicBezTo>
                <a:cubicBezTo>
                  <a:pt x="34582" y="27883"/>
                  <a:pt x="34229" y="30755"/>
                  <a:pt x="34141" y="33055"/>
                </a:cubicBezTo>
                <a:cubicBezTo>
                  <a:pt x="34052" y="37355"/>
                  <a:pt x="33154" y="44954"/>
                  <a:pt x="31449" y="55852"/>
                </a:cubicBezTo>
                <a:cubicBezTo>
                  <a:pt x="29743" y="66750"/>
                  <a:pt x="27768" y="78887"/>
                  <a:pt x="25522" y="92264"/>
                </a:cubicBezTo>
                <a:cubicBezTo>
                  <a:pt x="23277" y="105640"/>
                  <a:pt x="21299" y="118195"/>
                  <a:pt x="19588" y="129928"/>
                </a:cubicBezTo>
                <a:cubicBezTo>
                  <a:pt x="17878" y="141662"/>
                  <a:pt x="16972" y="150513"/>
                  <a:pt x="16872" y="156483"/>
                </a:cubicBezTo>
                <a:cubicBezTo>
                  <a:pt x="16858" y="157003"/>
                  <a:pt x="16887" y="157457"/>
                  <a:pt x="16960" y="157845"/>
                </a:cubicBezTo>
                <a:cubicBezTo>
                  <a:pt x="17034" y="158234"/>
                  <a:pt x="17239" y="158600"/>
                  <a:pt x="17577" y="158944"/>
                </a:cubicBezTo>
                <a:cubicBezTo>
                  <a:pt x="17819" y="159406"/>
                  <a:pt x="18216" y="160769"/>
                  <a:pt x="18767" y="163032"/>
                </a:cubicBezTo>
                <a:cubicBezTo>
                  <a:pt x="19317" y="165296"/>
                  <a:pt x="19626" y="166746"/>
                  <a:pt x="19692" y="167384"/>
                </a:cubicBezTo>
                <a:lnTo>
                  <a:pt x="18544" y="173292"/>
                </a:lnTo>
                <a:lnTo>
                  <a:pt x="3248" y="173292"/>
                </a:lnTo>
                <a:lnTo>
                  <a:pt x="0" y="163164"/>
                </a:lnTo>
                <a:cubicBezTo>
                  <a:pt x="82" y="160884"/>
                  <a:pt x="906" y="154345"/>
                  <a:pt x="2472" y="143549"/>
                </a:cubicBezTo>
                <a:cubicBezTo>
                  <a:pt x="4038" y="132752"/>
                  <a:pt x="5852" y="120302"/>
                  <a:pt x="7914" y="106198"/>
                </a:cubicBezTo>
                <a:cubicBezTo>
                  <a:pt x="9976" y="92093"/>
                  <a:pt x="11793" y="78940"/>
                  <a:pt x="13364" y="66736"/>
                </a:cubicBezTo>
                <a:cubicBezTo>
                  <a:pt x="14935" y="54533"/>
                  <a:pt x="15766" y="45885"/>
                  <a:pt x="15859" y="40791"/>
                </a:cubicBezTo>
                <a:cubicBezTo>
                  <a:pt x="15742" y="39041"/>
                  <a:pt x="14919" y="37707"/>
                  <a:pt x="13392" y="36791"/>
                </a:cubicBezTo>
                <a:cubicBezTo>
                  <a:pt x="11865" y="35876"/>
                  <a:pt x="10338" y="35334"/>
                  <a:pt x="8811" y="35165"/>
                </a:cubicBezTo>
                <a:cubicBezTo>
                  <a:pt x="6197" y="34682"/>
                  <a:pt x="4376" y="33539"/>
                  <a:pt x="3348" y="31737"/>
                </a:cubicBezTo>
                <a:cubicBezTo>
                  <a:pt x="2320" y="29934"/>
                  <a:pt x="1909" y="28264"/>
                  <a:pt x="2115" y="26726"/>
                </a:cubicBezTo>
                <a:cubicBezTo>
                  <a:pt x="2650" y="23185"/>
                  <a:pt x="4437" y="19365"/>
                  <a:pt x="7476" y="15265"/>
                </a:cubicBezTo>
                <a:cubicBezTo>
                  <a:pt x="10515" y="11164"/>
                  <a:pt x="13711" y="7630"/>
                  <a:pt x="17062" y="4663"/>
                </a:cubicBezTo>
                <a:cubicBezTo>
                  <a:pt x="20413" y="1696"/>
                  <a:pt x="22825" y="141"/>
                  <a:pt x="24297"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6" name="Freeform: Shape 56">
            <a:extLst>
              <a:ext uri="{FF2B5EF4-FFF2-40B4-BE49-F238E27FC236}">
                <a16:creationId xmlns:a16="http://schemas.microsoft.com/office/drawing/2014/main" id="{332B86CA-EA74-2B4A-B808-FA3951B33A49}"/>
              </a:ext>
            </a:extLst>
          </p:cNvPr>
          <p:cNvSpPr/>
          <p:nvPr/>
        </p:nvSpPr>
        <p:spPr>
          <a:xfrm>
            <a:off x="-1101785" y="2708321"/>
            <a:ext cx="327364" cy="357137"/>
          </a:xfrm>
          <a:custGeom>
            <a:avLst/>
            <a:gdLst/>
            <a:ahLst/>
            <a:cxnLst/>
            <a:rect l="l" t="t" r="r" b="b"/>
            <a:pathLst>
              <a:path w="165401" h="180444">
                <a:moveTo>
                  <a:pt x="149177" y="143790"/>
                </a:moveTo>
                <a:cubicBezTo>
                  <a:pt x="154633" y="144171"/>
                  <a:pt x="158700" y="146048"/>
                  <a:pt x="161380" y="149420"/>
                </a:cubicBezTo>
                <a:cubicBezTo>
                  <a:pt x="164060" y="152793"/>
                  <a:pt x="165396" y="155373"/>
                  <a:pt x="165389" y="157162"/>
                </a:cubicBezTo>
                <a:cubicBezTo>
                  <a:pt x="165440" y="157756"/>
                  <a:pt x="165338" y="158416"/>
                  <a:pt x="165081" y="159142"/>
                </a:cubicBezTo>
                <a:cubicBezTo>
                  <a:pt x="164824" y="159867"/>
                  <a:pt x="164104" y="160263"/>
                  <a:pt x="162922" y="160329"/>
                </a:cubicBezTo>
                <a:cubicBezTo>
                  <a:pt x="162327" y="160300"/>
                  <a:pt x="161666" y="160359"/>
                  <a:pt x="160940" y="160505"/>
                </a:cubicBezTo>
                <a:cubicBezTo>
                  <a:pt x="160213" y="160652"/>
                  <a:pt x="159816" y="161063"/>
                  <a:pt x="159750" y="161737"/>
                </a:cubicBezTo>
                <a:cubicBezTo>
                  <a:pt x="159743" y="162155"/>
                  <a:pt x="159581" y="162727"/>
                  <a:pt x="159265" y="163453"/>
                </a:cubicBezTo>
                <a:cubicBezTo>
                  <a:pt x="158950" y="164178"/>
                  <a:pt x="158524" y="164662"/>
                  <a:pt x="157988" y="164904"/>
                </a:cubicBezTo>
                <a:cubicBezTo>
                  <a:pt x="157423" y="165117"/>
                  <a:pt x="156879" y="165571"/>
                  <a:pt x="156358" y="166268"/>
                </a:cubicBezTo>
                <a:cubicBezTo>
                  <a:pt x="155837" y="166964"/>
                  <a:pt x="155558" y="167683"/>
                  <a:pt x="155521" y="168423"/>
                </a:cubicBezTo>
                <a:cubicBezTo>
                  <a:pt x="155235" y="170044"/>
                  <a:pt x="153957" y="171378"/>
                  <a:pt x="151688" y="172426"/>
                </a:cubicBezTo>
                <a:cubicBezTo>
                  <a:pt x="149420" y="173475"/>
                  <a:pt x="146821" y="174017"/>
                  <a:pt x="143891" y="174054"/>
                </a:cubicBezTo>
                <a:cubicBezTo>
                  <a:pt x="140969" y="173966"/>
                  <a:pt x="138443" y="172734"/>
                  <a:pt x="136314" y="170359"/>
                </a:cubicBezTo>
                <a:cubicBezTo>
                  <a:pt x="134185" y="167983"/>
                  <a:pt x="133069" y="164992"/>
                  <a:pt x="132966" y="161385"/>
                </a:cubicBezTo>
                <a:cubicBezTo>
                  <a:pt x="133069" y="157573"/>
                  <a:pt x="134625" y="153760"/>
                  <a:pt x="137635" y="149948"/>
                </a:cubicBezTo>
                <a:cubicBezTo>
                  <a:pt x="140646" y="146136"/>
                  <a:pt x="144493" y="144083"/>
                  <a:pt x="149177" y="143790"/>
                </a:cubicBezTo>
                <a:close/>
                <a:moveTo>
                  <a:pt x="71190" y="0"/>
                </a:moveTo>
                <a:cubicBezTo>
                  <a:pt x="78296" y="187"/>
                  <a:pt x="84590" y="2160"/>
                  <a:pt x="90074" y="5919"/>
                </a:cubicBezTo>
                <a:cubicBezTo>
                  <a:pt x="95558" y="9679"/>
                  <a:pt x="99868" y="14106"/>
                  <a:pt x="103004" y="19200"/>
                </a:cubicBezTo>
                <a:cubicBezTo>
                  <a:pt x="106139" y="24295"/>
                  <a:pt x="107737" y="28938"/>
                  <a:pt x="107798" y="33129"/>
                </a:cubicBezTo>
                <a:cubicBezTo>
                  <a:pt x="107350" y="42847"/>
                  <a:pt x="102377" y="54469"/>
                  <a:pt x="92877" y="67996"/>
                </a:cubicBezTo>
                <a:cubicBezTo>
                  <a:pt x="83377" y="81522"/>
                  <a:pt x="72037" y="95893"/>
                  <a:pt x="58856" y="111108"/>
                </a:cubicBezTo>
                <a:cubicBezTo>
                  <a:pt x="45676" y="126323"/>
                  <a:pt x="33340" y="141321"/>
                  <a:pt x="21850" y="156104"/>
                </a:cubicBezTo>
                <a:cubicBezTo>
                  <a:pt x="21314" y="156819"/>
                  <a:pt x="20888" y="157511"/>
                  <a:pt x="20573" y="158180"/>
                </a:cubicBezTo>
                <a:cubicBezTo>
                  <a:pt x="20257" y="158850"/>
                  <a:pt x="20095" y="159454"/>
                  <a:pt x="20088" y="159992"/>
                </a:cubicBezTo>
                <a:cubicBezTo>
                  <a:pt x="20073" y="161376"/>
                  <a:pt x="20455" y="162318"/>
                  <a:pt x="21233" y="162819"/>
                </a:cubicBezTo>
                <a:cubicBezTo>
                  <a:pt x="22012" y="163319"/>
                  <a:pt x="23275" y="163555"/>
                  <a:pt x="25022" y="163525"/>
                </a:cubicBezTo>
                <a:cubicBezTo>
                  <a:pt x="31331" y="163189"/>
                  <a:pt x="40209" y="162291"/>
                  <a:pt x="51657" y="160829"/>
                </a:cubicBezTo>
                <a:cubicBezTo>
                  <a:pt x="63105" y="159368"/>
                  <a:pt x="73808" y="157945"/>
                  <a:pt x="83767" y="156562"/>
                </a:cubicBezTo>
                <a:cubicBezTo>
                  <a:pt x="93726" y="155180"/>
                  <a:pt x="99627" y="154438"/>
                  <a:pt x="101468" y="154338"/>
                </a:cubicBezTo>
                <a:cubicBezTo>
                  <a:pt x="103285" y="154338"/>
                  <a:pt x="104838" y="154691"/>
                  <a:pt x="106128" y="155398"/>
                </a:cubicBezTo>
                <a:cubicBezTo>
                  <a:pt x="107417" y="156104"/>
                  <a:pt x="108092" y="157165"/>
                  <a:pt x="108150" y="158578"/>
                </a:cubicBezTo>
                <a:cubicBezTo>
                  <a:pt x="107769" y="160727"/>
                  <a:pt x="106245" y="162609"/>
                  <a:pt x="103579" y="164224"/>
                </a:cubicBezTo>
                <a:cubicBezTo>
                  <a:pt x="100912" y="165838"/>
                  <a:pt x="99388" y="167011"/>
                  <a:pt x="99007" y="167743"/>
                </a:cubicBezTo>
                <a:cubicBezTo>
                  <a:pt x="98721" y="168388"/>
                  <a:pt x="97446" y="169296"/>
                  <a:pt x="95183" y="170468"/>
                </a:cubicBezTo>
                <a:cubicBezTo>
                  <a:pt x="92919" y="171639"/>
                  <a:pt x="91381" y="172372"/>
                  <a:pt x="90568" y="172665"/>
                </a:cubicBezTo>
                <a:cubicBezTo>
                  <a:pt x="82161" y="174199"/>
                  <a:pt x="72625" y="175544"/>
                  <a:pt x="61960" y="176700"/>
                </a:cubicBezTo>
                <a:cubicBezTo>
                  <a:pt x="51294" y="177857"/>
                  <a:pt x="41314" y="178759"/>
                  <a:pt x="32018" y="179408"/>
                </a:cubicBezTo>
                <a:cubicBezTo>
                  <a:pt x="22722" y="180057"/>
                  <a:pt x="15926" y="180387"/>
                  <a:pt x="11630" y="180398"/>
                </a:cubicBezTo>
                <a:cubicBezTo>
                  <a:pt x="8370" y="180610"/>
                  <a:pt x="5639" y="180097"/>
                  <a:pt x="3436" y="178860"/>
                </a:cubicBezTo>
                <a:cubicBezTo>
                  <a:pt x="1233" y="177622"/>
                  <a:pt x="88" y="174385"/>
                  <a:pt x="0" y="169149"/>
                </a:cubicBezTo>
                <a:cubicBezTo>
                  <a:pt x="345" y="163841"/>
                  <a:pt x="2474" y="158240"/>
                  <a:pt x="6387" y="152346"/>
                </a:cubicBezTo>
                <a:cubicBezTo>
                  <a:pt x="10301" y="146452"/>
                  <a:pt x="13928" y="141462"/>
                  <a:pt x="17269" y="137375"/>
                </a:cubicBezTo>
                <a:cubicBezTo>
                  <a:pt x="22192" y="131091"/>
                  <a:pt x="25659" y="127365"/>
                  <a:pt x="27672" y="126198"/>
                </a:cubicBezTo>
                <a:cubicBezTo>
                  <a:pt x="29684" y="125031"/>
                  <a:pt x="31716" y="123845"/>
                  <a:pt x="33767" y="122638"/>
                </a:cubicBezTo>
                <a:cubicBezTo>
                  <a:pt x="35819" y="121432"/>
                  <a:pt x="39365" y="117628"/>
                  <a:pt x="44405" y="111226"/>
                </a:cubicBezTo>
                <a:cubicBezTo>
                  <a:pt x="45695" y="109683"/>
                  <a:pt x="48441" y="105857"/>
                  <a:pt x="52642" y="99747"/>
                </a:cubicBezTo>
                <a:cubicBezTo>
                  <a:pt x="56842" y="93637"/>
                  <a:pt x="61102" y="87429"/>
                  <a:pt x="65420" y="81123"/>
                </a:cubicBezTo>
                <a:cubicBezTo>
                  <a:pt x="69739" y="74817"/>
                  <a:pt x="72719" y="70598"/>
                  <a:pt x="74361" y="68467"/>
                </a:cubicBezTo>
                <a:cubicBezTo>
                  <a:pt x="81563" y="59367"/>
                  <a:pt x="85747" y="52565"/>
                  <a:pt x="86915" y="48059"/>
                </a:cubicBezTo>
                <a:cubicBezTo>
                  <a:pt x="88083" y="43554"/>
                  <a:pt x="88480" y="39755"/>
                  <a:pt x="88106" y="36663"/>
                </a:cubicBezTo>
                <a:cubicBezTo>
                  <a:pt x="87900" y="32408"/>
                  <a:pt x="85845" y="28020"/>
                  <a:pt x="81939" y="23500"/>
                </a:cubicBezTo>
                <a:cubicBezTo>
                  <a:pt x="78033" y="18980"/>
                  <a:pt x="73510" y="16536"/>
                  <a:pt x="68370" y="16168"/>
                </a:cubicBezTo>
                <a:cubicBezTo>
                  <a:pt x="60705" y="16440"/>
                  <a:pt x="53480" y="18810"/>
                  <a:pt x="46696" y="23279"/>
                </a:cubicBezTo>
                <a:cubicBezTo>
                  <a:pt x="39912" y="27748"/>
                  <a:pt x="34097" y="32680"/>
                  <a:pt x="29251" y="38077"/>
                </a:cubicBezTo>
                <a:cubicBezTo>
                  <a:pt x="26329" y="41124"/>
                  <a:pt x="23803" y="42980"/>
                  <a:pt x="21674" y="43642"/>
                </a:cubicBezTo>
                <a:cubicBezTo>
                  <a:pt x="19545" y="44305"/>
                  <a:pt x="17371" y="44570"/>
                  <a:pt x="15154" y="44437"/>
                </a:cubicBezTo>
                <a:cubicBezTo>
                  <a:pt x="11982" y="44393"/>
                  <a:pt x="9603" y="43598"/>
                  <a:pt x="8017" y="42052"/>
                </a:cubicBezTo>
                <a:cubicBezTo>
                  <a:pt x="6432" y="40506"/>
                  <a:pt x="5639" y="38474"/>
                  <a:pt x="5639" y="35956"/>
                </a:cubicBezTo>
                <a:cubicBezTo>
                  <a:pt x="5822" y="33843"/>
                  <a:pt x="6865" y="32062"/>
                  <a:pt x="8766" y="30611"/>
                </a:cubicBezTo>
                <a:cubicBezTo>
                  <a:pt x="10668" y="29161"/>
                  <a:pt x="12327" y="27998"/>
                  <a:pt x="13744" y="27122"/>
                </a:cubicBezTo>
                <a:cubicBezTo>
                  <a:pt x="15198" y="26356"/>
                  <a:pt x="17401" y="25944"/>
                  <a:pt x="20352" y="25885"/>
                </a:cubicBezTo>
                <a:cubicBezTo>
                  <a:pt x="23304" y="25826"/>
                  <a:pt x="25683" y="25414"/>
                  <a:pt x="27489" y="24648"/>
                </a:cubicBezTo>
                <a:cubicBezTo>
                  <a:pt x="29125" y="23343"/>
                  <a:pt x="31022" y="20741"/>
                  <a:pt x="33180" y="16844"/>
                </a:cubicBezTo>
                <a:cubicBezTo>
                  <a:pt x="35338" y="12947"/>
                  <a:pt x="39219" y="9227"/>
                  <a:pt x="44823" y="5684"/>
                </a:cubicBezTo>
                <a:cubicBezTo>
                  <a:pt x="50427" y="2140"/>
                  <a:pt x="59216" y="246"/>
                  <a:pt x="71190"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7" name="Freeform: Shape 57">
            <a:extLst>
              <a:ext uri="{FF2B5EF4-FFF2-40B4-BE49-F238E27FC236}">
                <a16:creationId xmlns:a16="http://schemas.microsoft.com/office/drawing/2014/main" id="{85926812-884A-3D4B-8000-0582545BE6F9}"/>
              </a:ext>
            </a:extLst>
          </p:cNvPr>
          <p:cNvSpPr/>
          <p:nvPr/>
        </p:nvSpPr>
        <p:spPr>
          <a:xfrm>
            <a:off x="-1110949" y="3687640"/>
            <a:ext cx="345499" cy="396105"/>
          </a:xfrm>
          <a:custGeom>
            <a:avLst/>
            <a:gdLst/>
            <a:ahLst/>
            <a:cxnLst/>
            <a:rect l="l" t="t" r="r" b="b"/>
            <a:pathLst>
              <a:path w="174564" h="200133">
                <a:moveTo>
                  <a:pt x="35942" y="200132"/>
                </a:moveTo>
                <a:lnTo>
                  <a:pt x="35947" y="200133"/>
                </a:lnTo>
                <a:lnTo>
                  <a:pt x="35938" y="200133"/>
                </a:lnTo>
                <a:close/>
                <a:moveTo>
                  <a:pt x="158340" y="149076"/>
                </a:moveTo>
                <a:cubicBezTo>
                  <a:pt x="163796" y="149457"/>
                  <a:pt x="167863" y="151334"/>
                  <a:pt x="170543" y="154706"/>
                </a:cubicBezTo>
                <a:cubicBezTo>
                  <a:pt x="173223" y="158079"/>
                  <a:pt x="174559" y="160659"/>
                  <a:pt x="174552" y="162448"/>
                </a:cubicBezTo>
                <a:cubicBezTo>
                  <a:pt x="174603" y="163042"/>
                  <a:pt x="174501" y="163702"/>
                  <a:pt x="174244" y="164428"/>
                </a:cubicBezTo>
                <a:cubicBezTo>
                  <a:pt x="173987" y="165153"/>
                  <a:pt x="173267" y="165549"/>
                  <a:pt x="172085" y="165615"/>
                </a:cubicBezTo>
                <a:cubicBezTo>
                  <a:pt x="171490" y="165586"/>
                  <a:pt x="170829" y="165645"/>
                  <a:pt x="170103" y="165791"/>
                </a:cubicBezTo>
                <a:cubicBezTo>
                  <a:pt x="169376" y="165938"/>
                  <a:pt x="168979" y="166349"/>
                  <a:pt x="168913" y="167023"/>
                </a:cubicBezTo>
                <a:cubicBezTo>
                  <a:pt x="168906" y="167441"/>
                  <a:pt x="168744" y="168013"/>
                  <a:pt x="168428" y="168739"/>
                </a:cubicBezTo>
                <a:cubicBezTo>
                  <a:pt x="168113" y="169464"/>
                  <a:pt x="167687" y="169948"/>
                  <a:pt x="167151" y="170190"/>
                </a:cubicBezTo>
                <a:cubicBezTo>
                  <a:pt x="166586" y="170403"/>
                  <a:pt x="166042" y="170857"/>
                  <a:pt x="165521" y="171554"/>
                </a:cubicBezTo>
                <a:cubicBezTo>
                  <a:pt x="165000" y="172250"/>
                  <a:pt x="164721" y="172969"/>
                  <a:pt x="164684" y="173709"/>
                </a:cubicBezTo>
                <a:cubicBezTo>
                  <a:pt x="164398" y="175330"/>
                  <a:pt x="163120" y="176664"/>
                  <a:pt x="160851" y="177712"/>
                </a:cubicBezTo>
                <a:cubicBezTo>
                  <a:pt x="158583" y="178761"/>
                  <a:pt x="155984" y="179303"/>
                  <a:pt x="153054" y="179340"/>
                </a:cubicBezTo>
                <a:cubicBezTo>
                  <a:pt x="150132" y="179252"/>
                  <a:pt x="147606" y="178020"/>
                  <a:pt x="145477" y="175645"/>
                </a:cubicBezTo>
                <a:cubicBezTo>
                  <a:pt x="143348" y="173269"/>
                  <a:pt x="142232" y="170278"/>
                  <a:pt x="142129" y="166671"/>
                </a:cubicBezTo>
                <a:cubicBezTo>
                  <a:pt x="142232" y="162859"/>
                  <a:pt x="143788" y="159046"/>
                  <a:pt x="146798" y="155234"/>
                </a:cubicBezTo>
                <a:cubicBezTo>
                  <a:pt x="149809" y="151422"/>
                  <a:pt x="153656" y="149369"/>
                  <a:pt x="158340" y="149076"/>
                </a:cubicBezTo>
                <a:close/>
                <a:moveTo>
                  <a:pt x="76093" y="0"/>
                </a:moveTo>
                <a:cubicBezTo>
                  <a:pt x="82911" y="205"/>
                  <a:pt x="89001" y="2699"/>
                  <a:pt x="94366" y="7480"/>
                </a:cubicBezTo>
                <a:cubicBezTo>
                  <a:pt x="99730" y="12262"/>
                  <a:pt x="102563" y="18099"/>
                  <a:pt x="102864" y="24993"/>
                </a:cubicBezTo>
                <a:cubicBezTo>
                  <a:pt x="102864" y="28623"/>
                  <a:pt x="102247" y="32100"/>
                  <a:pt x="101014" y="35424"/>
                </a:cubicBezTo>
                <a:cubicBezTo>
                  <a:pt x="99782" y="38748"/>
                  <a:pt x="97932" y="42318"/>
                  <a:pt x="95467" y="46132"/>
                </a:cubicBezTo>
                <a:cubicBezTo>
                  <a:pt x="94601" y="47264"/>
                  <a:pt x="93250" y="48617"/>
                  <a:pt x="91416" y="50190"/>
                </a:cubicBezTo>
                <a:cubicBezTo>
                  <a:pt x="89581" y="51763"/>
                  <a:pt x="88231" y="53115"/>
                  <a:pt x="87365" y="54247"/>
                </a:cubicBezTo>
                <a:cubicBezTo>
                  <a:pt x="86602" y="55393"/>
                  <a:pt x="85662" y="56805"/>
                  <a:pt x="84547" y="58480"/>
                </a:cubicBezTo>
                <a:cubicBezTo>
                  <a:pt x="83432" y="60156"/>
                  <a:pt x="82492" y="61567"/>
                  <a:pt x="81729" y="62714"/>
                </a:cubicBezTo>
                <a:cubicBezTo>
                  <a:pt x="79630" y="65338"/>
                  <a:pt x="77135" y="67764"/>
                  <a:pt x="74244" y="69991"/>
                </a:cubicBezTo>
                <a:cubicBezTo>
                  <a:pt x="71353" y="72218"/>
                  <a:pt x="69034" y="74379"/>
                  <a:pt x="67287" y="76473"/>
                </a:cubicBezTo>
                <a:cubicBezTo>
                  <a:pt x="66920" y="76995"/>
                  <a:pt x="66597" y="77451"/>
                  <a:pt x="66318" y="77840"/>
                </a:cubicBezTo>
                <a:cubicBezTo>
                  <a:pt x="66040" y="78230"/>
                  <a:pt x="65893" y="78597"/>
                  <a:pt x="65878" y="78943"/>
                </a:cubicBezTo>
                <a:cubicBezTo>
                  <a:pt x="65878" y="79485"/>
                  <a:pt x="66142" y="79894"/>
                  <a:pt x="66671" y="80172"/>
                </a:cubicBezTo>
                <a:cubicBezTo>
                  <a:pt x="67199" y="80451"/>
                  <a:pt x="67992" y="80509"/>
                  <a:pt x="69048" y="80348"/>
                </a:cubicBezTo>
                <a:cubicBezTo>
                  <a:pt x="70736" y="80136"/>
                  <a:pt x="73261" y="79858"/>
                  <a:pt x="76622" y="79514"/>
                </a:cubicBezTo>
                <a:cubicBezTo>
                  <a:pt x="79983" y="79170"/>
                  <a:pt x="82507" y="78980"/>
                  <a:pt x="84195" y="78943"/>
                </a:cubicBezTo>
                <a:cubicBezTo>
                  <a:pt x="96218" y="79330"/>
                  <a:pt x="105324" y="83215"/>
                  <a:pt x="111513" y="90598"/>
                </a:cubicBezTo>
                <a:cubicBezTo>
                  <a:pt x="117702" y="97980"/>
                  <a:pt x="120810" y="106537"/>
                  <a:pt x="120837" y="116268"/>
                </a:cubicBezTo>
                <a:cubicBezTo>
                  <a:pt x="120481" y="128958"/>
                  <a:pt x="115909" y="141691"/>
                  <a:pt x="107124" y="154465"/>
                </a:cubicBezTo>
                <a:cubicBezTo>
                  <a:pt x="98338" y="167239"/>
                  <a:pt x="87478" y="177957"/>
                  <a:pt x="74543" y="186617"/>
                </a:cubicBezTo>
                <a:cubicBezTo>
                  <a:pt x="68076" y="190948"/>
                  <a:pt x="61625" y="194239"/>
                  <a:pt x="55191" y="196492"/>
                </a:cubicBezTo>
                <a:lnTo>
                  <a:pt x="35942" y="200132"/>
                </a:lnTo>
                <a:lnTo>
                  <a:pt x="23227" y="197827"/>
                </a:lnTo>
                <a:cubicBezTo>
                  <a:pt x="19438" y="196508"/>
                  <a:pt x="16101" y="194641"/>
                  <a:pt x="13216" y="192224"/>
                </a:cubicBezTo>
                <a:cubicBezTo>
                  <a:pt x="7445" y="187390"/>
                  <a:pt x="3744" y="182991"/>
                  <a:pt x="2114" y="179029"/>
                </a:cubicBezTo>
                <a:cubicBezTo>
                  <a:pt x="1564" y="177964"/>
                  <a:pt x="1079" y="177009"/>
                  <a:pt x="661" y="176164"/>
                </a:cubicBezTo>
                <a:cubicBezTo>
                  <a:pt x="242" y="175319"/>
                  <a:pt x="22" y="174629"/>
                  <a:pt x="0" y="174093"/>
                </a:cubicBezTo>
                <a:cubicBezTo>
                  <a:pt x="7" y="173241"/>
                  <a:pt x="169" y="172565"/>
                  <a:pt x="484" y="172065"/>
                </a:cubicBezTo>
                <a:cubicBezTo>
                  <a:pt x="800" y="171566"/>
                  <a:pt x="1226" y="171066"/>
                  <a:pt x="1762" y="170567"/>
                </a:cubicBezTo>
                <a:cubicBezTo>
                  <a:pt x="2107" y="170170"/>
                  <a:pt x="2562" y="169729"/>
                  <a:pt x="3128" y="169245"/>
                </a:cubicBezTo>
                <a:cubicBezTo>
                  <a:pt x="3693" y="168760"/>
                  <a:pt x="4412" y="168495"/>
                  <a:pt x="5286" y="168451"/>
                </a:cubicBezTo>
                <a:cubicBezTo>
                  <a:pt x="8025" y="168833"/>
                  <a:pt x="10829" y="170537"/>
                  <a:pt x="13700" y="173564"/>
                </a:cubicBezTo>
                <a:cubicBezTo>
                  <a:pt x="16571" y="176590"/>
                  <a:pt x="18935" y="178647"/>
                  <a:pt x="20793" y="179734"/>
                </a:cubicBezTo>
                <a:cubicBezTo>
                  <a:pt x="22592" y="180403"/>
                  <a:pt x="24809" y="181358"/>
                  <a:pt x="27445" y="182599"/>
                </a:cubicBezTo>
                <a:cubicBezTo>
                  <a:pt x="30081" y="183840"/>
                  <a:pt x="32915" y="184531"/>
                  <a:pt x="35947" y="184670"/>
                </a:cubicBezTo>
                <a:cubicBezTo>
                  <a:pt x="46239" y="184448"/>
                  <a:pt x="56708" y="181092"/>
                  <a:pt x="67352" y="174602"/>
                </a:cubicBezTo>
                <a:cubicBezTo>
                  <a:pt x="77997" y="168112"/>
                  <a:pt x="86977" y="159819"/>
                  <a:pt x="94293" y="149725"/>
                </a:cubicBezTo>
                <a:cubicBezTo>
                  <a:pt x="101609" y="139630"/>
                  <a:pt x="105420" y="129065"/>
                  <a:pt x="105727" y="118031"/>
                </a:cubicBezTo>
                <a:cubicBezTo>
                  <a:pt x="105718" y="111405"/>
                  <a:pt x="103614" y="105528"/>
                  <a:pt x="99417" y="100401"/>
                </a:cubicBezTo>
                <a:cubicBezTo>
                  <a:pt x="95219" y="95273"/>
                  <a:pt x="88982" y="92570"/>
                  <a:pt x="80705" y="92291"/>
                </a:cubicBezTo>
                <a:cubicBezTo>
                  <a:pt x="74435" y="92409"/>
                  <a:pt x="68473" y="93143"/>
                  <a:pt x="62820" y="94495"/>
                </a:cubicBezTo>
                <a:cubicBezTo>
                  <a:pt x="57166" y="95847"/>
                  <a:pt x="52438" y="97110"/>
                  <a:pt x="48634" y="98285"/>
                </a:cubicBezTo>
                <a:cubicBezTo>
                  <a:pt x="43473" y="99600"/>
                  <a:pt x="39170" y="100849"/>
                  <a:pt x="35727" y="102032"/>
                </a:cubicBezTo>
                <a:cubicBezTo>
                  <a:pt x="32283" y="103214"/>
                  <a:pt x="30007" y="103846"/>
                  <a:pt x="28899" y="103927"/>
                </a:cubicBezTo>
                <a:cubicBezTo>
                  <a:pt x="26006" y="104000"/>
                  <a:pt x="23598" y="103236"/>
                  <a:pt x="21674" y="101635"/>
                </a:cubicBezTo>
                <a:cubicBezTo>
                  <a:pt x="19750" y="100034"/>
                  <a:pt x="18752" y="97154"/>
                  <a:pt x="18678" y="92997"/>
                </a:cubicBezTo>
                <a:cubicBezTo>
                  <a:pt x="18664" y="91092"/>
                  <a:pt x="19662" y="89189"/>
                  <a:pt x="21674" y="87286"/>
                </a:cubicBezTo>
                <a:cubicBezTo>
                  <a:pt x="23686" y="85383"/>
                  <a:pt x="26799" y="84358"/>
                  <a:pt x="31013" y="84212"/>
                </a:cubicBezTo>
                <a:cubicBezTo>
                  <a:pt x="32650" y="84227"/>
                  <a:pt x="34222" y="84197"/>
                  <a:pt x="35727" y="84124"/>
                </a:cubicBezTo>
                <a:cubicBezTo>
                  <a:pt x="37232" y="84051"/>
                  <a:pt x="38363" y="83846"/>
                  <a:pt x="39119" y="83509"/>
                </a:cubicBezTo>
                <a:cubicBezTo>
                  <a:pt x="40147" y="83158"/>
                  <a:pt x="41703" y="82631"/>
                  <a:pt x="43789" y="81929"/>
                </a:cubicBezTo>
                <a:cubicBezTo>
                  <a:pt x="45874" y="81226"/>
                  <a:pt x="47607" y="80348"/>
                  <a:pt x="48987" y="79294"/>
                </a:cubicBezTo>
                <a:cubicBezTo>
                  <a:pt x="50015" y="78494"/>
                  <a:pt x="50954" y="77892"/>
                  <a:pt x="51806" y="77488"/>
                </a:cubicBezTo>
                <a:cubicBezTo>
                  <a:pt x="52658" y="77084"/>
                  <a:pt x="53598" y="76393"/>
                  <a:pt x="54626" y="75416"/>
                </a:cubicBezTo>
                <a:cubicBezTo>
                  <a:pt x="55771" y="74233"/>
                  <a:pt x="58238" y="71574"/>
                  <a:pt x="62027" y="67437"/>
                </a:cubicBezTo>
                <a:cubicBezTo>
                  <a:pt x="65815" y="63301"/>
                  <a:pt x="68282" y="60553"/>
                  <a:pt x="69427" y="59194"/>
                </a:cubicBezTo>
                <a:cubicBezTo>
                  <a:pt x="70353" y="58466"/>
                  <a:pt x="71938" y="57629"/>
                  <a:pt x="74185" y="56681"/>
                </a:cubicBezTo>
                <a:cubicBezTo>
                  <a:pt x="76432" y="55733"/>
                  <a:pt x="78018" y="54807"/>
                  <a:pt x="78943" y="53904"/>
                </a:cubicBezTo>
                <a:cubicBezTo>
                  <a:pt x="79295" y="53492"/>
                  <a:pt x="79648" y="52904"/>
                  <a:pt x="80000" y="52140"/>
                </a:cubicBezTo>
                <a:cubicBezTo>
                  <a:pt x="80353" y="51376"/>
                  <a:pt x="80705" y="50788"/>
                  <a:pt x="81058" y="50377"/>
                </a:cubicBezTo>
                <a:cubicBezTo>
                  <a:pt x="84037" y="46189"/>
                  <a:pt x="85652" y="42574"/>
                  <a:pt x="85902" y="39532"/>
                </a:cubicBezTo>
                <a:cubicBezTo>
                  <a:pt x="86152" y="36491"/>
                  <a:pt x="86182" y="32699"/>
                  <a:pt x="85991" y="28159"/>
                </a:cubicBezTo>
                <a:cubicBezTo>
                  <a:pt x="85962" y="24963"/>
                  <a:pt x="84964" y="21921"/>
                  <a:pt x="82996" y="19034"/>
                </a:cubicBezTo>
                <a:cubicBezTo>
                  <a:pt x="81028" y="16146"/>
                  <a:pt x="78267" y="14603"/>
                  <a:pt x="74714" y="14405"/>
                </a:cubicBezTo>
                <a:cubicBezTo>
                  <a:pt x="69031" y="14530"/>
                  <a:pt x="63216" y="15955"/>
                  <a:pt x="57267" y="18681"/>
                </a:cubicBezTo>
                <a:cubicBezTo>
                  <a:pt x="51319" y="21407"/>
                  <a:pt x="46557" y="24684"/>
                  <a:pt x="42982" y="28513"/>
                </a:cubicBezTo>
                <a:cubicBezTo>
                  <a:pt x="41067" y="30588"/>
                  <a:pt x="38381" y="32598"/>
                  <a:pt x="34925" y="34541"/>
                </a:cubicBezTo>
                <a:cubicBezTo>
                  <a:pt x="31469" y="36484"/>
                  <a:pt x="28166" y="37526"/>
                  <a:pt x="25018" y="37665"/>
                </a:cubicBezTo>
                <a:cubicBezTo>
                  <a:pt x="21319" y="37320"/>
                  <a:pt x="19118" y="35634"/>
                  <a:pt x="18413" y="32605"/>
                </a:cubicBezTo>
                <a:cubicBezTo>
                  <a:pt x="17709" y="29576"/>
                  <a:pt x="17445" y="27273"/>
                  <a:pt x="17621" y="25697"/>
                </a:cubicBezTo>
                <a:cubicBezTo>
                  <a:pt x="17958" y="21833"/>
                  <a:pt x="21472" y="17944"/>
                  <a:pt x="28162" y="14028"/>
                </a:cubicBezTo>
                <a:cubicBezTo>
                  <a:pt x="34853" y="10113"/>
                  <a:pt x="42698" y="6823"/>
                  <a:pt x="51697" y="4159"/>
                </a:cubicBezTo>
                <a:cubicBezTo>
                  <a:pt x="60697" y="1495"/>
                  <a:pt x="68829" y="108"/>
                  <a:pt x="76093"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8" name="Freeform: Shape 58">
            <a:extLst>
              <a:ext uri="{FF2B5EF4-FFF2-40B4-BE49-F238E27FC236}">
                <a16:creationId xmlns:a16="http://schemas.microsoft.com/office/drawing/2014/main" id="{F6BA5455-3D72-8F48-B003-E20FE6A1E797}"/>
              </a:ext>
            </a:extLst>
          </p:cNvPr>
          <p:cNvSpPr/>
          <p:nvPr/>
        </p:nvSpPr>
        <p:spPr>
          <a:xfrm>
            <a:off x="-1089441" y="4705927"/>
            <a:ext cx="302932" cy="363326"/>
          </a:xfrm>
          <a:custGeom>
            <a:avLst/>
            <a:gdLst/>
            <a:ahLst/>
            <a:cxnLst/>
            <a:rect l="l" t="t" r="r" b="b"/>
            <a:pathLst>
              <a:path w="153057" h="183571">
                <a:moveTo>
                  <a:pt x="136833" y="134628"/>
                </a:moveTo>
                <a:cubicBezTo>
                  <a:pt x="142289" y="135009"/>
                  <a:pt x="146356" y="136886"/>
                  <a:pt x="149036" y="140258"/>
                </a:cubicBezTo>
                <a:cubicBezTo>
                  <a:pt x="151716" y="143631"/>
                  <a:pt x="153052" y="146211"/>
                  <a:pt x="153045" y="148000"/>
                </a:cubicBezTo>
                <a:cubicBezTo>
                  <a:pt x="153096" y="148594"/>
                  <a:pt x="152994" y="149254"/>
                  <a:pt x="152737" y="149980"/>
                </a:cubicBezTo>
                <a:cubicBezTo>
                  <a:pt x="152480" y="150705"/>
                  <a:pt x="151760" y="151101"/>
                  <a:pt x="150578" y="151167"/>
                </a:cubicBezTo>
                <a:cubicBezTo>
                  <a:pt x="149983" y="151138"/>
                  <a:pt x="149322" y="151197"/>
                  <a:pt x="148596" y="151343"/>
                </a:cubicBezTo>
                <a:cubicBezTo>
                  <a:pt x="147869" y="151490"/>
                  <a:pt x="147472" y="151901"/>
                  <a:pt x="147406" y="152575"/>
                </a:cubicBezTo>
                <a:cubicBezTo>
                  <a:pt x="147399" y="152993"/>
                  <a:pt x="147237" y="153565"/>
                  <a:pt x="146921" y="154291"/>
                </a:cubicBezTo>
                <a:cubicBezTo>
                  <a:pt x="146606" y="155016"/>
                  <a:pt x="146180" y="155500"/>
                  <a:pt x="145644" y="155742"/>
                </a:cubicBezTo>
                <a:cubicBezTo>
                  <a:pt x="145079" y="155955"/>
                  <a:pt x="144535" y="156409"/>
                  <a:pt x="144014" y="157106"/>
                </a:cubicBezTo>
                <a:cubicBezTo>
                  <a:pt x="143493" y="157802"/>
                  <a:pt x="143214" y="158521"/>
                  <a:pt x="143177" y="159261"/>
                </a:cubicBezTo>
                <a:cubicBezTo>
                  <a:pt x="142891" y="160882"/>
                  <a:pt x="141613" y="162216"/>
                  <a:pt x="139344" y="163264"/>
                </a:cubicBezTo>
                <a:cubicBezTo>
                  <a:pt x="137076" y="164313"/>
                  <a:pt x="134477" y="164855"/>
                  <a:pt x="131547" y="164892"/>
                </a:cubicBezTo>
                <a:cubicBezTo>
                  <a:pt x="128625" y="164804"/>
                  <a:pt x="126099" y="163572"/>
                  <a:pt x="123970" y="161197"/>
                </a:cubicBezTo>
                <a:cubicBezTo>
                  <a:pt x="121841" y="158821"/>
                  <a:pt x="120725" y="155830"/>
                  <a:pt x="120622" y="152223"/>
                </a:cubicBezTo>
                <a:cubicBezTo>
                  <a:pt x="120725" y="148411"/>
                  <a:pt x="122281" y="144598"/>
                  <a:pt x="125291" y="140786"/>
                </a:cubicBezTo>
                <a:cubicBezTo>
                  <a:pt x="128302" y="136974"/>
                  <a:pt x="132149" y="134921"/>
                  <a:pt x="136833" y="134628"/>
                </a:cubicBezTo>
                <a:close/>
                <a:moveTo>
                  <a:pt x="23927" y="1"/>
                </a:moveTo>
                <a:cubicBezTo>
                  <a:pt x="27638" y="-13"/>
                  <a:pt x="30444" y="985"/>
                  <a:pt x="32347" y="2996"/>
                </a:cubicBezTo>
                <a:cubicBezTo>
                  <a:pt x="34250" y="5008"/>
                  <a:pt x="35205" y="8120"/>
                  <a:pt x="35213" y="12334"/>
                </a:cubicBezTo>
                <a:cubicBezTo>
                  <a:pt x="34860" y="16944"/>
                  <a:pt x="33273" y="21113"/>
                  <a:pt x="30452" y="24842"/>
                </a:cubicBezTo>
                <a:cubicBezTo>
                  <a:pt x="27630" y="28571"/>
                  <a:pt x="25691" y="31683"/>
                  <a:pt x="24633" y="34179"/>
                </a:cubicBezTo>
                <a:cubicBezTo>
                  <a:pt x="21767" y="42620"/>
                  <a:pt x="19475" y="51899"/>
                  <a:pt x="17755" y="62014"/>
                </a:cubicBezTo>
                <a:cubicBezTo>
                  <a:pt x="16036" y="72129"/>
                  <a:pt x="15154" y="83169"/>
                  <a:pt x="15110" y="95133"/>
                </a:cubicBezTo>
                <a:cubicBezTo>
                  <a:pt x="15154" y="97629"/>
                  <a:pt x="16124" y="99508"/>
                  <a:pt x="18020" y="100771"/>
                </a:cubicBezTo>
                <a:cubicBezTo>
                  <a:pt x="19916" y="102033"/>
                  <a:pt x="22472" y="102503"/>
                  <a:pt x="25691" y="102180"/>
                </a:cubicBezTo>
                <a:cubicBezTo>
                  <a:pt x="29467" y="101989"/>
                  <a:pt x="34169" y="101754"/>
                  <a:pt x="39798" y="101476"/>
                </a:cubicBezTo>
                <a:cubicBezTo>
                  <a:pt x="45426" y="101197"/>
                  <a:pt x="50481" y="99905"/>
                  <a:pt x="54962" y="97600"/>
                </a:cubicBezTo>
                <a:cubicBezTo>
                  <a:pt x="56358" y="96785"/>
                  <a:pt x="57710" y="95596"/>
                  <a:pt x="59018" y="94032"/>
                </a:cubicBezTo>
                <a:cubicBezTo>
                  <a:pt x="60326" y="92469"/>
                  <a:pt x="61678" y="91192"/>
                  <a:pt x="63074" y="90201"/>
                </a:cubicBezTo>
                <a:cubicBezTo>
                  <a:pt x="65763" y="88498"/>
                  <a:pt x="68055" y="86266"/>
                  <a:pt x="69951" y="83506"/>
                </a:cubicBezTo>
                <a:cubicBezTo>
                  <a:pt x="71847" y="80746"/>
                  <a:pt x="73081" y="78162"/>
                  <a:pt x="73654" y="75755"/>
                </a:cubicBezTo>
                <a:cubicBezTo>
                  <a:pt x="75528" y="67849"/>
                  <a:pt x="76718" y="58909"/>
                  <a:pt x="77225" y="48933"/>
                </a:cubicBezTo>
                <a:cubicBezTo>
                  <a:pt x="77732" y="38957"/>
                  <a:pt x="77952" y="30986"/>
                  <a:pt x="77886" y="25018"/>
                </a:cubicBezTo>
                <a:cubicBezTo>
                  <a:pt x="77879" y="20988"/>
                  <a:pt x="78509" y="18037"/>
                  <a:pt x="79776" y="16165"/>
                </a:cubicBezTo>
                <a:cubicBezTo>
                  <a:pt x="81043" y="14294"/>
                  <a:pt x="82991" y="13369"/>
                  <a:pt x="85621" y="13391"/>
                </a:cubicBezTo>
                <a:cubicBezTo>
                  <a:pt x="89290" y="13523"/>
                  <a:pt x="91971" y="14932"/>
                  <a:pt x="93663" y="17619"/>
                </a:cubicBezTo>
                <a:cubicBezTo>
                  <a:pt x="95355" y="20305"/>
                  <a:pt x="96190" y="23477"/>
                  <a:pt x="96168" y="27132"/>
                </a:cubicBezTo>
                <a:cubicBezTo>
                  <a:pt x="96095" y="28982"/>
                  <a:pt x="95187" y="34179"/>
                  <a:pt x="93443" y="42723"/>
                </a:cubicBezTo>
                <a:cubicBezTo>
                  <a:pt x="91700" y="51267"/>
                  <a:pt x="89561" y="61573"/>
                  <a:pt x="87027" y="73641"/>
                </a:cubicBezTo>
                <a:cubicBezTo>
                  <a:pt x="86551" y="76137"/>
                  <a:pt x="86536" y="77751"/>
                  <a:pt x="86983" y="78485"/>
                </a:cubicBezTo>
                <a:cubicBezTo>
                  <a:pt x="87430" y="79219"/>
                  <a:pt x="88031" y="79954"/>
                  <a:pt x="88785" y="80688"/>
                </a:cubicBezTo>
                <a:cubicBezTo>
                  <a:pt x="89708" y="81957"/>
                  <a:pt x="90059" y="83998"/>
                  <a:pt x="89840" y="86809"/>
                </a:cubicBezTo>
                <a:cubicBezTo>
                  <a:pt x="89620" y="89621"/>
                  <a:pt x="88565" y="91926"/>
                  <a:pt x="86675" y="93724"/>
                </a:cubicBezTo>
                <a:cubicBezTo>
                  <a:pt x="84610" y="95464"/>
                  <a:pt x="83116" y="97622"/>
                  <a:pt x="82193" y="100198"/>
                </a:cubicBezTo>
                <a:cubicBezTo>
                  <a:pt x="81270" y="102775"/>
                  <a:pt x="80655" y="104845"/>
                  <a:pt x="80347" y="106408"/>
                </a:cubicBezTo>
                <a:cubicBezTo>
                  <a:pt x="77978" y="118637"/>
                  <a:pt x="75937" y="129677"/>
                  <a:pt x="74226" y="139528"/>
                </a:cubicBezTo>
                <a:cubicBezTo>
                  <a:pt x="72515" y="149379"/>
                  <a:pt x="71619" y="156543"/>
                  <a:pt x="71538" y="161021"/>
                </a:cubicBezTo>
                <a:cubicBezTo>
                  <a:pt x="71656" y="163465"/>
                  <a:pt x="72126" y="166152"/>
                  <a:pt x="72949" y="169081"/>
                </a:cubicBezTo>
                <a:cubicBezTo>
                  <a:pt x="73772" y="172009"/>
                  <a:pt x="74242" y="174256"/>
                  <a:pt x="74359" y="175819"/>
                </a:cubicBezTo>
                <a:cubicBezTo>
                  <a:pt x="74279" y="178454"/>
                  <a:pt x="73470" y="180407"/>
                  <a:pt x="71935" y="181677"/>
                </a:cubicBezTo>
                <a:cubicBezTo>
                  <a:pt x="70399" y="182947"/>
                  <a:pt x="68621" y="183578"/>
                  <a:pt x="66601" y="183571"/>
                </a:cubicBezTo>
                <a:cubicBezTo>
                  <a:pt x="65712" y="183563"/>
                  <a:pt x="64845" y="183490"/>
                  <a:pt x="64000" y="183350"/>
                </a:cubicBezTo>
                <a:cubicBezTo>
                  <a:pt x="63155" y="183211"/>
                  <a:pt x="62376" y="183049"/>
                  <a:pt x="61663" y="182866"/>
                </a:cubicBezTo>
                <a:cubicBezTo>
                  <a:pt x="60407" y="182668"/>
                  <a:pt x="59305" y="182183"/>
                  <a:pt x="58357" y="181412"/>
                </a:cubicBezTo>
                <a:cubicBezTo>
                  <a:pt x="57409" y="180642"/>
                  <a:pt x="56748" y="179717"/>
                  <a:pt x="56373" y="178638"/>
                </a:cubicBezTo>
                <a:cubicBezTo>
                  <a:pt x="56035" y="177280"/>
                  <a:pt x="55829" y="174887"/>
                  <a:pt x="55756" y="171459"/>
                </a:cubicBezTo>
                <a:cubicBezTo>
                  <a:pt x="55682" y="168031"/>
                  <a:pt x="55653" y="165374"/>
                  <a:pt x="55668" y="163487"/>
                </a:cubicBezTo>
                <a:cubicBezTo>
                  <a:pt x="55873" y="158026"/>
                  <a:pt x="57225" y="150098"/>
                  <a:pt x="59723" y="139704"/>
                </a:cubicBezTo>
                <a:cubicBezTo>
                  <a:pt x="62222" y="129310"/>
                  <a:pt x="64631" y="119621"/>
                  <a:pt x="66953" y="110636"/>
                </a:cubicBezTo>
                <a:cubicBezTo>
                  <a:pt x="67512" y="108170"/>
                  <a:pt x="67453" y="106584"/>
                  <a:pt x="66777" y="105880"/>
                </a:cubicBezTo>
                <a:cubicBezTo>
                  <a:pt x="66101" y="105175"/>
                  <a:pt x="64631" y="105351"/>
                  <a:pt x="62369" y="106408"/>
                </a:cubicBezTo>
                <a:cubicBezTo>
                  <a:pt x="61465" y="106643"/>
                  <a:pt x="59922" y="106526"/>
                  <a:pt x="57740" y="106056"/>
                </a:cubicBezTo>
                <a:cubicBezTo>
                  <a:pt x="55558" y="105586"/>
                  <a:pt x="53926" y="105469"/>
                  <a:pt x="52846" y="105704"/>
                </a:cubicBezTo>
                <a:cubicBezTo>
                  <a:pt x="45594" y="109300"/>
                  <a:pt x="38762" y="112237"/>
                  <a:pt x="32349" y="114512"/>
                </a:cubicBezTo>
                <a:cubicBezTo>
                  <a:pt x="25936" y="116788"/>
                  <a:pt x="19018" y="117962"/>
                  <a:pt x="11596" y="118035"/>
                </a:cubicBezTo>
                <a:cubicBezTo>
                  <a:pt x="7885" y="117933"/>
                  <a:pt x="5030" y="116817"/>
                  <a:pt x="3031" y="114688"/>
                </a:cubicBezTo>
                <a:cubicBezTo>
                  <a:pt x="1032" y="112560"/>
                  <a:pt x="22" y="110034"/>
                  <a:pt x="0" y="107113"/>
                </a:cubicBezTo>
                <a:cubicBezTo>
                  <a:pt x="46" y="98461"/>
                  <a:pt x="775" y="88048"/>
                  <a:pt x="2187" y="75872"/>
                </a:cubicBezTo>
                <a:cubicBezTo>
                  <a:pt x="3599" y="63697"/>
                  <a:pt x="5421" y="51639"/>
                  <a:pt x="7653" y="39699"/>
                </a:cubicBezTo>
                <a:cubicBezTo>
                  <a:pt x="9885" y="27758"/>
                  <a:pt x="12254" y="17815"/>
                  <a:pt x="14759" y="9867"/>
                </a:cubicBezTo>
                <a:cubicBezTo>
                  <a:pt x="15295" y="7915"/>
                  <a:pt x="16338" y="5830"/>
                  <a:pt x="17888" y="3613"/>
                </a:cubicBezTo>
                <a:cubicBezTo>
                  <a:pt x="19438" y="1396"/>
                  <a:pt x="21451" y="192"/>
                  <a:pt x="23927" y="1"/>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9" name="Freeform: Shape 59">
            <a:extLst>
              <a:ext uri="{FF2B5EF4-FFF2-40B4-BE49-F238E27FC236}">
                <a16:creationId xmlns:a16="http://schemas.microsoft.com/office/drawing/2014/main" id="{8CB1410F-3531-9D45-A1C7-7B39B66DC820}"/>
              </a:ext>
            </a:extLst>
          </p:cNvPr>
          <p:cNvSpPr/>
          <p:nvPr/>
        </p:nvSpPr>
        <p:spPr>
          <a:xfrm>
            <a:off x="-1097929" y="5660896"/>
            <a:ext cx="319729" cy="415329"/>
          </a:xfrm>
          <a:custGeom>
            <a:avLst/>
            <a:gdLst/>
            <a:ahLst/>
            <a:cxnLst/>
            <a:rect l="l" t="t" r="r" b="b"/>
            <a:pathLst>
              <a:path w="161544" h="209846">
                <a:moveTo>
                  <a:pt x="145320" y="139208"/>
                </a:moveTo>
                <a:cubicBezTo>
                  <a:pt x="150776" y="139589"/>
                  <a:pt x="154843" y="141466"/>
                  <a:pt x="157523" y="144838"/>
                </a:cubicBezTo>
                <a:cubicBezTo>
                  <a:pt x="160203" y="148211"/>
                  <a:pt x="161539" y="150791"/>
                  <a:pt x="161532" y="152580"/>
                </a:cubicBezTo>
                <a:cubicBezTo>
                  <a:pt x="161583" y="153174"/>
                  <a:pt x="161481" y="153834"/>
                  <a:pt x="161224" y="154560"/>
                </a:cubicBezTo>
                <a:cubicBezTo>
                  <a:pt x="160967" y="155285"/>
                  <a:pt x="160247" y="155681"/>
                  <a:pt x="159065" y="155747"/>
                </a:cubicBezTo>
                <a:cubicBezTo>
                  <a:pt x="158470" y="155718"/>
                  <a:pt x="157809" y="155777"/>
                  <a:pt x="157083" y="155923"/>
                </a:cubicBezTo>
                <a:cubicBezTo>
                  <a:pt x="156356" y="156070"/>
                  <a:pt x="155959" y="156481"/>
                  <a:pt x="155893" y="157155"/>
                </a:cubicBezTo>
                <a:cubicBezTo>
                  <a:pt x="155886" y="157573"/>
                  <a:pt x="155724" y="158145"/>
                  <a:pt x="155408" y="158871"/>
                </a:cubicBezTo>
                <a:cubicBezTo>
                  <a:pt x="155093" y="159596"/>
                  <a:pt x="154667" y="160080"/>
                  <a:pt x="154131" y="160322"/>
                </a:cubicBezTo>
                <a:cubicBezTo>
                  <a:pt x="153566" y="160535"/>
                  <a:pt x="153022" y="160989"/>
                  <a:pt x="152501" y="161686"/>
                </a:cubicBezTo>
                <a:cubicBezTo>
                  <a:pt x="151980" y="162382"/>
                  <a:pt x="151701" y="163101"/>
                  <a:pt x="151664" y="163841"/>
                </a:cubicBezTo>
                <a:cubicBezTo>
                  <a:pt x="151378" y="165462"/>
                  <a:pt x="150100" y="166796"/>
                  <a:pt x="147831" y="167844"/>
                </a:cubicBezTo>
                <a:cubicBezTo>
                  <a:pt x="145563" y="168893"/>
                  <a:pt x="142964" y="169435"/>
                  <a:pt x="140034" y="169472"/>
                </a:cubicBezTo>
                <a:cubicBezTo>
                  <a:pt x="137112" y="169384"/>
                  <a:pt x="134586" y="168152"/>
                  <a:pt x="132457" y="165777"/>
                </a:cubicBezTo>
                <a:cubicBezTo>
                  <a:pt x="130328" y="163401"/>
                  <a:pt x="129212" y="160410"/>
                  <a:pt x="129109" y="156803"/>
                </a:cubicBezTo>
                <a:cubicBezTo>
                  <a:pt x="129212" y="152991"/>
                  <a:pt x="130768" y="149178"/>
                  <a:pt x="133778" y="145366"/>
                </a:cubicBezTo>
                <a:cubicBezTo>
                  <a:pt x="136789" y="141554"/>
                  <a:pt x="140636" y="139501"/>
                  <a:pt x="145320" y="139208"/>
                </a:cubicBezTo>
                <a:close/>
                <a:moveTo>
                  <a:pt x="91974" y="0"/>
                </a:moveTo>
                <a:cubicBezTo>
                  <a:pt x="96376" y="183"/>
                  <a:pt x="99702" y="1399"/>
                  <a:pt x="101953" y="3647"/>
                </a:cubicBezTo>
                <a:cubicBezTo>
                  <a:pt x="104204" y="5896"/>
                  <a:pt x="105333" y="8078"/>
                  <a:pt x="105341" y="10195"/>
                </a:cubicBezTo>
                <a:cubicBezTo>
                  <a:pt x="105370" y="12707"/>
                  <a:pt x="104607" y="14803"/>
                  <a:pt x="103052" y="16481"/>
                </a:cubicBezTo>
                <a:cubicBezTo>
                  <a:pt x="101497" y="18159"/>
                  <a:pt x="98976" y="19112"/>
                  <a:pt x="95489" y="19340"/>
                </a:cubicBezTo>
                <a:cubicBezTo>
                  <a:pt x="93893" y="19436"/>
                  <a:pt x="92252" y="19244"/>
                  <a:pt x="90568" y="18767"/>
                </a:cubicBezTo>
                <a:cubicBezTo>
                  <a:pt x="88883" y="18289"/>
                  <a:pt x="87242" y="18010"/>
                  <a:pt x="85646" y="17929"/>
                </a:cubicBezTo>
                <a:cubicBezTo>
                  <a:pt x="80578" y="18010"/>
                  <a:pt x="74496" y="18730"/>
                  <a:pt x="67399" y="20089"/>
                </a:cubicBezTo>
                <a:cubicBezTo>
                  <a:pt x="60303" y="21448"/>
                  <a:pt x="54043" y="22962"/>
                  <a:pt x="48621" y="24629"/>
                </a:cubicBezTo>
                <a:cubicBezTo>
                  <a:pt x="45881" y="25415"/>
                  <a:pt x="42016" y="27281"/>
                  <a:pt x="37028" y="30227"/>
                </a:cubicBezTo>
                <a:cubicBezTo>
                  <a:pt x="32039" y="33173"/>
                  <a:pt x="28616" y="36714"/>
                  <a:pt x="26757" y="40850"/>
                </a:cubicBezTo>
                <a:cubicBezTo>
                  <a:pt x="25960" y="43203"/>
                  <a:pt x="24732" y="47274"/>
                  <a:pt x="23074" y="53061"/>
                </a:cubicBezTo>
                <a:cubicBezTo>
                  <a:pt x="21415" y="58849"/>
                  <a:pt x="19874" y="64931"/>
                  <a:pt x="18450" y="71306"/>
                </a:cubicBezTo>
                <a:cubicBezTo>
                  <a:pt x="17026" y="77682"/>
                  <a:pt x="16269" y="82928"/>
                  <a:pt x="16177" y="87044"/>
                </a:cubicBezTo>
                <a:cubicBezTo>
                  <a:pt x="16089" y="89248"/>
                  <a:pt x="16354" y="90658"/>
                  <a:pt x="16971" y="91275"/>
                </a:cubicBezTo>
                <a:cubicBezTo>
                  <a:pt x="17588" y="91892"/>
                  <a:pt x="19087" y="92245"/>
                  <a:pt x="21467" y="92333"/>
                </a:cubicBezTo>
                <a:cubicBezTo>
                  <a:pt x="22540" y="92465"/>
                  <a:pt x="23657" y="92994"/>
                  <a:pt x="24817" y="93920"/>
                </a:cubicBezTo>
                <a:cubicBezTo>
                  <a:pt x="25978" y="94846"/>
                  <a:pt x="27095" y="95375"/>
                  <a:pt x="28168" y="95507"/>
                </a:cubicBezTo>
                <a:cubicBezTo>
                  <a:pt x="46400" y="95964"/>
                  <a:pt x="60946" y="98959"/>
                  <a:pt x="71804" y="104490"/>
                </a:cubicBezTo>
                <a:cubicBezTo>
                  <a:pt x="82662" y="110021"/>
                  <a:pt x="90463" y="116747"/>
                  <a:pt x="95209" y="124668"/>
                </a:cubicBezTo>
                <a:cubicBezTo>
                  <a:pt x="99954" y="132589"/>
                  <a:pt x="102274" y="140363"/>
                  <a:pt x="102169" y="147991"/>
                </a:cubicBezTo>
                <a:cubicBezTo>
                  <a:pt x="101881" y="157394"/>
                  <a:pt x="98141" y="166967"/>
                  <a:pt x="90949" y="176712"/>
                </a:cubicBezTo>
                <a:cubicBezTo>
                  <a:pt x="83756" y="186457"/>
                  <a:pt x="74841" y="195487"/>
                  <a:pt x="64203" y="203804"/>
                </a:cubicBezTo>
                <a:lnTo>
                  <a:pt x="54638" y="209846"/>
                </a:lnTo>
                <a:lnTo>
                  <a:pt x="12865" y="209846"/>
                </a:lnTo>
                <a:lnTo>
                  <a:pt x="33003" y="203632"/>
                </a:lnTo>
                <a:cubicBezTo>
                  <a:pt x="46103" y="197035"/>
                  <a:pt x="57775" y="188852"/>
                  <a:pt x="68019" y="179082"/>
                </a:cubicBezTo>
                <a:cubicBezTo>
                  <a:pt x="78264" y="169313"/>
                  <a:pt x="83671" y="159537"/>
                  <a:pt x="84240" y="149754"/>
                </a:cubicBezTo>
                <a:cubicBezTo>
                  <a:pt x="84320" y="136753"/>
                  <a:pt x="78164" y="126352"/>
                  <a:pt x="65772" y="118551"/>
                </a:cubicBezTo>
                <a:cubicBezTo>
                  <a:pt x="53381" y="110751"/>
                  <a:pt x="34272" y="106344"/>
                  <a:pt x="8445" y="105331"/>
                </a:cubicBezTo>
                <a:cubicBezTo>
                  <a:pt x="5018" y="105177"/>
                  <a:pt x="2734" y="104168"/>
                  <a:pt x="1592" y="102305"/>
                </a:cubicBezTo>
                <a:cubicBezTo>
                  <a:pt x="449" y="100441"/>
                  <a:pt x="-78" y="98643"/>
                  <a:pt x="10" y="96910"/>
                </a:cubicBezTo>
                <a:cubicBezTo>
                  <a:pt x="479" y="81530"/>
                  <a:pt x="2353" y="69279"/>
                  <a:pt x="5633" y="60155"/>
                </a:cubicBezTo>
                <a:cubicBezTo>
                  <a:pt x="8914" y="51032"/>
                  <a:pt x="10788" y="45302"/>
                  <a:pt x="11257" y="42966"/>
                </a:cubicBezTo>
                <a:cubicBezTo>
                  <a:pt x="11257" y="41768"/>
                  <a:pt x="11081" y="40990"/>
                  <a:pt x="10730" y="40630"/>
                </a:cubicBezTo>
                <a:cubicBezTo>
                  <a:pt x="10378" y="40270"/>
                  <a:pt x="9851" y="40108"/>
                  <a:pt x="9148" y="40145"/>
                </a:cubicBezTo>
                <a:cubicBezTo>
                  <a:pt x="7164" y="40240"/>
                  <a:pt x="5509" y="39697"/>
                  <a:pt x="4184" y="38514"/>
                </a:cubicBezTo>
                <a:cubicBezTo>
                  <a:pt x="2858" y="37331"/>
                  <a:pt x="2170" y="34936"/>
                  <a:pt x="2119" y="31329"/>
                </a:cubicBezTo>
                <a:cubicBezTo>
                  <a:pt x="2148" y="29045"/>
                  <a:pt x="3232" y="26914"/>
                  <a:pt x="5370" y="24938"/>
                </a:cubicBezTo>
                <a:cubicBezTo>
                  <a:pt x="7508" y="22962"/>
                  <a:pt x="10525" y="21096"/>
                  <a:pt x="14420" y="19340"/>
                </a:cubicBezTo>
                <a:cubicBezTo>
                  <a:pt x="26445" y="13610"/>
                  <a:pt x="39505" y="8980"/>
                  <a:pt x="53600" y="5449"/>
                </a:cubicBezTo>
                <a:cubicBezTo>
                  <a:pt x="67696" y="1919"/>
                  <a:pt x="80487" y="102"/>
                  <a:pt x="91974"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0" name="Freeform: Shape 60">
            <a:extLst>
              <a:ext uri="{FF2B5EF4-FFF2-40B4-BE49-F238E27FC236}">
                <a16:creationId xmlns:a16="http://schemas.microsoft.com/office/drawing/2014/main" id="{BD50AC9B-FE2B-EC41-A975-9EE643658A5E}"/>
              </a:ext>
            </a:extLst>
          </p:cNvPr>
          <p:cNvSpPr/>
          <p:nvPr/>
        </p:nvSpPr>
        <p:spPr>
          <a:xfrm>
            <a:off x="12912162" y="1611638"/>
            <a:ext cx="302249" cy="431680"/>
          </a:xfrm>
          <a:custGeom>
            <a:avLst/>
            <a:gdLst/>
            <a:ahLst/>
            <a:cxnLst/>
            <a:rect l="l" t="t" r="r" b="b"/>
            <a:pathLst>
              <a:path w="152712" h="218107">
                <a:moveTo>
                  <a:pt x="136488" y="177623"/>
                </a:moveTo>
                <a:cubicBezTo>
                  <a:pt x="141944" y="178004"/>
                  <a:pt x="146011" y="179881"/>
                  <a:pt x="148691" y="183253"/>
                </a:cubicBezTo>
                <a:cubicBezTo>
                  <a:pt x="151371" y="186626"/>
                  <a:pt x="152707" y="189206"/>
                  <a:pt x="152700" y="190995"/>
                </a:cubicBezTo>
                <a:cubicBezTo>
                  <a:pt x="152751" y="191589"/>
                  <a:pt x="152649" y="192249"/>
                  <a:pt x="152392" y="192975"/>
                </a:cubicBezTo>
                <a:cubicBezTo>
                  <a:pt x="152135" y="193701"/>
                  <a:pt x="151415" y="194096"/>
                  <a:pt x="150233" y="194162"/>
                </a:cubicBezTo>
                <a:cubicBezTo>
                  <a:pt x="149638" y="194133"/>
                  <a:pt x="148977" y="194192"/>
                  <a:pt x="148251" y="194338"/>
                </a:cubicBezTo>
                <a:cubicBezTo>
                  <a:pt x="147524" y="194485"/>
                  <a:pt x="147127" y="194896"/>
                  <a:pt x="147061" y="195570"/>
                </a:cubicBezTo>
                <a:cubicBezTo>
                  <a:pt x="147054" y="195988"/>
                  <a:pt x="146892" y="196560"/>
                  <a:pt x="146576" y="197286"/>
                </a:cubicBezTo>
                <a:cubicBezTo>
                  <a:pt x="146261" y="198012"/>
                  <a:pt x="145835" y="198495"/>
                  <a:pt x="145299" y="198737"/>
                </a:cubicBezTo>
                <a:cubicBezTo>
                  <a:pt x="144734" y="198950"/>
                  <a:pt x="144190" y="199405"/>
                  <a:pt x="143669" y="200101"/>
                </a:cubicBezTo>
                <a:cubicBezTo>
                  <a:pt x="143148" y="200798"/>
                  <a:pt x="142869" y="201516"/>
                  <a:pt x="142832" y="202256"/>
                </a:cubicBezTo>
                <a:cubicBezTo>
                  <a:pt x="142546" y="203877"/>
                  <a:pt x="141268" y="205211"/>
                  <a:pt x="138999" y="206260"/>
                </a:cubicBezTo>
                <a:cubicBezTo>
                  <a:pt x="136731" y="207308"/>
                  <a:pt x="134132" y="207850"/>
                  <a:pt x="131202" y="207887"/>
                </a:cubicBezTo>
                <a:cubicBezTo>
                  <a:pt x="128280" y="207799"/>
                  <a:pt x="125754" y="206567"/>
                  <a:pt x="123625" y="204192"/>
                </a:cubicBezTo>
                <a:cubicBezTo>
                  <a:pt x="121496" y="201817"/>
                  <a:pt x="120380" y="198825"/>
                  <a:pt x="120277" y="195218"/>
                </a:cubicBezTo>
                <a:cubicBezTo>
                  <a:pt x="120380" y="191406"/>
                  <a:pt x="121936" y="187593"/>
                  <a:pt x="124946" y="183781"/>
                </a:cubicBezTo>
                <a:cubicBezTo>
                  <a:pt x="127957" y="179969"/>
                  <a:pt x="131804" y="177916"/>
                  <a:pt x="136488" y="177623"/>
                </a:cubicBezTo>
                <a:close/>
                <a:moveTo>
                  <a:pt x="80356" y="108856"/>
                </a:moveTo>
                <a:cubicBezTo>
                  <a:pt x="74934" y="108959"/>
                  <a:pt x="68498" y="111485"/>
                  <a:pt x="61049" y="116436"/>
                </a:cubicBezTo>
                <a:cubicBezTo>
                  <a:pt x="53599" y="121387"/>
                  <a:pt x="46987" y="128145"/>
                  <a:pt x="41213" y="136710"/>
                </a:cubicBezTo>
                <a:cubicBezTo>
                  <a:pt x="38707" y="140302"/>
                  <a:pt x="36224" y="142638"/>
                  <a:pt x="33763" y="143718"/>
                </a:cubicBezTo>
                <a:cubicBezTo>
                  <a:pt x="31302" y="144798"/>
                  <a:pt x="29083" y="145283"/>
                  <a:pt x="27107" y="145173"/>
                </a:cubicBezTo>
                <a:cubicBezTo>
                  <a:pt x="25594" y="145040"/>
                  <a:pt x="24477" y="145128"/>
                  <a:pt x="23757" y="145437"/>
                </a:cubicBezTo>
                <a:cubicBezTo>
                  <a:pt x="23037" y="145745"/>
                  <a:pt x="22273" y="147068"/>
                  <a:pt x="21465" y="149404"/>
                </a:cubicBezTo>
                <a:cubicBezTo>
                  <a:pt x="20319" y="152481"/>
                  <a:pt x="19173" y="156286"/>
                  <a:pt x="18026" y="160819"/>
                </a:cubicBezTo>
                <a:cubicBezTo>
                  <a:pt x="16880" y="165351"/>
                  <a:pt x="16263" y="169068"/>
                  <a:pt x="16175" y="171969"/>
                </a:cubicBezTo>
                <a:cubicBezTo>
                  <a:pt x="16080" y="178941"/>
                  <a:pt x="17505" y="185625"/>
                  <a:pt x="20451" y="192023"/>
                </a:cubicBezTo>
                <a:cubicBezTo>
                  <a:pt x="23397" y="198421"/>
                  <a:pt x="28437" y="201844"/>
                  <a:pt x="35570" y="202292"/>
                </a:cubicBezTo>
                <a:cubicBezTo>
                  <a:pt x="43764" y="201794"/>
                  <a:pt x="51827" y="196758"/>
                  <a:pt x="59759" y="187183"/>
                </a:cubicBezTo>
                <a:cubicBezTo>
                  <a:pt x="67691" y="177609"/>
                  <a:pt x="74291" y="166487"/>
                  <a:pt x="79559" y="153818"/>
                </a:cubicBezTo>
                <a:cubicBezTo>
                  <a:pt x="84827" y="141148"/>
                  <a:pt x="87561" y="129922"/>
                  <a:pt x="87761" y="120138"/>
                </a:cubicBezTo>
                <a:cubicBezTo>
                  <a:pt x="87695" y="116737"/>
                  <a:pt x="86946" y="114020"/>
                  <a:pt x="85513" y="111985"/>
                </a:cubicBezTo>
                <a:cubicBezTo>
                  <a:pt x="84080" y="109950"/>
                  <a:pt x="82361" y="108907"/>
                  <a:pt x="80356" y="108856"/>
                </a:cubicBezTo>
                <a:close/>
                <a:moveTo>
                  <a:pt x="76124" y="0"/>
                </a:moveTo>
                <a:cubicBezTo>
                  <a:pt x="81127" y="265"/>
                  <a:pt x="84520" y="1939"/>
                  <a:pt x="86305" y="5022"/>
                </a:cubicBezTo>
                <a:cubicBezTo>
                  <a:pt x="88089" y="8106"/>
                  <a:pt x="88926" y="11014"/>
                  <a:pt x="88815" y="13745"/>
                </a:cubicBezTo>
                <a:cubicBezTo>
                  <a:pt x="88537" y="18300"/>
                  <a:pt x="86195" y="23287"/>
                  <a:pt x="81790" y="28703"/>
                </a:cubicBezTo>
                <a:cubicBezTo>
                  <a:pt x="77384" y="34120"/>
                  <a:pt x="72587" y="39420"/>
                  <a:pt x="67398" y="44602"/>
                </a:cubicBezTo>
                <a:cubicBezTo>
                  <a:pt x="62210" y="49784"/>
                  <a:pt x="58300" y="54300"/>
                  <a:pt x="55671" y="58151"/>
                </a:cubicBezTo>
                <a:cubicBezTo>
                  <a:pt x="50183" y="66566"/>
                  <a:pt x="45378" y="75110"/>
                  <a:pt x="41257" y="83784"/>
                </a:cubicBezTo>
                <a:cubicBezTo>
                  <a:pt x="37135" y="92459"/>
                  <a:pt x="33829" y="100464"/>
                  <a:pt x="31339" y="107802"/>
                </a:cubicBezTo>
                <a:cubicBezTo>
                  <a:pt x="30971" y="108975"/>
                  <a:pt x="30648" y="110502"/>
                  <a:pt x="30369" y="112382"/>
                </a:cubicBezTo>
                <a:cubicBezTo>
                  <a:pt x="30090" y="114262"/>
                  <a:pt x="29943" y="115790"/>
                  <a:pt x="29928" y="116965"/>
                </a:cubicBezTo>
                <a:cubicBezTo>
                  <a:pt x="29965" y="119389"/>
                  <a:pt x="30420" y="120800"/>
                  <a:pt x="31295" y="121196"/>
                </a:cubicBezTo>
                <a:cubicBezTo>
                  <a:pt x="32169" y="121593"/>
                  <a:pt x="33241" y="121240"/>
                  <a:pt x="34512" y="120138"/>
                </a:cubicBezTo>
                <a:cubicBezTo>
                  <a:pt x="40133" y="114918"/>
                  <a:pt x="47141" y="109505"/>
                  <a:pt x="55539" y="103901"/>
                </a:cubicBezTo>
                <a:cubicBezTo>
                  <a:pt x="63936" y="98296"/>
                  <a:pt x="72796" y="95263"/>
                  <a:pt x="82119" y="94803"/>
                </a:cubicBezTo>
                <a:cubicBezTo>
                  <a:pt x="88651" y="95175"/>
                  <a:pt x="93620" y="98032"/>
                  <a:pt x="97026" y="103372"/>
                </a:cubicBezTo>
                <a:cubicBezTo>
                  <a:pt x="100432" y="108712"/>
                  <a:pt x="102145" y="114301"/>
                  <a:pt x="102167" y="120138"/>
                </a:cubicBezTo>
                <a:cubicBezTo>
                  <a:pt x="102043" y="128590"/>
                  <a:pt x="99913" y="138304"/>
                  <a:pt x="95778" y="149280"/>
                </a:cubicBezTo>
                <a:cubicBezTo>
                  <a:pt x="91642" y="160256"/>
                  <a:pt x="86243" y="170969"/>
                  <a:pt x="79580" y="181420"/>
                </a:cubicBezTo>
                <a:cubicBezTo>
                  <a:pt x="72917" y="191870"/>
                  <a:pt x="65732" y="200534"/>
                  <a:pt x="58026" y="207411"/>
                </a:cubicBezTo>
                <a:cubicBezTo>
                  <a:pt x="50320" y="214288"/>
                  <a:pt x="42835" y="217853"/>
                  <a:pt x="35570" y="218107"/>
                </a:cubicBezTo>
                <a:cubicBezTo>
                  <a:pt x="25927" y="217851"/>
                  <a:pt x="18523" y="215157"/>
                  <a:pt x="13356" y="210024"/>
                </a:cubicBezTo>
                <a:cubicBezTo>
                  <a:pt x="8190" y="204892"/>
                  <a:pt x="4648" y="198858"/>
                  <a:pt x="2731" y="191923"/>
                </a:cubicBezTo>
                <a:cubicBezTo>
                  <a:pt x="813" y="184989"/>
                  <a:pt x="-95" y="178690"/>
                  <a:pt x="8" y="173027"/>
                </a:cubicBezTo>
                <a:cubicBezTo>
                  <a:pt x="64" y="156692"/>
                  <a:pt x="5403" y="134813"/>
                  <a:pt x="16026" y="107389"/>
                </a:cubicBezTo>
                <a:cubicBezTo>
                  <a:pt x="26648" y="79966"/>
                  <a:pt x="42214" y="48751"/>
                  <a:pt x="62724" y="13745"/>
                </a:cubicBezTo>
                <a:cubicBezTo>
                  <a:pt x="65089" y="9626"/>
                  <a:pt x="67234" y="6322"/>
                  <a:pt x="69159" y="3833"/>
                </a:cubicBezTo>
                <a:cubicBezTo>
                  <a:pt x="71084" y="1344"/>
                  <a:pt x="73406" y="67"/>
                  <a:pt x="76124"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1" name="Freeform: Shape 61">
            <a:extLst>
              <a:ext uri="{FF2B5EF4-FFF2-40B4-BE49-F238E27FC236}">
                <a16:creationId xmlns:a16="http://schemas.microsoft.com/office/drawing/2014/main" id="{E302D3E2-860A-2048-9D61-5565DB3BAC32}"/>
              </a:ext>
            </a:extLst>
          </p:cNvPr>
          <p:cNvSpPr/>
          <p:nvPr/>
        </p:nvSpPr>
        <p:spPr>
          <a:xfrm>
            <a:off x="12919578" y="3497079"/>
            <a:ext cx="287571" cy="375181"/>
          </a:xfrm>
          <a:custGeom>
            <a:avLst/>
            <a:gdLst/>
            <a:ahLst/>
            <a:cxnLst/>
            <a:rect l="l" t="t" r="r" b="b"/>
            <a:pathLst>
              <a:path w="145296" h="189561">
                <a:moveTo>
                  <a:pt x="129072" y="151191"/>
                </a:moveTo>
                <a:cubicBezTo>
                  <a:pt x="134528" y="151572"/>
                  <a:pt x="138595" y="153449"/>
                  <a:pt x="141275" y="156821"/>
                </a:cubicBezTo>
                <a:cubicBezTo>
                  <a:pt x="143955" y="160194"/>
                  <a:pt x="145291" y="162774"/>
                  <a:pt x="145284" y="164563"/>
                </a:cubicBezTo>
                <a:cubicBezTo>
                  <a:pt x="145335" y="165157"/>
                  <a:pt x="145233" y="165817"/>
                  <a:pt x="144976" y="166543"/>
                </a:cubicBezTo>
                <a:cubicBezTo>
                  <a:pt x="144719" y="167269"/>
                  <a:pt x="143999" y="167664"/>
                  <a:pt x="142817" y="167730"/>
                </a:cubicBezTo>
                <a:cubicBezTo>
                  <a:pt x="142222" y="167701"/>
                  <a:pt x="141561" y="167760"/>
                  <a:pt x="140835" y="167906"/>
                </a:cubicBezTo>
                <a:cubicBezTo>
                  <a:pt x="140108" y="168053"/>
                  <a:pt x="139711" y="168464"/>
                  <a:pt x="139645" y="169138"/>
                </a:cubicBezTo>
                <a:cubicBezTo>
                  <a:pt x="139638" y="169556"/>
                  <a:pt x="139476" y="170128"/>
                  <a:pt x="139160" y="170854"/>
                </a:cubicBezTo>
                <a:cubicBezTo>
                  <a:pt x="138845" y="171580"/>
                  <a:pt x="138419" y="172063"/>
                  <a:pt x="137883" y="172305"/>
                </a:cubicBezTo>
                <a:cubicBezTo>
                  <a:pt x="137318" y="172518"/>
                  <a:pt x="136774" y="172973"/>
                  <a:pt x="136253" y="173669"/>
                </a:cubicBezTo>
                <a:cubicBezTo>
                  <a:pt x="135732" y="174366"/>
                  <a:pt x="135453" y="175084"/>
                  <a:pt x="135416" y="175824"/>
                </a:cubicBezTo>
                <a:cubicBezTo>
                  <a:pt x="135130" y="177445"/>
                  <a:pt x="133852" y="178779"/>
                  <a:pt x="131583" y="179828"/>
                </a:cubicBezTo>
                <a:cubicBezTo>
                  <a:pt x="129315" y="180876"/>
                  <a:pt x="126716" y="181418"/>
                  <a:pt x="123786" y="181455"/>
                </a:cubicBezTo>
                <a:cubicBezTo>
                  <a:pt x="120864" y="181367"/>
                  <a:pt x="118338" y="180135"/>
                  <a:pt x="116209" y="177760"/>
                </a:cubicBezTo>
                <a:cubicBezTo>
                  <a:pt x="114080" y="175385"/>
                  <a:pt x="112964" y="172393"/>
                  <a:pt x="112861" y="168786"/>
                </a:cubicBezTo>
                <a:cubicBezTo>
                  <a:pt x="112964" y="164974"/>
                  <a:pt x="114520" y="161161"/>
                  <a:pt x="117530" y="157349"/>
                </a:cubicBezTo>
                <a:cubicBezTo>
                  <a:pt x="120541" y="153537"/>
                  <a:pt x="124388" y="151484"/>
                  <a:pt x="129072" y="151191"/>
                </a:cubicBezTo>
                <a:close/>
                <a:moveTo>
                  <a:pt x="52133" y="92644"/>
                </a:moveTo>
                <a:cubicBezTo>
                  <a:pt x="47222" y="92394"/>
                  <a:pt x="42668" y="94040"/>
                  <a:pt x="38471" y="97581"/>
                </a:cubicBezTo>
                <a:cubicBezTo>
                  <a:pt x="34273" y="101122"/>
                  <a:pt x="29202" y="108057"/>
                  <a:pt x="23258" y="118385"/>
                </a:cubicBezTo>
                <a:cubicBezTo>
                  <a:pt x="22598" y="119436"/>
                  <a:pt x="21538" y="120508"/>
                  <a:pt x="20077" y="121603"/>
                </a:cubicBezTo>
                <a:cubicBezTo>
                  <a:pt x="18617" y="122697"/>
                  <a:pt x="17554" y="123858"/>
                  <a:pt x="16889" y="125085"/>
                </a:cubicBezTo>
                <a:cubicBezTo>
                  <a:pt x="15700" y="128148"/>
                  <a:pt x="14976" y="132159"/>
                  <a:pt x="14718" y="137118"/>
                </a:cubicBezTo>
                <a:cubicBezTo>
                  <a:pt x="14459" y="142076"/>
                  <a:pt x="14356" y="148644"/>
                  <a:pt x="14407" y="156820"/>
                </a:cubicBezTo>
                <a:cubicBezTo>
                  <a:pt x="14578" y="162183"/>
                  <a:pt x="15655" y="166443"/>
                  <a:pt x="17641" y="169602"/>
                </a:cubicBezTo>
                <a:cubicBezTo>
                  <a:pt x="19626" y="172761"/>
                  <a:pt x="21499" y="174377"/>
                  <a:pt x="23258" y="174451"/>
                </a:cubicBezTo>
                <a:cubicBezTo>
                  <a:pt x="27661" y="174222"/>
                  <a:pt x="33199" y="171075"/>
                  <a:pt x="39872" y="165008"/>
                </a:cubicBezTo>
                <a:cubicBezTo>
                  <a:pt x="46546" y="158942"/>
                  <a:pt x="52536" y="151328"/>
                  <a:pt x="57843" y="142167"/>
                </a:cubicBezTo>
                <a:cubicBezTo>
                  <a:pt x="63150" y="133006"/>
                  <a:pt x="65955" y="123668"/>
                  <a:pt x="66258" y="114154"/>
                </a:cubicBezTo>
                <a:cubicBezTo>
                  <a:pt x="65890" y="108167"/>
                  <a:pt x="63978" y="103127"/>
                  <a:pt x="60522" y="99035"/>
                </a:cubicBezTo>
                <a:cubicBezTo>
                  <a:pt x="57065" y="94943"/>
                  <a:pt x="54269" y="92813"/>
                  <a:pt x="52133" y="92644"/>
                </a:cubicBezTo>
                <a:close/>
                <a:moveTo>
                  <a:pt x="61658" y="22511"/>
                </a:moveTo>
                <a:cubicBezTo>
                  <a:pt x="56799" y="22692"/>
                  <a:pt x="52522" y="24682"/>
                  <a:pt x="48827" y="28482"/>
                </a:cubicBezTo>
                <a:cubicBezTo>
                  <a:pt x="45131" y="32282"/>
                  <a:pt x="42239" y="36806"/>
                  <a:pt x="40151" y="42056"/>
                </a:cubicBezTo>
                <a:cubicBezTo>
                  <a:pt x="38062" y="47306"/>
                  <a:pt x="37000" y="52196"/>
                  <a:pt x="36963" y="56727"/>
                </a:cubicBezTo>
                <a:cubicBezTo>
                  <a:pt x="37183" y="59968"/>
                  <a:pt x="38594" y="63187"/>
                  <a:pt x="41196" y="66384"/>
                </a:cubicBezTo>
                <a:cubicBezTo>
                  <a:pt x="43798" y="69580"/>
                  <a:pt x="46267" y="71300"/>
                  <a:pt x="48605" y="71543"/>
                </a:cubicBezTo>
                <a:cubicBezTo>
                  <a:pt x="51094" y="71410"/>
                  <a:pt x="54739" y="69677"/>
                  <a:pt x="59541" y="66343"/>
                </a:cubicBezTo>
                <a:cubicBezTo>
                  <a:pt x="64343" y="63009"/>
                  <a:pt x="68773" y="58872"/>
                  <a:pt x="72830" y="53932"/>
                </a:cubicBezTo>
                <a:cubicBezTo>
                  <a:pt x="76887" y="48991"/>
                  <a:pt x="79043" y="44044"/>
                  <a:pt x="79298" y="39090"/>
                </a:cubicBezTo>
                <a:cubicBezTo>
                  <a:pt x="78989" y="33461"/>
                  <a:pt x="77490" y="29287"/>
                  <a:pt x="74800" y="26568"/>
                </a:cubicBezTo>
                <a:cubicBezTo>
                  <a:pt x="72109" y="23849"/>
                  <a:pt x="70081" y="22497"/>
                  <a:pt x="68714" y="22511"/>
                </a:cubicBezTo>
                <a:cubicBezTo>
                  <a:pt x="68258" y="22556"/>
                  <a:pt x="67847" y="22732"/>
                  <a:pt x="67479" y="23041"/>
                </a:cubicBezTo>
                <a:cubicBezTo>
                  <a:pt x="67112" y="23349"/>
                  <a:pt x="66347" y="23526"/>
                  <a:pt x="65186" y="23570"/>
                </a:cubicBezTo>
                <a:cubicBezTo>
                  <a:pt x="64620" y="23526"/>
                  <a:pt x="63988" y="23349"/>
                  <a:pt x="63290" y="23041"/>
                </a:cubicBezTo>
                <a:cubicBezTo>
                  <a:pt x="62591" y="22732"/>
                  <a:pt x="62048" y="22556"/>
                  <a:pt x="61658" y="22511"/>
                </a:cubicBezTo>
                <a:close/>
                <a:moveTo>
                  <a:pt x="64480" y="0"/>
                </a:moveTo>
                <a:cubicBezTo>
                  <a:pt x="68207" y="110"/>
                  <a:pt x="71073" y="1034"/>
                  <a:pt x="73080" y="2770"/>
                </a:cubicBezTo>
                <a:cubicBezTo>
                  <a:pt x="75086" y="4507"/>
                  <a:pt x="76100" y="6398"/>
                  <a:pt x="76122" y="8442"/>
                </a:cubicBezTo>
                <a:cubicBezTo>
                  <a:pt x="76108" y="8786"/>
                  <a:pt x="76225" y="9065"/>
                  <a:pt x="76475" y="9277"/>
                </a:cubicBezTo>
                <a:cubicBezTo>
                  <a:pt x="76725" y="9490"/>
                  <a:pt x="77195" y="9680"/>
                  <a:pt x="77886" y="9849"/>
                </a:cubicBezTo>
                <a:cubicBezTo>
                  <a:pt x="82202" y="10903"/>
                  <a:pt x="86320" y="13543"/>
                  <a:pt x="90238" y="17768"/>
                </a:cubicBezTo>
                <a:cubicBezTo>
                  <a:pt x="94157" y="21992"/>
                  <a:pt x="96252" y="27806"/>
                  <a:pt x="96522" y="35210"/>
                </a:cubicBezTo>
                <a:cubicBezTo>
                  <a:pt x="96003" y="42427"/>
                  <a:pt x="92295" y="49775"/>
                  <a:pt x="85398" y="57256"/>
                </a:cubicBezTo>
                <a:cubicBezTo>
                  <a:pt x="78501" y="64736"/>
                  <a:pt x="71533" y="70319"/>
                  <a:pt x="64493" y="74005"/>
                </a:cubicBezTo>
                <a:cubicBezTo>
                  <a:pt x="63427" y="74539"/>
                  <a:pt x="62912" y="75228"/>
                  <a:pt x="62949" y="76071"/>
                </a:cubicBezTo>
                <a:cubicBezTo>
                  <a:pt x="62986" y="76913"/>
                  <a:pt x="63618" y="77866"/>
                  <a:pt x="64846" y="78928"/>
                </a:cubicBezTo>
                <a:cubicBezTo>
                  <a:pt x="67858" y="81434"/>
                  <a:pt x="71330" y="86099"/>
                  <a:pt x="75262" y="92923"/>
                </a:cubicBezTo>
                <a:cubicBezTo>
                  <a:pt x="79195" y="99746"/>
                  <a:pt x="81347" y="106353"/>
                  <a:pt x="81721" y="112743"/>
                </a:cubicBezTo>
                <a:cubicBezTo>
                  <a:pt x="81370" y="123127"/>
                  <a:pt x="77804" y="134206"/>
                  <a:pt x="71021" y="145980"/>
                </a:cubicBezTo>
                <a:cubicBezTo>
                  <a:pt x="64238" y="157754"/>
                  <a:pt x="56341" y="167862"/>
                  <a:pt x="47330" y="176306"/>
                </a:cubicBezTo>
                <a:cubicBezTo>
                  <a:pt x="38318" y="184749"/>
                  <a:pt x="30294" y="189168"/>
                  <a:pt x="23258" y="189561"/>
                </a:cubicBezTo>
                <a:cubicBezTo>
                  <a:pt x="17802" y="189335"/>
                  <a:pt x="12644" y="186009"/>
                  <a:pt x="7784" y="179582"/>
                </a:cubicBezTo>
                <a:cubicBezTo>
                  <a:pt x="2924" y="173154"/>
                  <a:pt x="330" y="164979"/>
                  <a:pt x="2" y="155057"/>
                </a:cubicBezTo>
                <a:cubicBezTo>
                  <a:pt x="-42" y="143406"/>
                  <a:pt x="924" y="134003"/>
                  <a:pt x="2901" y="126848"/>
                </a:cubicBezTo>
                <a:cubicBezTo>
                  <a:pt x="4877" y="119693"/>
                  <a:pt x="8127" y="112758"/>
                  <a:pt x="12651" y="106044"/>
                </a:cubicBezTo>
                <a:cubicBezTo>
                  <a:pt x="13178" y="105250"/>
                  <a:pt x="13706" y="104192"/>
                  <a:pt x="14235" y="102870"/>
                </a:cubicBezTo>
                <a:cubicBezTo>
                  <a:pt x="14763" y="101548"/>
                  <a:pt x="15294" y="100490"/>
                  <a:pt x="15826" y="99697"/>
                </a:cubicBezTo>
                <a:cubicBezTo>
                  <a:pt x="17533" y="97140"/>
                  <a:pt x="19522" y="94410"/>
                  <a:pt x="21794" y="91506"/>
                </a:cubicBezTo>
                <a:cubicBezTo>
                  <a:pt x="24065" y="88601"/>
                  <a:pt x="27013" y="86050"/>
                  <a:pt x="30637" y="83852"/>
                </a:cubicBezTo>
                <a:cubicBezTo>
                  <a:pt x="32021" y="82980"/>
                  <a:pt x="32680" y="82086"/>
                  <a:pt x="32614" y="81170"/>
                </a:cubicBezTo>
                <a:cubicBezTo>
                  <a:pt x="32548" y="80254"/>
                  <a:pt x="31889" y="79273"/>
                  <a:pt x="30637" y="78225"/>
                </a:cubicBezTo>
                <a:cubicBezTo>
                  <a:pt x="27965" y="76085"/>
                  <a:pt x="25842" y="73151"/>
                  <a:pt x="24268" y="69421"/>
                </a:cubicBezTo>
                <a:cubicBezTo>
                  <a:pt x="22694" y="65691"/>
                  <a:pt x="21889" y="61342"/>
                  <a:pt x="21852" y="56375"/>
                </a:cubicBezTo>
                <a:cubicBezTo>
                  <a:pt x="21987" y="49460"/>
                  <a:pt x="24103" y="41662"/>
                  <a:pt x="28200" y="32980"/>
                </a:cubicBezTo>
                <a:cubicBezTo>
                  <a:pt x="32298" y="24298"/>
                  <a:pt x="37571" y="16713"/>
                  <a:pt x="44021" y="10226"/>
                </a:cubicBezTo>
                <a:cubicBezTo>
                  <a:pt x="50470" y="3739"/>
                  <a:pt x="57290" y="330"/>
                  <a:pt x="64480"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2" name="Freeform: Shape 62">
            <a:extLst>
              <a:ext uri="{FF2B5EF4-FFF2-40B4-BE49-F238E27FC236}">
                <a16:creationId xmlns:a16="http://schemas.microsoft.com/office/drawing/2014/main" id="{3A808F55-791B-2C46-B939-C7D4A701E678}"/>
              </a:ext>
            </a:extLst>
          </p:cNvPr>
          <p:cNvSpPr/>
          <p:nvPr/>
        </p:nvSpPr>
        <p:spPr>
          <a:xfrm>
            <a:off x="12905803" y="4480684"/>
            <a:ext cx="314839" cy="405174"/>
          </a:xfrm>
          <a:custGeom>
            <a:avLst/>
            <a:gdLst/>
            <a:ahLst/>
            <a:cxnLst/>
            <a:rect l="l" t="t" r="r" b="b"/>
            <a:pathLst>
              <a:path w="159073" h="204715">
                <a:moveTo>
                  <a:pt x="142849" y="146609"/>
                </a:moveTo>
                <a:cubicBezTo>
                  <a:pt x="148305" y="146990"/>
                  <a:pt x="152372" y="148867"/>
                  <a:pt x="155052" y="152239"/>
                </a:cubicBezTo>
                <a:cubicBezTo>
                  <a:pt x="157732" y="155612"/>
                  <a:pt x="159068" y="158192"/>
                  <a:pt x="159061" y="159981"/>
                </a:cubicBezTo>
                <a:cubicBezTo>
                  <a:pt x="159112" y="160575"/>
                  <a:pt x="159010" y="161235"/>
                  <a:pt x="158753" y="161961"/>
                </a:cubicBezTo>
                <a:cubicBezTo>
                  <a:pt x="158496" y="162687"/>
                  <a:pt x="157776" y="163082"/>
                  <a:pt x="156594" y="163148"/>
                </a:cubicBezTo>
                <a:cubicBezTo>
                  <a:pt x="155999" y="163119"/>
                  <a:pt x="155338" y="163178"/>
                  <a:pt x="154612" y="163324"/>
                </a:cubicBezTo>
                <a:cubicBezTo>
                  <a:pt x="153885" y="163471"/>
                  <a:pt x="153488" y="163882"/>
                  <a:pt x="153422" y="164556"/>
                </a:cubicBezTo>
                <a:cubicBezTo>
                  <a:pt x="153415" y="164974"/>
                  <a:pt x="153253" y="165546"/>
                  <a:pt x="152937" y="166272"/>
                </a:cubicBezTo>
                <a:cubicBezTo>
                  <a:pt x="152622" y="166998"/>
                  <a:pt x="152196" y="167481"/>
                  <a:pt x="151660" y="167723"/>
                </a:cubicBezTo>
                <a:cubicBezTo>
                  <a:pt x="151095" y="167936"/>
                  <a:pt x="150551" y="168391"/>
                  <a:pt x="150030" y="169087"/>
                </a:cubicBezTo>
                <a:cubicBezTo>
                  <a:pt x="149509" y="169784"/>
                  <a:pt x="149230" y="170502"/>
                  <a:pt x="149193" y="171242"/>
                </a:cubicBezTo>
                <a:cubicBezTo>
                  <a:pt x="148907" y="172863"/>
                  <a:pt x="147629" y="174197"/>
                  <a:pt x="145360" y="175246"/>
                </a:cubicBezTo>
                <a:cubicBezTo>
                  <a:pt x="143092" y="176294"/>
                  <a:pt x="140493" y="176836"/>
                  <a:pt x="137563" y="176873"/>
                </a:cubicBezTo>
                <a:cubicBezTo>
                  <a:pt x="134641" y="176785"/>
                  <a:pt x="132115" y="175553"/>
                  <a:pt x="129986" y="173178"/>
                </a:cubicBezTo>
                <a:cubicBezTo>
                  <a:pt x="127857" y="170803"/>
                  <a:pt x="126741" y="167811"/>
                  <a:pt x="126638" y="164204"/>
                </a:cubicBezTo>
                <a:cubicBezTo>
                  <a:pt x="126741" y="160392"/>
                  <a:pt x="128297" y="156579"/>
                  <a:pt x="131307" y="152767"/>
                </a:cubicBezTo>
                <a:cubicBezTo>
                  <a:pt x="134318" y="148955"/>
                  <a:pt x="138165" y="146902"/>
                  <a:pt x="142849" y="146609"/>
                </a:cubicBezTo>
                <a:close/>
                <a:moveTo>
                  <a:pt x="68022" y="16167"/>
                </a:moveTo>
                <a:cubicBezTo>
                  <a:pt x="62839" y="16685"/>
                  <a:pt x="56278" y="21056"/>
                  <a:pt x="48339" y="29280"/>
                </a:cubicBezTo>
                <a:cubicBezTo>
                  <a:pt x="40400" y="37504"/>
                  <a:pt x="33264" y="46472"/>
                  <a:pt x="26932" y="56185"/>
                </a:cubicBezTo>
                <a:cubicBezTo>
                  <a:pt x="20599" y="65897"/>
                  <a:pt x="17251" y="73246"/>
                  <a:pt x="16888" y="78231"/>
                </a:cubicBezTo>
                <a:cubicBezTo>
                  <a:pt x="16829" y="82168"/>
                  <a:pt x="17299" y="85313"/>
                  <a:pt x="18298" y="87663"/>
                </a:cubicBezTo>
                <a:cubicBezTo>
                  <a:pt x="19298" y="90014"/>
                  <a:pt x="21178" y="91219"/>
                  <a:pt x="23941" y="91278"/>
                </a:cubicBezTo>
                <a:cubicBezTo>
                  <a:pt x="27983" y="91054"/>
                  <a:pt x="33769" y="87819"/>
                  <a:pt x="41299" y="81574"/>
                </a:cubicBezTo>
                <a:cubicBezTo>
                  <a:pt x="48829" y="75329"/>
                  <a:pt x="56417" y="67419"/>
                  <a:pt x="64065" y="57843"/>
                </a:cubicBezTo>
                <a:cubicBezTo>
                  <a:pt x="71712" y="48268"/>
                  <a:pt x="77733" y="38373"/>
                  <a:pt x="82128" y="28157"/>
                </a:cubicBezTo>
                <a:cubicBezTo>
                  <a:pt x="82833" y="26747"/>
                  <a:pt x="83186" y="25689"/>
                  <a:pt x="83186" y="24984"/>
                </a:cubicBezTo>
                <a:cubicBezTo>
                  <a:pt x="83186" y="24286"/>
                  <a:pt x="83010" y="23742"/>
                  <a:pt x="82657" y="23353"/>
                </a:cubicBezTo>
                <a:cubicBezTo>
                  <a:pt x="82305" y="22963"/>
                  <a:pt x="81776" y="22684"/>
                  <a:pt x="81070" y="22515"/>
                </a:cubicBezTo>
                <a:cubicBezTo>
                  <a:pt x="78609" y="21634"/>
                  <a:pt x="76567" y="20399"/>
                  <a:pt x="74943" y="18812"/>
                </a:cubicBezTo>
                <a:cubicBezTo>
                  <a:pt x="73319" y="17225"/>
                  <a:pt x="71012" y="16344"/>
                  <a:pt x="68022" y="16167"/>
                </a:cubicBezTo>
                <a:close/>
                <a:moveTo>
                  <a:pt x="76838" y="0"/>
                </a:moveTo>
                <a:cubicBezTo>
                  <a:pt x="81091" y="80"/>
                  <a:pt x="84923" y="1237"/>
                  <a:pt x="88332" y="3471"/>
                </a:cubicBezTo>
                <a:cubicBezTo>
                  <a:pt x="91742" y="5704"/>
                  <a:pt x="93545" y="8530"/>
                  <a:pt x="93742" y="11950"/>
                </a:cubicBezTo>
                <a:cubicBezTo>
                  <a:pt x="93698" y="13670"/>
                  <a:pt x="93523" y="14974"/>
                  <a:pt x="93215" y="15862"/>
                </a:cubicBezTo>
                <a:cubicBezTo>
                  <a:pt x="92907" y="16749"/>
                  <a:pt x="92731" y="17439"/>
                  <a:pt x="92688" y="17931"/>
                </a:cubicBezTo>
                <a:cubicBezTo>
                  <a:pt x="92709" y="18974"/>
                  <a:pt x="93017" y="19709"/>
                  <a:pt x="93611" y="20135"/>
                </a:cubicBezTo>
                <a:cubicBezTo>
                  <a:pt x="94204" y="20561"/>
                  <a:pt x="94951" y="20767"/>
                  <a:pt x="95852" y="20752"/>
                </a:cubicBezTo>
                <a:cubicBezTo>
                  <a:pt x="98555" y="20759"/>
                  <a:pt x="100797" y="21626"/>
                  <a:pt x="102577" y="23353"/>
                </a:cubicBezTo>
                <a:cubicBezTo>
                  <a:pt x="104357" y="25079"/>
                  <a:pt x="105281" y="27621"/>
                  <a:pt x="105346" y="30978"/>
                </a:cubicBezTo>
                <a:cubicBezTo>
                  <a:pt x="105317" y="41588"/>
                  <a:pt x="104343" y="54458"/>
                  <a:pt x="102423" y="69588"/>
                </a:cubicBezTo>
                <a:cubicBezTo>
                  <a:pt x="100503" y="84719"/>
                  <a:pt x="97812" y="100338"/>
                  <a:pt x="94351" y="116446"/>
                </a:cubicBezTo>
                <a:cubicBezTo>
                  <a:pt x="90890" y="132553"/>
                  <a:pt x="86834" y="147378"/>
                  <a:pt x="82182" y="160920"/>
                </a:cubicBezTo>
                <a:cubicBezTo>
                  <a:pt x="77530" y="174461"/>
                  <a:pt x="72457" y="184948"/>
                  <a:pt x="66964" y="192380"/>
                </a:cubicBezTo>
                <a:cubicBezTo>
                  <a:pt x="65017" y="195361"/>
                  <a:pt x="63092" y="198121"/>
                  <a:pt x="61190" y="200662"/>
                </a:cubicBezTo>
                <a:cubicBezTo>
                  <a:pt x="59287" y="203202"/>
                  <a:pt x="56392" y="204553"/>
                  <a:pt x="52506" y="204715"/>
                </a:cubicBezTo>
                <a:cubicBezTo>
                  <a:pt x="50316" y="204737"/>
                  <a:pt x="48435" y="203900"/>
                  <a:pt x="46863" y="202204"/>
                </a:cubicBezTo>
                <a:cubicBezTo>
                  <a:pt x="45291" y="200508"/>
                  <a:pt x="44468" y="197820"/>
                  <a:pt x="44395" y="194142"/>
                </a:cubicBezTo>
                <a:cubicBezTo>
                  <a:pt x="44625" y="190792"/>
                  <a:pt x="46711" y="187546"/>
                  <a:pt x="50651" y="184405"/>
                </a:cubicBezTo>
                <a:cubicBezTo>
                  <a:pt x="54591" y="181263"/>
                  <a:pt x="59001" y="177182"/>
                  <a:pt x="63882" y="172161"/>
                </a:cubicBezTo>
                <a:cubicBezTo>
                  <a:pt x="68762" y="167140"/>
                  <a:pt x="72729" y="160135"/>
                  <a:pt x="75780" y="151146"/>
                </a:cubicBezTo>
                <a:cubicBezTo>
                  <a:pt x="77842" y="144352"/>
                  <a:pt x="79401" y="137970"/>
                  <a:pt x="80456" y="131999"/>
                </a:cubicBezTo>
                <a:cubicBezTo>
                  <a:pt x="81512" y="126028"/>
                  <a:pt x="82392" y="118944"/>
                  <a:pt x="83095" y="110746"/>
                </a:cubicBezTo>
                <a:cubicBezTo>
                  <a:pt x="83798" y="102547"/>
                  <a:pt x="84651" y="91709"/>
                  <a:pt x="85655" y="78231"/>
                </a:cubicBezTo>
                <a:cubicBezTo>
                  <a:pt x="85779" y="76232"/>
                  <a:pt x="85706" y="74587"/>
                  <a:pt x="85434" y="73294"/>
                </a:cubicBezTo>
                <a:cubicBezTo>
                  <a:pt x="85162" y="72001"/>
                  <a:pt x="85001" y="70355"/>
                  <a:pt x="84949" y="68357"/>
                </a:cubicBezTo>
                <a:cubicBezTo>
                  <a:pt x="85192" y="65896"/>
                  <a:pt x="85588" y="62531"/>
                  <a:pt x="86138" y="58263"/>
                </a:cubicBezTo>
                <a:cubicBezTo>
                  <a:pt x="86687" y="53995"/>
                  <a:pt x="86995" y="48779"/>
                  <a:pt x="87061" y="42615"/>
                </a:cubicBezTo>
                <a:cubicBezTo>
                  <a:pt x="87047" y="41403"/>
                  <a:pt x="86900" y="40565"/>
                  <a:pt x="86622" y="40103"/>
                </a:cubicBezTo>
                <a:cubicBezTo>
                  <a:pt x="86343" y="39640"/>
                  <a:pt x="86021" y="39419"/>
                  <a:pt x="85655" y="39441"/>
                </a:cubicBezTo>
                <a:cubicBezTo>
                  <a:pt x="85530" y="39361"/>
                  <a:pt x="85339" y="39434"/>
                  <a:pt x="85082" y="39662"/>
                </a:cubicBezTo>
                <a:cubicBezTo>
                  <a:pt x="84824" y="39890"/>
                  <a:pt x="84193" y="40756"/>
                  <a:pt x="83186" y="42262"/>
                </a:cubicBezTo>
                <a:cubicBezTo>
                  <a:pt x="81562" y="44929"/>
                  <a:pt x="78109" y="50175"/>
                  <a:pt x="72827" y="57998"/>
                </a:cubicBezTo>
                <a:cubicBezTo>
                  <a:pt x="67545" y="65822"/>
                  <a:pt x="61711" y="73977"/>
                  <a:pt x="55327" y="82462"/>
                </a:cubicBezTo>
                <a:cubicBezTo>
                  <a:pt x="54820" y="83285"/>
                  <a:pt x="54335" y="84460"/>
                  <a:pt x="53872" y="85988"/>
                </a:cubicBezTo>
                <a:cubicBezTo>
                  <a:pt x="53409" y="87517"/>
                  <a:pt x="52836" y="88692"/>
                  <a:pt x="52153" y="89515"/>
                </a:cubicBezTo>
                <a:cubicBezTo>
                  <a:pt x="47135" y="96123"/>
                  <a:pt x="41566" y="100840"/>
                  <a:pt x="35446" y="103667"/>
                </a:cubicBezTo>
                <a:cubicBezTo>
                  <a:pt x="29326" y="106494"/>
                  <a:pt x="23140" y="107871"/>
                  <a:pt x="16888" y="107798"/>
                </a:cubicBezTo>
                <a:cubicBezTo>
                  <a:pt x="10187" y="107637"/>
                  <a:pt x="5662" y="105146"/>
                  <a:pt x="3311" y="100325"/>
                </a:cubicBezTo>
                <a:cubicBezTo>
                  <a:pt x="960" y="95503"/>
                  <a:pt x="-138" y="89314"/>
                  <a:pt x="15" y="81757"/>
                </a:cubicBezTo>
                <a:cubicBezTo>
                  <a:pt x="184" y="76207"/>
                  <a:pt x="2797" y="68973"/>
                  <a:pt x="7853" y="60056"/>
                </a:cubicBezTo>
                <a:cubicBezTo>
                  <a:pt x="12910" y="51139"/>
                  <a:pt x="19398" y="42102"/>
                  <a:pt x="27318" y="32944"/>
                </a:cubicBezTo>
                <a:cubicBezTo>
                  <a:pt x="35239" y="23786"/>
                  <a:pt x="43578" y="16071"/>
                  <a:pt x="52338" y="9799"/>
                </a:cubicBezTo>
                <a:cubicBezTo>
                  <a:pt x="61097" y="3527"/>
                  <a:pt x="69264" y="260"/>
                  <a:pt x="76838"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3" name="Freeform: Shape 63">
            <a:extLst>
              <a:ext uri="{FF2B5EF4-FFF2-40B4-BE49-F238E27FC236}">
                <a16:creationId xmlns:a16="http://schemas.microsoft.com/office/drawing/2014/main" id="{5E54C277-707F-CF4C-8849-A61FB6C81A7E}"/>
              </a:ext>
            </a:extLst>
          </p:cNvPr>
          <p:cNvSpPr/>
          <p:nvPr/>
        </p:nvSpPr>
        <p:spPr>
          <a:xfrm>
            <a:off x="12901550" y="2571732"/>
            <a:ext cx="323253" cy="362643"/>
          </a:xfrm>
          <a:custGeom>
            <a:avLst/>
            <a:gdLst/>
            <a:ahLst/>
            <a:cxnLst/>
            <a:rect l="l" t="t" r="r" b="b"/>
            <a:pathLst>
              <a:path w="163324" h="183226">
                <a:moveTo>
                  <a:pt x="147100" y="139913"/>
                </a:moveTo>
                <a:cubicBezTo>
                  <a:pt x="152556" y="140294"/>
                  <a:pt x="156623" y="142171"/>
                  <a:pt x="159303" y="145543"/>
                </a:cubicBezTo>
                <a:cubicBezTo>
                  <a:pt x="161983" y="148916"/>
                  <a:pt x="163319" y="151496"/>
                  <a:pt x="163312" y="153285"/>
                </a:cubicBezTo>
                <a:cubicBezTo>
                  <a:pt x="163363" y="153879"/>
                  <a:pt x="163261" y="154539"/>
                  <a:pt x="163004" y="155265"/>
                </a:cubicBezTo>
                <a:cubicBezTo>
                  <a:pt x="162747" y="155991"/>
                  <a:pt x="162027" y="156386"/>
                  <a:pt x="160845" y="156452"/>
                </a:cubicBezTo>
                <a:cubicBezTo>
                  <a:pt x="160250" y="156423"/>
                  <a:pt x="159589" y="156482"/>
                  <a:pt x="158863" y="156628"/>
                </a:cubicBezTo>
                <a:cubicBezTo>
                  <a:pt x="158136" y="156775"/>
                  <a:pt x="157739" y="157186"/>
                  <a:pt x="157673" y="157860"/>
                </a:cubicBezTo>
                <a:cubicBezTo>
                  <a:pt x="157666" y="158278"/>
                  <a:pt x="157504" y="158850"/>
                  <a:pt x="157188" y="159576"/>
                </a:cubicBezTo>
                <a:cubicBezTo>
                  <a:pt x="156873" y="160302"/>
                  <a:pt x="156447" y="160785"/>
                  <a:pt x="155911" y="161027"/>
                </a:cubicBezTo>
                <a:cubicBezTo>
                  <a:pt x="155346" y="161240"/>
                  <a:pt x="154802" y="161695"/>
                  <a:pt x="154281" y="162391"/>
                </a:cubicBezTo>
                <a:cubicBezTo>
                  <a:pt x="153760" y="163088"/>
                  <a:pt x="153481" y="163806"/>
                  <a:pt x="153444" y="164546"/>
                </a:cubicBezTo>
                <a:cubicBezTo>
                  <a:pt x="153158" y="166167"/>
                  <a:pt x="151880" y="167501"/>
                  <a:pt x="149611" y="168550"/>
                </a:cubicBezTo>
                <a:cubicBezTo>
                  <a:pt x="147343" y="169598"/>
                  <a:pt x="144744" y="170140"/>
                  <a:pt x="141814" y="170177"/>
                </a:cubicBezTo>
                <a:cubicBezTo>
                  <a:pt x="138892" y="170089"/>
                  <a:pt x="136366" y="168857"/>
                  <a:pt x="134237" y="166482"/>
                </a:cubicBezTo>
                <a:cubicBezTo>
                  <a:pt x="132108" y="164107"/>
                  <a:pt x="130992" y="161115"/>
                  <a:pt x="130889" y="157508"/>
                </a:cubicBezTo>
                <a:cubicBezTo>
                  <a:pt x="130992" y="153696"/>
                  <a:pt x="132548" y="149883"/>
                  <a:pt x="135558" y="146071"/>
                </a:cubicBezTo>
                <a:cubicBezTo>
                  <a:pt x="138569" y="142259"/>
                  <a:pt x="142416" y="140206"/>
                  <a:pt x="147100" y="139913"/>
                </a:cubicBezTo>
                <a:close/>
                <a:moveTo>
                  <a:pt x="70148" y="0"/>
                </a:moveTo>
                <a:cubicBezTo>
                  <a:pt x="78606" y="51"/>
                  <a:pt x="84950" y="1354"/>
                  <a:pt x="89179" y="3909"/>
                </a:cubicBezTo>
                <a:cubicBezTo>
                  <a:pt x="93408" y="6463"/>
                  <a:pt x="95522" y="9962"/>
                  <a:pt x="95522" y="14406"/>
                </a:cubicBezTo>
                <a:cubicBezTo>
                  <a:pt x="95647" y="15956"/>
                  <a:pt x="95398" y="18763"/>
                  <a:pt x="94774" y="22827"/>
                </a:cubicBezTo>
                <a:cubicBezTo>
                  <a:pt x="94149" y="26890"/>
                  <a:pt x="92402" y="31373"/>
                  <a:pt x="89531" y="36274"/>
                </a:cubicBezTo>
                <a:cubicBezTo>
                  <a:pt x="89135" y="36965"/>
                  <a:pt x="88606" y="37611"/>
                  <a:pt x="87945" y="38214"/>
                </a:cubicBezTo>
                <a:cubicBezTo>
                  <a:pt x="87285" y="38817"/>
                  <a:pt x="86756" y="39463"/>
                  <a:pt x="86359" y="40154"/>
                </a:cubicBezTo>
                <a:cubicBezTo>
                  <a:pt x="84135" y="44938"/>
                  <a:pt x="82152" y="49302"/>
                  <a:pt x="80412" y="53247"/>
                </a:cubicBezTo>
                <a:cubicBezTo>
                  <a:pt x="78672" y="57192"/>
                  <a:pt x="76778" y="62700"/>
                  <a:pt x="74729" y="69771"/>
                </a:cubicBezTo>
                <a:cubicBezTo>
                  <a:pt x="74377" y="71160"/>
                  <a:pt x="74465" y="72067"/>
                  <a:pt x="74994" y="72492"/>
                </a:cubicBezTo>
                <a:cubicBezTo>
                  <a:pt x="75522" y="72916"/>
                  <a:pt x="76492" y="72945"/>
                  <a:pt x="77901" y="72579"/>
                </a:cubicBezTo>
                <a:cubicBezTo>
                  <a:pt x="83628" y="70978"/>
                  <a:pt x="88386" y="69705"/>
                  <a:pt x="92174" y="68761"/>
                </a:cubicBezTo>
                <a:cubicBezTo>
                  <a:pt x="95963" y="67818"/>
                  <a:pt x="99311" y="67335"/>
                  <a:pt x="102219" y="67313"/>
                </a:cubicBezTo>
                <a:cubicBezTo>
                  <a:pt x="106095" y="67320"/>
                  <a:pt x="110148" y="67832"/>
                  <a:pt x="114377" y="68849"/>
                </a:cubicBezTo>
                <a:cubicBezTo>
                  <a:pt x="118606" y="69866"/>
                  <a:pt x="120897" y="71343"/>
                  <a:pt x="121249" y="73282"/>
                </a:cubicBezTo>
                <a:cubicBezTo>
                  <a:pt x="121338" y="75205"/>
                  <a:pt x="120809" y="76624"/>
                  <a:pt x="119664" y="77539"/>
                </a:cubicBezTo>
                <a:cubicBezTo>
                  <a:pt x="118518" y="78453"/>
                  <a:pt x="116227" y="78906"/>
                  <a:pt x="112791" y="78899"/>
                </a:cubicBezTo>
                <a:cubicBezTo>
                  <a:pt x="106826" y="78875"/>
                  <a:pt x="102427" y="78962"/>
                  <a:pt x="99595" y="79160"/>
                </a:cubicBezTo>
                <a:cubicBezTo>
                  <a:pt x="96763" y="79358"/>
                  <a:pt x="93930" y="79811"/>
                  <a:pt x="91098" y="80518"/>
                </a:cubicBezTo>
                <a:cubicBezTo>
                  <a:pt x="88265" y="81225"/>
                  <a:pt x="83866" y="82330"/>
                  <a:pt x="77901" y="83833"/>
                </a:cubicBezTo>
                <a:cubicBezTo>
                  <a:pt x="76323" y="84266"/>
                  <a:pt x="74458" y="85338"/>
                  <a:pt x="72306" y="87049"/>
                </a:cubicBezTo>
                <a:cubicBezTo>
                  <a:pt x="70155" y="88760"/>
                  <a:pt x="68731" y="90625"/>
                  <a:pt x="68033" y="92644"/>
                </a:cubicBezTo>
                <a:cubicBezTo>
                  <a:pt x="65515" y="101608"/>
                  <a:pt x="62886" y="110816"/>
                  <a:pt x="60148" y="120265"/>
                </a:cubicBezTo>
                <a:cubicBezTo>
                  <a:pt x="57409" y="129714"/>
                  <a:pt x="55926" y="139538"/>
                  <a:pt x="55698" y="149736"/>
                </a:cubicBezTo>
                <a:cubicBezTo>
                  <a:pt x="55933" y="154010"/>
                  <a:pt x="56873" y="158855"/>
                  <a:pt x="58518" y="164274"/>
                </a:cubicBezTo>
                <a:cubicBezTo>
                  <a:pt x="60163" y="169693"/>
                  <a:pt x="61102" y="173305"/>
                  <a:pt x="61337" y="175111"/>
                </a:cubicBezTo>
                <a:cubicBezTo>
                  <a:pt x="61389" y="176543"/>
                  <a:pt x="61462" y="177820"/>
                  <a:pt x="61558" y="178944"/>
                </a:cubicBezTo>
                <a:cubicBezTo>
                  <a:pt x="61653" y="180067"/>
                  <a:pt x="61462" y="180904"/>
                  <a:pt x="60985" y="181455"/>
                </a:cubicBezTo>
                <a:cubicBezTo>
                  <a:pt x="60383" y="182299"/>
                  <a:pt x="59472" y="182813"/>
                  <a:pt x="58254" y="182997"/>
                </a:cubicBezTo>
                <a:cubicBezTo>
                  <a:pt x="57035" y="183180"/>
                  <a:pt x="55948" y="183254"/>
                  <a:pt x="54994" y="183217"/>
                </a:cubicBezTo>
                <a:cubicBezTo>
                  <a:pt x="51462" y="182828"/>
                  <a:pt x="48217" y="179113"/>
                  <a:pt x="45258" y="172071"/>
                </a:cubicBezTo>
                <a:cubicBezTo>
                  <a:pt x="42299" y="165030"/>
                  <a:pt x="40728" y="156998"/>
                  <a:pt x="40544" y="147974"/>
                </a:cubicBezTo>
                <a:cubicBezTo>
                  <a:pt x="40875" y="140287"/>
                  <a:pt x="42681" y="131609"/>
                  <a:pt x="45963" y="121939"/>
                </a:cubicBezTo>
                <a:cubicBezTo>
                  <a:pt x="49245" y="112269"/>
                  <a:pt x="52020" y="103326"/>
                  <a:pt x="54289" y="95111"/>
                </a:cubicBezTo>
                <a:cubicBezTo>
                  <a:pt x="54641" y="93554"/>
                  <a:pt x="54553" y="92614"/>
                  <a:pt x="54024" y="92291"/>
                </a:cubicBezTo>
                <a:cubicBezTo>
                  <a:pt x="53496" y="91968"/>
                  <a:pt x="52527" y="92086"/>
                  <a:pt x="51117" y="92644"/>
                </a:cubicBezTo>
                <a:cubicBezTo>
                  <a:pt x="47996" y="93943"/>
                  <a:pt x="44810" y="95485"/>
                  <a:pt x="41557" y="97269"/>
                </a:cubicBezTo>
                <a:cubicBezTo>
                  <a:pt x="38305" y="99053"/>
                  <a:pt x="35735" y="100683"/>
                  <a:pt x="33848" y="102159"/>
                </a:cubicBezTo>
                <a:cubicBezTo>
                  <a:pt x="31499" y="103760"/>
                  <a:pt x="28444" y="105581"/>
                  <a:pt x="24685" y="107622"/>
                </a:cubicBezTo>
                <a:cubicBezTo>
                  <a:pt x="20926" y="109663"/>
                  <a:pt x="17871" y="110779"/>
                  <a:pt x="15522" y="110970"/>
                </a:cubicBezTo>
                <a:cubicBezTo>
                  <a:pt x="13921" y="110955"/>
                  <a:pt x="12101" y="110368"/>
                  <a:pt x="10059" y="109208"/>
                </a:cubicBezTo>
                <a:cubicBezTo>
                  <a:pt x="8018" y="108048"/>
                  <a:pt x="6902" y="106403"/>
                  <a:pt x="6711" y="104274"/>
                </a:cubicBezTo>
                <a:cubicBezTo>
                  <a:pt x="6645" y="103628"/>
                  <a:pt x="6689" y="102541"/>
                  <a:pt x="6844" y="101014"/>
                </a:cubicBezTo>
                <a:cubicBezTo>
                  <a:pt x="6998" y="99487"/>
                  <a:pt x="7659" y="98224"/>
                  <a:pt x="8826" y="97225"/>
                </a:cubicBezTo>
                <a:cubicBezTo>
                  <a:pt x="10353" y="96080"/>
                  <a:pt x="12321" y="95287"/>
                  <a:pt x="14729" y="94846"/>
                </a:cubicBezTo>
                <a:cubicBezTo>
                  <a:pt x="17137" y="94406"/>
                  <a:pt x="19281" y="93789"/>
                  <a:pt x="21161" y="92996"/>
                </a:cubicBezTo>
                <a:cubicBezTo>
                  <a:pt x="28562" y="89765"/>
                  <a:pt x="39135" y="85301"/>
                  <a:pt x="52879" y="79604"/>
                </a:cubicBezTo>
                <a:cubicBezTo>
                  <a:pt x="54340" y="79091"/>
                  <a:pt x="55735" y="78271"/>
                  <a:pt x="57064" y="77144"/>
                </a:cubicBezTo>
                <a:cubicBezTo>
                  <a:pt x="58393" y="76017"/>
                  <a:pt x="59348" y="74496"/>
                  <a:pt x="59928" y="72579"/>
                </a:cubicBezTo>
                <a:cubicBezTo>
                  <a:pt x="64847" y="57410"/>
                  <a:pt x="68489" y="45807"/>
                  <a:pt x="70853" y="37770"/>
                </a:cubicBezTo>
                <a:cubicBezTo>
                  <a:pt x="73217" y="29734"/>
                  <a:pt x="74392" y="24297"/>
                  <a:pt x="74377" y="21460"/>
                </a:cubicBezTo>
                <a:cubicBezTo>
                  <a:pt x="74406" y="19300"/>
                  <a:pt x="73643" y="17536"/>
                  <a:pt x="72086" y="16169"/>
                </a:cubicBezTo>
                <a:cubicBezTo>
                  <a:pt x="70530" y="14802"/>
                  <a:pt x="68004" y="14097"/>
                  <a:pt x="64509" y="14053"/>
                </a:cubicBezTo>
                <a:cubicBezTo>
                  <a:pt x="56411" y="14450"/>
                  <a:pt x="48290" y="16037"/>
                  <a:pt x="40148" y="18814"/>
                </a:cubicBezTo>
                <a:cubicBezTo>
                  <a:pt x="32005" y="21590"/>
                  <a:pt x="23797" y="23175"/>
                  <a:pt x="15522" y="23568"/>
                </a:cubicBezTo>
                <a:cubicBezTo>
                  <a:pt x="9325" y="23480"/>
                  <a:pt x="5155" y="22426"/>
                  <a:pt x="3011" y="20405"/>
                </a:cubicBezTo>
                <a:cubicBezTo>
                  <a:pt x="867" y="18384"/>
                  <a:pt x="-132" y="15923"/>
                  <a:pt x="15" y="13024"/>
                </a:cubicBezTo>
                <a:cubicBezTo>
                  <a:pt x="15" y="10256"/>
                  <a:pt x="808" y="8322"/>
                  <a:pt x="2394" y="7222"/>
                </a:cubicBezTo>
                <a:cubicBezTo>
                  <a:pt x="3980" y="6123"/>
                  <a:pt x="6359" y="5595"/>
                  <a:pt x="9531" y="5639"/>
                </a:cubicBezTo>
                <a:cubicBezTo>
                  <a:pt x="11344" y="5697"/>
                  <a:pt x="12916" y="5932"/>
                  <a:pt x="14244" y="6344"/>
                </a:cubicBezTo>
                <a:cubicBezTo>
                  <a:pt x="15573" y="6755"/>
                  <a:pt x="17409" y="6990"/>
                  <a:pt x="19751" y="7048"/>
                </a:cubicBezTo>
                <a:cubicBezTo>
                  <a:pt x="22798" y="6755"/>
                  <a:pt x="29391" y="5580"/>
                  <a:pt x="39531" y="3524"/>
                </a:cubicBezTo>
                <a:cubicBezTo>
                  <a:pt x="49670" y="1468"/>
                  <a:pt x="59876" y="294"/>
                  <a:pt x="70148"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4" name="Freeform: Shape 64">
            <a:extLst>
              <a:ext uri="{FF2B5EF4-FFF2-40B4-BE49-F238E27FC236}">
                <a16:creationId xmlns:a16="http://schemas.microsoft.com/office/drawing/2014/main" id="{A7D4C4D5-C521-5243-A0C4-BBF8A2E053A2}"/>
              </a:ext>
            </a:extLst>
          </p:cNvPr>
          <p:cNvSpPr/>
          <p:nvPr/>
        </p:nvSpPr>
        <p:spPr>
          <a:xfrm>
            <a:off x="12843725" y="5483768"/>
            <a:ext cx="437704" cy="354255"/>
          </a:xfrm>
          <a:custGeom>
            <a:avLst/>
            <a:gdLst/>
            <a:ahLst/>
            <a:cxnLst/>
            <a:rect l="l" t="t" r="r" b="b"/>
            <a:pathLst>
              <a:path w="221151" h="178988">
                <a:moveTo>
                  <a:pt x="204927" y="144495"/>
                </a:moveTo>
                <a:cubicBezTo>
                  <a:pt x="210383" y="144876"/>
                  <a:pt x="214450" y="146753"/>
                  <a:pt x="217130" y="150125"/>
                </a:cubicBezTo>
                <a:cubicBezTo>
                  <a:pt x="219810" y="153498"/>
                  <a:pt x="221146" y="156078"/>
                  <a:pt x="221139" y="157867"/>
                </a:cubicBezTo>
                <a:cubicBezTo>
                  <a:pt x="221190" y="158461"/>
                  <a:pt x="221088" y="159121"/>
                  <a:pt x="220831" y="159847"/>
                </a:cubicBezTo>
                <a:cubicBezTo>
                  <a:pt x="220574" y="160573"/>
                  <a:pt x="219854" y="160968"/>
                  <a:pt x="218672" y="161034"/>
                </a:cubicBezTo>
                <a:cubicBezTo>
                  <a:pt x="218077" y="161005"/>
                  <a:pt x="217416" y="161064"/>
                  <a:pt x="216690" y="161210"/>
                </a:cubicBezTo>
                <a:cubicBezTo>
                  <a:pt x="215963" y="161357"/>
                  <a:pt x="215566" y="161768"/>
                  <a:pt x="215500" y="162442"/>
                </a:cubicBezTo>
                <a:cubicBezTo>
                  <a:pt x="215493" y="162860"/>
                  <a:pt x="215331" y="163432"/>
                  <a:pt x="215015" y="164158"/>
                </a:cubicBezTo>
                <a:cubicBezTo>
                  <a:pt x="214700" y="164884"/>
                  <a:pt x="214274" y="165367"/>
                  <a:pt x="213738" y="165609"/>
                </a:cubicBezTo>
                <a:cubicBezTo>
                  <a:pt x="213173" y="165822"/>
                  <a:pt x="212629" y="166277"/>
                  <a:pt x="212108" y="166973"/>
                </a:cubicBezTo>
                <a:cubicBezTo>
                  <a:pt x="211587" y="167670"/>
                  <a:pt x="211308" y="168388"/>
                  <a:pt x="211271" y="169128"/>
                </a:cubicBezTo>
                <a:cubicBezTo>
                  <a:pt x="210985" y="170749"/>
                  <a:pt x="209707" y="172083"/>
                  <a:pt x="207438" y="173132"/>
                </a:cubicBezTo>
                <a:cubicBezTo>
                  <a:pt x="205170" y="174180"/>
                  <a:pt x="202570" y="174722"/>
                  <a:pt x="199641" y="174759"/>
                </a:cubicBezTo>
                <a:cubicBezTo>
                  <a:pt x="196719" y="174671"/>
                  <a:pt x="194193" y="173439"/>
                  <a:pt x="192064" y="171064"/>
                </a:cubicBezTo>
                <a:cubicBezTo>
                  <a:pt x="189935" y="168689"/>
                  <a:pt x="188819" y="165697"/>
                  <a:pt x="188716" y="162090"/>
                </a:cubicBezTo>
                <a:cubicBezTo>
                  <a:pt x="188819" y="158278"/>
                  <a:pt x="190375" y="154465"/>
                  <a:pt x="193385" y="150653"/>
                </a:cubicBezTo>
                <a:cubicBezTo>
                  <a:pt x="196396" y="146841"/>
                  <a:pt x="200243" y="144788"/>
                  <a:pt x="204927" y="144495"/>
                </a:cubicBezTo>
                <a:close/>
                <a:moveTo>
                  <a:pt x="122700" y="39120"/>
                </a:moveTo>
                <a:cubicBezTo>
                  <a:pt x="121055" y="38973"/>
                  <a:pt x="119585" y="39266"/>
                  <a:pt x="118292" y="40001"/>
                </a:cubicBezTo>
                <a:cubicBezTo>
                  <a:pt x="116999" y="40735"/>
                  <a:pt x="115177" y="42791"/>
                  <a:pt x="112826" y="46168"/>
                </a:cubicBezTo>
                <a:cubicBezTo>
                  <a:pt x="108352" y="51932"/>
                  <a:pt x="104076" y="56968"/>
                  <a:pt x="99999" y="61278"/>
                </a:cubicBezTo>
                <a:cubicBezTo>
                  <a:pt x="95921" y="65588"/>
                  <a:pt x="92439" y="72651"/>
                  <a:pt x="89552" y="82468"/>
                </a:cubicBezTo>
                <a:cubicBezTo>
                  <a:pt x="89170" y="83562"/>
                  <a:pt x="88788" y="85515"/>
                  <a:pt x="88406" y="88327"/>
                </a:cubicBezTo>
                <a:cubicBezTo>
                  <a:pt x="88024" y="91139"/>
                  <a:pt x="87818" y="93533"/>
                  <a:pt x="87789" y="95508"/>
                </a:cubicBezTo>
                <a:cubicBezTo>
                  <a:pt x="87736" y="97215"/>
                  <a:pt x="87371" y="100339"/>
                  <a:pt x="86691" y="104879"/>
                </a:cubicBezTo>
                <a:cubicBezTo>
                  <a:pt x="86012" y="109420"/>
                  <a:pt x="85333" y="114293"/>
                  <a:pt x="84654" y="119499"/>
                </a:cubicBezTo>
                <a:cubicBezTo>
                  <a:pt x="83975" y="124704"/>
                  <a:pt x="83609" y="129160"/>
                  <a:pt x="83557" y="132865"/>
                </a:cubicBezTo>
                <a:cubicBezTo>
                  <a:pt x="83638" y="141396"/>
                  <a:pt x="85151" y="148034"/>
                  <a:pt x="88097" y="152777"/>
                </a:cubicBezTo>
                <a:cubicBezTo>
                  <a:pt x="91043" y="157520"/>
                  <a:pt x="94937" y="159928"/>
                  <a:pt x="99778" y="160001"/>
                </a:cubicBezTo>
                <a:cubicBezTo>
                  <a:pt x="104002" y="159540"/>
                  <a:pt x="110367" y="154667"/>
                  <a:pt x="118874" y="145382"/>
                </a:cubicBezTo>
                <a:cubicBezTo>
                  <a:pt x="127381" y="136097"/>
                  <a:pt x="135261" y="125168"/>
                  <a:pt x="142514" y="112594"/>
                </a:cubicBezTo>
                <a:cubicBezTo>
                  <a:pt x="149767" y="100019"/>
                  <a:pt x="153624" y="88568"/>
                  <a:pt x="154086" y="78239"/>
                </a:cubicBezTo>
                <a:cubicBezTo>
                  <a:pt x="153875" y="69102"/>
                  <a:pt x="151868" y="61649"/>
                  <a:pt x="148065" y="55879"/>
                </a:cubicBezTo>
                <a:cubicBezTo>
                  <a:pt x="144262" y="50110"/>
                  <a:pt x="139930" y="45868"/>
                  <a:pt x="135069" y="43153"/>
                </a:cubicBezTo>
                <a:cubicBezTo>
                  <a:pt x="130208" y="40438"/>
                  <a:pt x="126085" y="39093"/>
                  <a:pt x="122700" y="39120"/>
                </a:cubicBezTo>
                <a:close/>
                <a:moveTo>
                  <a:pt x="130106" y="8459"/>
                </a:moveTo>
                <a:cubicBezTo>
                  <a:pt x="133816" y="8466"/>
                  <a:pt x="136358" y="9685"/>
                  <a:pt x="137732" y="12115"/>
                </a:cubicBezTo>
                <a:cubicBezTo>
                  <a:pt x="139106" y="14545"/>
                  <a:pt x="138210" y="18143"/>
                  <a:pt x="135043" y="22908"/>
                </a:cubicBezTo>
                <a:cubicBezTo>
                  <a:pt x="134059" y="24274"/>
                  <a:pt x="134000" y="25419"/>
                  <a:pt x="134867" y="26344"/>
                </a:cubicBezTo>
                <a:cubicBezTo>
                  <a:pt x="135734" y="27269"/>
                  <a:pt x="137086" y="28238"/>
                  <a:pt x="138922" y="29252"/>
                </a:cubicBezTo>
                <a:cubicBezTo>
                  <a:pt x="146399" y="33143"/>
                  <a:pt x="153384" y="38929"/>
                  <a:pt x="159877" y="46609"/>
                </a:cubicBezTo>
                <a:cubicBezTo>
                  <a:pt x="166371" y="54288"/>
                  <a:pt x="169830" y="64832"/>
                  <a:pt x="170253" y="78239"/>
                </a:cubicBezTo>
                <a:cubicBezTo>
                  <a:pt x="169745" y="91084"/>
                  <a:pt x="165047" y="104938"/>
                  <a:pt x="156162" y="119800"/>
                </a:cubicBezTo>
                <a:cubicBezTo>
                  <a:pt x="147276" y="134663"/>
                  <a:pt x="137254" y="147469"/>
                  <a:pt x="126095" y="158220"/>
                </a:cubicBezTo>
                <a:cubicBezTo>
                  <a:pt x="114937" y="168970"/>
                  <a:pt x="105694" y="174601"/>
                  <a:pt x="98368" y="175112"/>
                </a:cubicBezTo>
                <a:cubicBezTo>
                  <a:pt x="89580" y="175164"/>
                  <a:pt x="82493" y="171808"/>
                  <a:pt x="77107" y="165043"/>
                </a:cubicBezTo>
                <a:cubicBezTo>
                  <a:pt x="71721" y="158278"/>
                  <a:pt x="68952" y="147787"/>
                  <a:pt x="68799" y="133569"/>
                </a:cubicBezTo>
                <a:cubicBezTo>
                  <a:pt x="68931" y="130897"/>
                  <a:pt x="69546" y="128136"/>
                  <a:pt x="70644" y="125287"/>
                </a:cubicBezTo>
                <a:cubicBezTo>
                  <a:pt x="71742" y="122439"/>
                  <a:pt x="72532" y="119678"/>
                  <a:pt x="73016" y="117005"/>
                </a:cubicBezTo>
                <a:cubicBezTo>
                  <a:pt x="75704" y="96582"/>
                  <a:pt x="80372" y="78221"/>
                  <a:pt x="87021" y="61923"/>
                </a:cubicBezTo>
                <a:cubicBezTo>
                  <a:pt x="93670" y="45624"/>
                  <a:pt x="100928" y="32693"/>
                  <a:pt x="108795" y="23130"/>
                </a:cubicBezTo>
                <a:cubicBezTo>
                  <a:pt x="116661" y="13567"/>
                  <a:pt x="123765" y="8676"/>
                  <a:pt x="130106" y="8459"/>
                </a:cubicBezTo>
                <a:close/>
                <a:moveTo>
                  <a:pt x="24297" y="0"/>
                </a:moveTo>
                <a:cubicBezTo>
                  <a:pt x="26751" y="44"/>
                  <a:pt x="28611" y="660"/>
                  <a:pt x="29878" y="1847"/>
                </a:cubicBezTo>
                <a:cubicBezTo>
                  <a:pt x="31145" y="3034"/>
                  <a:pt x="31863" y="4528"/>
                  <a:pt x="32032" y="6330"/>
                </a:cubicBezTo>
                <a:cubicBezTo>
                  <a:pt x="32361" y="7627"/>
                  <a:pt x="33109" y="8902"/>
                  <a:pt x="34275" y="10155"/>
                </a:cubicBezTo>
                <a:cubicBezTo>
                  <a:pt x="35442" y="11407"/>
                  <a:pt x="36102" y="13297"/>
                  <a:pt x="36256" y="15825"/>
                </a:cubicBezTo>
                <a:cubicBezTo>
                  <a:pt x="36168" y="18125"/>
                  <a:pt x="35815" y="20997"/>
                  <a:pt x="35198" y="24440"/>
                </a:cubicBezTo>
                <a:cubicBezTo>
                  <a:pt x="34582" y="27883"/>
                  <a:pt x="34229" y="30755"/>
                  <a:pt x="34141" y="33055"/>
                </a:cubicBezTo>
                <a:cubicBezTo>
                  <a:pt x="34052" y="37355"/>
                  <a:pt x="33154" y="44954"/>
                  <a:pt x="31449" y="55852"/>
                </a:cubicBezTo>
                <a:cubicBezTo>
                  <a:pt x="29743" y="66750"/>
                  <a:pt x="27768" y="78887"/>
                  <a:pt x="25522" y="92264"/>
                </a:cubicBezTo>
                <a:cubicBezTo>
                  <a:pt x="23277" y="105640"/>
                  <a:pt x="21299" y="118195"/>
                  <a:pt x="19588" y="129928"/>
                </a:cubicBezTo>
                <a:cubicBezTo>
                  <a:pt x="17878" y="141662"/>
                  <a:pt x="16972" y="150513"/>
                  <a:pt x="16872" y="156483"/>
                </a:cubicBezTo>
                <a:cubicBezTo>
                  <a:pt x="16858" y="157003"/>
                  <a:pt x="16887" y="157457"/>
                  <a:pt x="16960" y="157846"/>
                </a:cubicBezTo>
                <a:cubicBezTo>
                  <a:pt x="17034" y="158234"/>
                  <a:pt x="17239" y="158600"/>
                  <a:pt x="17577" y="158944"/>
                </a:cubicBezTo>
                <a:cubicBezTo>
                  <a:pt x="17819" y="159406"/>
                  <a:pt x="18216" y="160769"/>
                  <a:pt x="18767" y="163032"/>
                </a:cubicBezTo>
                <a:cubicBezTo>
                  <a:pt x="19317" y="165296"/>
                  <a:pt x="19626" y="166747"/>
                  <a:pt x="19692" y="167384"/>
                </a:cubicBezTo>
                <a:cubicBezTo>
                  <a:pt x="19713" y="171406"/>
                  <a:pt x="19141" y="174351"/>
                  <a:pt x="17975" y="176219"/>
                </a:cubicBezTo>
                <a:cubicBezTo>
                  <a:pt x="16809" y="178087"/>
                  <a:pt x="14918" y="179010"/>
                  <a:pt x="12303" y="178988"/>
                </a:cubicBezTo>
                <a:cubicBezTo>
                  <a:pt x="8561" y="178768"/>
                  <a:pt x="5587" y="177010"/>
                  <a:pt x="3383" y="173714"/>
                </a:cubicBezTo>
                <a:cubicBezTo>
                  <a:pt x="1179" y="170417"/>
                  <a:pt x="51" y="166900"/>
                  <a:pt x="0" y="163164"/>
                </a:cubicBezTo>
                <a:cubicBezTo>
                  <a:pt x="82" y="160884"/>
                  <a:pt x="906" y="154346"/>
                  <a:pt x="2472" y="143549"/>
                </a:cubicBezTo>
                <a:cubicBezTo>
                  <a:pt x="4038" y="132752"/>
                  <a:pt x="5852" y="120302"/>
                  <a:pt x="7914" y="106198"/>
                </a:cubicBezTo>
                <a:cubicBezTo>
                  <a:pt x="9976" y="92093"/>
                  <a:pt x="11793" y="78940"/>
                  <a:pt x="13364" y="66736"/>
                </a:cubicBezTo>
                <a:cubicBezTo>
                  <a:pt x="14935" y="54533"/>
                  <a:pt x="15766" y="45885"/>
                  <a:pt x="15859" y="40792"/>
                </a:cubicBezTo>
                <a:cubicBezTo>
                  <a:pt x="15742" y="39041"/>
                  <a:pt x="14919" y="37707"/>
                  <a:pt x="13392" y="36792"/>
                </a:cubicBezTo>
                <a:cubicBezTo>
                  <a:pt x="11865" y="35876"/>
                  <a:pt x="10338" y="35334"/>
                  <a:pt x="8811" y="35165"/>
                </a:cubicBezTo>
                <a:cubicBezTo>
                  <a:pt x="6197" y="34682"/>
                  <a:pt x="4376" y="33539"/>
                  <a:pt x="3348" y="31737"/>
                </a:cubicBezTo>
                <a:cubicBezTo>
                  <a:pt x="2320" y="29935"/>
                  <a:pt x="1909" y="28264"/>
                  <a:pt x="2115" y="26726"/>
                </a:cubicBezTo>
                <a:cubicBezTo>
                  <a:pt x="2650" y="23186"/>
                  <a:pt x="4437" y="19365"/>
                  <a:pt x="7476" y="15265"/>
                </a:cubicBezTo>
                <a:cubicBezTo>
                  <a:pt x="10515" y="11164"/>
                  <a:pt x="13711" y="7630"/>
                  <a:pt x="17062" y="4663"/>
                </a:cubicBezTo>
                <a:cubicBezTo>
                  <a:pt x="20413" y="1696"/>
                  <a:pt x="22825" y="141"/>
                  <a:pt x="24297" y="0"/>
                </a:cubicBezTo>
                <a:close/>
              </a:path>
            </a:pathLst>
          </a:custGeom>
          <a:solidFill>
            <a:schemeClr val="accent6"/>
          </a:solidFill>
        </p:spPr>
        <p:txBody>
          <a:bodyPr wrap="square" lIns="0" tIns="0" rIns="0" bIns="0" rtlCol="0" anchor="ctr">
            <a:noAutofit/>
          </a:bodyPr>
          <a:lstStyle/>
          <a:p>
            <a:pPr algn="ctr"/>
            <a:endParaRPr lang="en-US" sz="1900" dirty="0"/>
          </a:p>
        </p:txBody>
      </p:sp>
      <p:sp>
        <p:nvSpPr>
          <p:cNvPr id="16" name="TextBox 15">
            <a:extLst>
              <a:ext uri="{FF2B5EF4-FFF2-40B4-BE49-F238E27FC236}">
                <a16:creationId xmlns:a16="http://schemas.microsoft.com/office/drawing/2014/main" id="{383D8CBF-8BBF-B4B7-ED6D-2A7DB881A8DE}"/>
              </a:ext>
            </a:extLst>
          </p:cNvPr>
          <p:cNvSpPr txBox="1"/>
          <p:nvPr/>
        </p:nvSpPr>
        <p:spPr>
          <a:xfrm>
            <a:off x="1340457" y="1861686"/>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1</a:t>
            </a:r>
          </a:p>
        </p:txBody>
      </p:sp>
      <p:sp>
        <p:nvSpPr>
          <p:cNvPr id="58" name="TextBox 57">
            <a:extLst>
              <a:ext uri="{FF2B5EF4-FFF2-40B4-BE49-F238E27FC236}">
                <a16:creationId xmlns:a16="http://schemas.microsoft.com/office/drawing/2014/main" id="{10E6F412-D632-CA39-E6B1-5E0F71BEB692}"/>
              </a:ext>
            </a:extLst>
          </p:cNvPr>
          <p:cNvSpPr txBox="1"/>
          <p:nvPr/>
        </p:nvSpPr>
        <p:spPr>
          <a:xfrm>
            <a:off x="3645782" y="1881711"/>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2</a:t>
            </a:r>
          </a:p>
        </p:txBody>
      </p:sp>
      <p:sp>
        <p:nvSpPr>
          <p:cNvPr id="60" name="TextBox 59">
            <a:extLst>
              <a:ext uri="{FF2B5EF4-FFF2-40B4-BE49-F238E27FC236}">
                <a16:creationId xmlns:a16="http://schemas.microsoft.com/office/drawing/2014/main" id="{3205A058-926E-B947-6E3D-80D34A198967}"/>
              </a:ext>
            </a:extLst>
          </p:cNvPr>
          <p:cNvSpPr txBox="1"/>
          <p:nvPr/>
        </p:nvSpPr>
        <p:spPr>
          <a:xfrm>
            <a:off x="5951106" y="1866888"/>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3</a:t>
            </a:r>
          </a:p>
        </p:txBody>
      </p:sp>
      <p:sp>
        <p:nvSpPr>
          <p:cNvPr id="63" name="TextBox 62">
            <a:extLst>
              <a:ext uri="{FF2B5EF4-FFF2-40B4-BE49-F238E27FC236}">
                <a16:creationId xmlns:a16="http://schemas.microsoft.com/office/drawing/2014/main" id="{A9FFF569-8CA0-308A-CE9F-D53569C8CD4B}"/>
              </a:ext>
            </a:extLst>
          </p:cNvPr>
          <p:cNvSpPr txBox="1"/>
          <p:nvPr/>
        </p:nvSpPr>
        <p:spPr>
          <a:xfrm>
            <a:off x="8256429" y="1876641"/>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4</a:t>
            </a:r>
          </a:p>
        </p:txBody>
      </p:sp>
      <p:sp>
        <p:nvSpPr>
          <p:cNvPr id="64" name="TextBox 63">
            <a:extLst>
              <a:ext uri="{FF2B5EF4-FFF2-40B4-BE49-F238E27FC236}">
                <a16:creationId xmlns:a16="http://schemas.microsoft.com/office/drawing/2014/main" id="{D39E39A3-32FC-FEE6-D1B3-CBEBF2B54F7A}"/>
              </a:ext>
            </a:extLst>
          </p:cNvPr>
          <p:cNvSpPr txBox="1"/>
          <p:nvPr/>
        </p:nvSpPr>
        <p:spPr>
          <a:xfrm>
            <a:off x="10559120" y="1881711"/>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5</a:t>
            </a:r>
          </a:p>
        </p:txBody>
      </p:sp>
      <p:sp>
        <p:nvSpPr>
          <p:cNvPr id="65" name="TextBox 64">
            <a:extLst>
              <a:ext uri="{FF2B5EF4-FFF2-40B4-BE49-F238E27FC236}">
                <a16:creationId xmlns:a16="http://schemas.microsoft.com/office/drawing/2014/main" id="{66DF5618-E175-9060-64F1-A13E49599146}"/>
              </a:ext>
            </a:extLst>
          </p:cNvPr>
          <p:cNvSpPr txBox="1"/>
          <p:nvPr/>
        </p:nvSpPr>
        <p:spPr>
          <a:xfrm>
            <a:off x="1340720" y="4171278"/>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6</a:t>
            </a:r>
          </a:p>
        </p:txBody>
      </p:sp>
      <p:sp>
        <p:nvSpPr>
          <p:cNvPr id="66" name="TextBox 65">
            <a:extLst>
              <a:ext uri="{FF2B5EF4-FFF2-40B4-BE49-F238E27FC236}">
                <a16:creationId xmlns:a16="http://schemas.microsoft.com/office/drawing/2014/main" id="{F84B2880-CB4C-8FDD-DC4E-E624E01BC9F8}"/>
              </a:ext>
            </a:extLst>
          </p:cNvPr>
          <p:cNvSpPr txBox="1"/>
          <p:nvPr/>
        </p:nvSpPr>
        <p:spPr>
          <a:xfrm>
            <a:off x="3646045" y="4191303"/>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7</a:t>
            </a:r>
          </a:p>
        </p:txBody>
      </p:sp>
      <p:sp>
        <p:nvSpPr>
          <p:cNvPr id="67" name="TextBox 66">
            <a:extLst>
              <a:ext uri="{FF2B5EF4-FFF2-40B4-BE49-F238E27FC236}">
                <a16:creationId xmlns:a16="http://schemas.microsoft.com/office/drawing/2014/main" id="{19C7EBCB-3D01-700E-B733-B81151550CC6}"/>
              </a:ext>
            </a:extLst>
          </p:cNvPr>
          <p:cNvSpPr txBox="1"/>
          <p:nvPr/>
        </p:nvSpPr>
        <p:spPr>
          <a:xfrm>
            <a:off x="5951369" y="4176480"/>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8</a:t>
            </a:r>
          </a:p>
        </p:txBody>
      </p:sp>
      <p:sp>
        <p:nvSpPr>
          <p:cNvPr id="68" name="TextBox 67">
            <a:extLst>
              <a:ext uri="{FF2B5EF4-FFF2-40B4-BE49-F238E27FC236}">
                <a16:creationId xmlns:a16="http://schemas.microsoft.com/office/drawing/2014/main" id="{21642B03-9417-148E-4F32-41395534B354}"/>
              </a:ext>
            </a:extLst>
          </p:cNvPr>
          <p:cNvSpPr txBox="1"/>
          <p:nvPr/>
        </p:nvSpPr>
        <p:spPr>
          <a:xfrm>
            <a:off x="8256692" y="4186233"/>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9</a:t>
            </a:r>
          </a:p>
        </p:txBody>
      </p:sp>
      <p:sp>
        <p:nvSpPr>
          <p:cNvPr id="69" name="TextBox 68">
            <a:extLst>
              <a:ext uri="{FF2B5EF4-FFF2-40B4-BE49-F238E27FC236}">
                <a16:creationId xmlns:a16="http://schemas.microsoft.com/office/drawing/2014/main" id="{3833B0FC-F310-9394-9F81-BBB1F904FF8C}"/>
              </a:ext>
            </a:extLst>
          </p:cNvPr>
          <p:cNvSpPr txBox="1"/>
          <p:nvPr/>
        </p:nvSpPr>
        <p:spPr>
          <a:xfrm>
            <a:off x="10559383" y="4191303"/>
            <a:ext cx="357849" cy="359593"/>
          </a:xfrm>
          <a:prstGeom prst="ellipse">
            <a:avLst/>
          </a:prstGeom>
          <a:no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lang="en-US" dirty="0">
                <a:solidFill>
                  <a:schemeClr val="bg1"/>
                </a:solidFill>
              </a:rPr>
              <a:t>10</a:t>
            </a:r>
          </a:p>
        </p:txBody>
      </p:sp>
    </p:spTree>
    <p:extLst>
      <p:ext uri="{BB962C8B-B14F-4D97-AF65-F5344CB8AC3E}">
        <p14:creationId xmlns:p14="http://schemas.microsoft.com/office/powerpoint/2010/main" val="1500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FD47-95F8-4706-8266-B12D56D6379E}"/>
              </a:ext>
            </a:extLst>
          </p:cNvPr>
          <p:cNvSpPr>
            <a:spLocks noGrp="1"/>
          </p:cNvSpPr>
          <p:nvPr>
            <p:ph type="title"/>
          </p:nvPr>
        </p:nvSpPr>
        <p:spPr/>
        <p:txBody>
          <a:bodyPr/>
          <a:lstStyle/>
          <a:p>
            <a:r>
              <a:rPr lang="en-US" dirty="0"/>
              <a:t>Navigating Legal Issues Can Be Costly</a:t>
            </a:r>
          </a:p>
        </p:txBody>
      </p:sp>
      <p:sp>
        <p:nvSpPr>
          <p:cNvPr id="3" name="Text Placeholder 2">
            <a:extLst>
              <a:ext uri="{FF2B5EF4-FFF2-40B4-BE49-F238E27FC236}">
                <a16:creationId xmlns:a16="http://schemas.microsoft.com/office/drawing/2014/main" id="{DB2BBB70-DE24-4CF0-860E-BB0B38B460B5}"/>
              </a:ext>
            </a:extLst>
          </p:cNvPr>
          <p:cNvSpPr>
            <a:spLocks noGrp="1"/>
          </p:cNvSpPr>
          <p:nvPr>
            <p:ph type="body" sz="quarter" idx="10"/>
          </p:nvPr>
        </p:nvSpPr>
        <p:spPr>
          <a:xfrm>
            <a:off x="406400" y="6061335"/>
            <a:ext cx="11277600" cy="491866"/>
          </a:xfrm>
        </p:spPr>
        <p:txBody>
          <a:bodyPr/>
          <a:lstStyle/>
          <a:p>
            <a:r>
              <a:rPr lang="en-US" baseline="30000" dirty="0"/>
              <a:t>1</a:t>
            </a:r>
            <a:r>
              <a:rPr lang="en-US" dirty="0"/>
              <a:t>Average cost to employee without legal insurance is based on the average number of attorney hours for claims incurred in 2019 or 2020 and paid by December 31, 2021, multiplied by $368 per hour. $368 is the average hourly rate for a U.S. attorney with 11 to 15 years experience according to The Survey of Law Firm Economics: 2018 Edition, The National Law Journal and ALM Legal Intelligence, October 2018. </a:t>
            </a:r>
          </a:p>
          <a:p>
            <a:r>
              <a:rPr lang="en-US" baseline="30000" dirty="0"/>
              <a:t>2</a:t>
            </a:r>
            <a:r>
              <a:rPr lang="en-US" dirty="0"/>
              <a:t>Attorney fees are 100% paid in full when using an ARAG network attorney for most covered legal matters.</a:t>
            </a:r>
          </a:p>
        </p:txBody>
      </p:sp>
      <p:graphicFrame>
        <p:nvGraphicFramePr>
          <p:cNvPr id="5" name="Table 4">
            <a:extLst>
              <a:ext uri="{FF2B5EF4-FFF2-40B4-BE49-F238E27FC236}">
                <a16:creationId xmlns:a16="http://schemas.microsoft.com/office/drawing/2014/main" id="{E0D0D48E-4B8C-4050-9CBE-30A4DB2B48FF}"/>
              </a:ext>
            </a:extLst>
          </p:cNvPr>
          <p:cNvGraphicFramePr>
            <a:graphicFrameLocks noGrp="1"/>
          </p:cNvGraphicFramePr>
          <p:nvPr>
            <p:extLst>
              <p:ext uri="{D42A27DB-BD31-4B8C-83A1-F6EECF244321}">
                <p14:modId xmlns:p14="http://schemas.microsoft.com/office/powerpoint/2010/main" val="3369164972"/>
              </p:ext>
            </p:extLst>
          </p:nvPr>
        </p:nvGraphicFramePr>
        <p:xfrm>
          <a:off x="382095" y="2448177"/>
          <a:ext cx="8150777" cy="2854107"/>
        </p:xfrm>
        <a:graphic>
          <a:graphicData uri="http://schemas.openxmlformats.org/drawingml/2006/table">
            <a:tbl>
              <a:tblPr firstRow="1" bandRow="1">
                <a:tableStyleId>{5C22544A-7EE6-4342-B048-85BDC9FD1C3A}</a:tableStyleId>
              </a:tblPr>
              <a:tblGrid>
                <a:gridCol w="2570816">
                  <a:extLst>
                    <a:ext uri="{9D8B030D-6E8A-4147-A177-3AD203B41FA5}">
                      <a16:colId xmlns:a16="http://schemas.microsoft.com/office/drawing/2014/main" val="20000"/>
                    </a:ext>
                  </a:extLst>
                </a:gridCol>
                <a:gridCol w="2373183">
                  <a:extLst>
                    <a:ext uri="{9D8B030D-6E8A-4147-A177-3AD203B41FA5}">
                      <a16:colId xmlns:a16="http://schemas.microsoft.com/office/drawing/2014/main" val="20001"/>
                    </a:ext>
                  </a:extLst>
                </a:gridCol>
                <a:gridCol w="3206778">
                  <a:extLst>
                    <a:ext uri="{9D8B030D-6E8A-4147-A177-3AD203B41FA5}">
                      <a16:colId xmlns:a16="http://schemas.microsoft.com/office/drawing/2014/main" val="20002"/>
                    </a:ext>
                  </a:extLst>
                </a:gridCol>
              </a:tblGrid>
              <a:tr h="583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mj-lt"/>
                        </a:rPr>
                        <a:t>Legal Issue</a:t>
                      </a:r>
                      <a:endParaRPr lang="en-US" sz="1600" b="0" kern="1200" baseline="30000" dirty="0">
                        <a:solidFill>
                          <a:schemeClr val="bg1"/>
                        </a:solidFill>
                        <a:latin typeface="+mn-lt"/>
                        <a:ea typeface="+mn-ea"/>
                        <a:cs typeface="+mn-cs"/>
                      </a:endParaRPr>
                    </a:p>
                  </a:txBody>
                  <a:tcPr marL="151787" marR="151787" marT="45317" marB="45317"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0" dirty="0">
                          <a:solidFill>
                            <a:schemeClr val="bg1"/>
                          </a:solidFill>
                          <a:latin typeface="+mj-lt"/>
                        </a:rPr>
                        <a:t>Average Attorney Fees</a:t>
                      </a:r>
                      <a:r>
                        <a:rPr lang="en-US" sz="1600" b="0" baseline="0" dirty="0">
                          <a:solidFill>
                            <a:schemeClr val="bg1"/>
                          </a:solidFill>
                          <a:latin typeface="+mj-lt"/>
                        </a:rPr>
                        <a:t> Without a Legal Plan</a:t>
                      </a:r>
                      <a:r>
                        <a:rPr lang="en-US" sz="1600" b="0" baseline="30000" dirty="0">
                          <a:solidFill>
                            <a:schemeClr val="bg1"/>
                          </a:solidFill>
                          <a:latin typeface="+mj-lt"/>
                        </a:rPr>
                        <a:t>1</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0" dirty="0">
                          <a:solidFill>
                            <a:schemeClr val="bg1"/>
                          </a:solidFill>
                          <a:latin typeface="+mj-lt"/>
                        </a:rPr>
                        <a:t>Network Attorney</a:t>
                      </a:r>
                      <a:r>
                        <a:rPr lang="en-US" sz="1600" b="0" baseline="0" dirty="0">
                          <a:solidFill>
                            <a:schemeClr val="bg1"/>
                          </a:solidFill>
                          <a:latin typeface="+mj-lt"/>
                        </a:rPr>
                        <a:t> Fees with an ARAG Legal Plan</a:t>
                      </a:r>
                      <a:r>
                        <a:rPr lang="en-US" sz="1600" b="0" kern="1200" baseline="30000" dirty="0">
                          <a:solidFill>
                            <a:schemeClr val="bg1"/>
                          </a:solidFill>
                          <a:latin typeface="+mn-lt"/>
                          <a:ea typeface="+mn-ea"/>
                          <a:cs typeface="+mn-cs"/>
                        </a:rPr>
                        <a:t>2</a:t>
                      </a:r>
                      <a:endParaRPr lang="en-US" sz="1600" b="0" baseline="30000" dirty="0">
                        <a:solidFill>
                          <a:schemeClr val="bg1"/>
                        </a:solidFill>
                        <a:latin typeface="+mj-lt"/>
                      </a:endParaRPr>
                    </a:p>
                  </a:txBody>
                  <a:tcPr marL="151787" marR="151787" marT="45317" marB="45317"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67693">
                <a:tc>
                  <a:txBody>
                    <a:bodyPr/>
                    <a:lstStyle/>
                    <a:p>
                      <a:r>
                        <a:rPr lang="en-US" sz="1600" i="0" dirty="0"/>
                        <a:t>1. Wills</a:t>
                      </a:r>
                      <a:endParaRPr lang="en-US" sz="1600" dirty="0"/>
                    </a:p>
                  </a:txBody>
                  <a:tcPr marL="151787" marR="151787" marT="45317" marB="45317"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US" sz="1800" b="1" dirty="0">
                          <a:solidFill>
                            <a:schemeClr val="accent2"/>
                          </a:solidFill>
                        </a:rPr>
                        <a:t>$1,509</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US" sz="1800" b="1" dirty="0">
                          <a:solidFill>
                            <a:schemeClr val="accent6"/>
                          </a:solidFill>
                        </a:rPr>
                        <a:t>$0</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7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 Trusts</a:t>
                      </a:r>
                    </a:p>
                  </a:txBody>
                  <a:tcPr marL="151787" marR="151787" marT="45317" marB="45317"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US" sz="1800" b="1" dirty="0">
                          <a:solidFill>
                            <a:schemeClr val="accent2"/>
                          </a:solidFill>
                        </a:rPr>
                        <a:t>$1,840</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US" sz="1800" b="1" dirty="0">
                          <a:solidFill>
                            <a:schemeClr val="accent6"/>
                          </a:solidFill>
                        </a:rPr>
                        <a:t>$0</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7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 Traffic</a:t>
                      </a:r>
                    </a:p>
                  </a:txBody>
                  <a:tcPr marL="151787" marR="151787" marT="45317" marB="45317"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rPr>
                        <a:t>$1,251</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$0</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7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t>4.</a:t>
                      </a:r>
                      <a:r>
                        <a:rPr lang="en-US" sz="1600" i="0" baseline="0" dirty="0"/>
                        <a:t> Property Transfers</a:t>
                      </a:r>
                      <a:endParaRPr lang="en-US" sz="1600" i="1" dirty="0"/>
                    </a:p>
                  </a:txBody>
                  <a:tcPr marL="151787" marR="151787" marT="45317" marB="45317"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accent2"/>
                          </a:solidFill>
                        </a:rPr>
                        <a:t>$1,693</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accent6"/>
                          </a:solidFill>
                        </a:rPr>
                        <a:t>$0</a:t>
                      </a:r>
                    </a:p>
                  </a:txBody>
                  <a:tcPr marL="151787" marR="151787" marT="45317" marB="45317"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6" name="Picture 2" descr="G:\Dept\DMC\Marketing\Project Folders\B2B\2017\17-B2B-100148 - Sales Presentation Template 2018\Art Files\circle-big.png">
            <a:extLst>
              <a:ext uri="{FF2B5EF4-FFF2-40B4-BE49-F238E27FC236}">
                <a16:creationId xmlns:a16="http://schemas.microsoft.com/office/drawing/2014/main" id="{70DA049C-26C7-45E5-A636-6A195F8496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flipV="1">
            <a:off x="5641799" y="3678932"/>
            <a:ext cx="2387356" cy="969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3C56EB-F36C-7F4B-83A3-98397A1FC9BA}"/>
              </a:ext>
            </a:extLst>
          </p:cNvPr>
          <p:cNvSpPr txBox="1"/>
          <p:nvPr/>
        </p:nvSpPr>
        <p:spPr>
          <a:xfrm>
            <a:off x="7715250" y="-1211580"/>
            <a:ext cx="0" cy="0"/>
          </a:xfrm>
          <a:prstGeom prst="rect">
            <a:avLst/>
          </a:prstGeom>
          <a:noFill/>
        </p:spPr>
        <p:txBody>
          <a:bodyPr wrap="none" lIns="0" tIns="0" rIns="0" bIns="0" rtlCol="0">
            <a:noAutofit/>
          </a:bodyPr>
          <a:lstStyle/>
          <a:p>
            <a:endParaRPr lang="en-US" dirty="0" err="1"/>
          </a:p>
        </p:txBody>
      </p:sp>
      <p:sp>
        <p:nvSpPr>
          <p:cNvPr id="20" name="Arc 19">
            <a:extLst>
              <a:ext uri="{FF2B5EF4-FFF2-40B4-BE49-F238E27FC236}">
                <a16:creationId xmlns:a16="http://schemas.microsoft.com/office/drawing/2014/main" id="{CDF53F65-22FF-C34E-9285-10C7211B68ED}"/>
              </a:ext>
            </a:extLst>
          </p:cNvPr>
          <p:cNvSpPr/>
          <p:nvPr/>
        </p:nvSpPr>
        <p:spPr>
          <a:xfrm rot="20793229">
            <a:off x="3065107" y="4499645"/>
            <a:ext cx="1415185" cy="265571"/>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91D0593D-D7E8-0C4E-AA36-C56E68B5DD96}"/>
              </a:ext>
            </a:extLst>
          </p:cNvPr>
          <p:cNvSpPr/>
          <p:nvPr/>
        </p:nvSpPr>
        <p:spPr>
          <a:xfrm rot="20793229">
            <a:off x="3065108" y="5063286"/>
            <a:ext cx="1415185" cy="265571"/>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34E8371-A6D2-7413-A8EE-CE30CFB27BFF}"/>
              </a:ext>
            </a:extLst>
          </p:cNvPr>
          <p:cNvSpPr/>
          <p:nvPr/>
        </p:nvSpPr>
        <p:spPr>
          <a:xfrm rot="20793229">
            <a:off x="3065107" y="3348636"/>
            <a:ext cx="1415185" cy="265571"/>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CC1C9DDD-5075-563C-AE8B-48ABCE9B8017}"/>
              </a:ext>
            </a:extLst>
          </p:cNvPr>
          <p:cNvSpPr/>
          <p:nvPr/>
        </p:nvSpPr>
        <p:spPr>
          <a:xfrm rot="20793229">
            <a:off x="3030817" y="3958865"/>
            <a:ext cx="1415185" cy="265571"/>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a:extLst>
              <a:ext uri="{FF2B5EF4-FFF2-40B4-BE49-F238E27FC236}">
                <a16:creationId xmlns:a16="http://schemas.microsoft.com/office/drawing/2014/main" id="{AB9B55F4-7480-F7AA-B301-0BD6C99D9CC1}"/>
              </a:ext>
            </a:extLst>
          </p:cNvPr>
          <p:cNvSpPr/>
          <p:nvPr/>
        </p:nvSpPr>
        <p:spPr>
          <a:xfrm>
            <a:off x="611939" y="1758376"/>
            <a:ext cx="5585764" cy="417881"/>
          </a:xfrm>
          <a:custGeom>
            <a:avLst/>
            <a:gdLst/>
            <a:ahLst/>
            <a:cxnLst/>
            <a:rect l="l" t="t" r="r" b="b"/>
            <a:pathLst>
              <a:path w="5585764" h="417881">
                <a:moveTo>
                  <a:pt x="5551932" y="243688"/>
                </a:moveTo>
                <a:cubicBezTo>
                  <a:pt x="5561076" y="243688"/>
                  <a:pt x="5566562" y="252832"/>
                  <a:pt x="5566562" y="256489"/>
                </a:cubicBezTo>
                <a:cubicBezTo>
                  <a:pt x="5566562" y="263805"/>
                  <a:pt x="5561533" y="263347"/>
                  <a:pt x="5561533" y="272491"/>
                </a:cubicBezTo>
                <a:cubicBezTo>
                  <a:pt x="5561533" y="276606"/>
                  <a:pt x="5553761" y="279807"/>
                  <a:pt x="5546445" y="279807"/>
                </a:cubicBezTo>
                <a:cubicBezTo>
                  <a:pt x="5539130" y="279807"/>
                  <a:pt x="5532272" y="272491"/>
                  <a:pt x="5532272" y="263347"/>
                </a:cubicBezTo>
                <a:cubicBezTo>
                  <a:pt x="5532272" y="254661"/>
                  <a:pt x="5540045" y="243688"/>
                  <a:pt x="5551932" y="243688"/>
                </a:cubicBezTo>
                <a:close/>
                <a:moveTo>
                  <a:pt x="4379137" y="131217"/>
                </a:moveTo>
                <a:cubicBezTo>
                  <a:pt x="4376852" y="131217"/>
                  <a:pt x="4375480" y="133503"/>
                  <a:pt x="4374566" y="135331"/>
                </a:cubicBezTo>
                <a:cubicBezTo>
                  <a:pt x="4371822" y="139903"/>
                  <a:pt x="4363593" y="152248"/>
                  <a:pt x="4362221" y="156363"/>
                </a:cubicBezTo>
                <a:cubicBezTo>
                  <a:pt x="4360850" y="160020"/>
                  <a:pt x="4353077" y="170993"/>
                  <a:pt x="4351705" y="174194"/>
                </a:cubicBezTo>
                <a:cubicBezTo>
                  <a:pt x="4339818" y="205740"/>
                  <a:pt x="4341190" y="217170"/>
                  <a:pt x="4341190" y="233172"/>
                </a:cubicBezTo>
                <a:cubicBezTo>
                  <a:pt x="4341190" y="246888"/>
                  <a:pt x="4345305" y="253289"/>
                  <a:pt x="4349420" y="253289"/>
                </a:cubicBezTo>
                <a:cubicBezTo>
                  <a:pt x="4362221" y="253289"/>
                  <a:pt x="4404284" y="191567"/>
                  <a:pt x="4404284" y="164592"/>
                </a:cubicBezTo>
                <a:cubicBezTo>
                  <a:pt x="4404284" y="144933"/>
                  <a:pt x="4400169" y="132131"/>
                  <a:pt x="4393768" y="132131"/>
                </a:cubicBezTo>
                <a:cubicBezTo>
                  <a:pt x="4391025" y="132131"/>
                  <a:pt x="4390110" y="133045"/>
                  <a:pt x="4385538" y="133045"/>
                </a:cubicBezTo>
                <a:cubicBezTo>
                  <a:pt x="4382795" y="133045"/>
                  <a:pt x="4381424" y="131217"/>
                  <a:pt x="4379137" y="131217"/>
                </a:cubicBezTo>
                <a:close/>
                <a:moveTo>
                  <a:pt x="3645713" y="131217"/>
                </a:moveTo>
                <a:cubicBezTo>
                  <a:pt x="3643426" y="131217"/>
                  <a:pt x="3642055" y="133503"/>
                  <a:pt x="3641141" y="135331"/>
                </a:cubicBezTo>
                <a:cubicBezTo>
                  <a:pt x="3638397" y="139903"/>
                  <a:pt x="3630168" y="152248"/>
                  <a:pt x="3628796" y="156363"/>
                </a:cubicBezTo>
                <a:cubicBezTo>
                  <a:pt x="3627425" y="160020"/>
                  <a:pt x="3619652" y="170993"/>
                  <a:pt x="3618281" y="174194"/>
                </a:cubicBezTo>
                <a:cubicBezTo>
                  <a:pt x="3606393" y="205740"/>
                  <a:pt x="3607765" y="217170"/>
                  <a:pt x="3607765" y="233172"/>
                </a:cubicBezTo>
                <a:cubicBezTo>
                  <a:pt x="3607765" y="246888"/>
                  <a:pt x="3611880" y="253289"/>
                  <a:pt x="3615994" y="253289"/>
                </a:cubicBezTo>
                <a:cubicBezTo>
                  <a:pt x="3628796" y="253289"/>
                  <a:pt x="3670859" y="191567"/>
                  <a:pt x="3670859" y="164592"/>
                </a:cubicBezTo>
                <a:cubicBezTo>
                  <a:pt x="3670859" y="144933"/>
                  <a:pt x="3666744" y="132131"/>
                  <a:pt x="3660343" y="132131"/>
                </a:cubicBezTo>
                <a:cubicBezTo>
                  <a:pt x="3657600" y="132131"/>
                  <a:pt x="3656685" y="133045"/>
                  <a:pt x="3652113" y="133045"/>
                </a:cubicBezTo>
                <a:cubicBezTo>
                  <a:pt x="3649370" y="133045"/>
                  <a:pt x="3647999" y="131217"/>
                  <a:pt x="3645713" y="131217"/>
                </a:cubicBezTo>
                <a:close/>
                <a:moveTo>
                  <a:pt x="2550338" y="131217"/>
                </a:moveTo>
                <a:cubicBezTo>
                  <a:pt x="2548051" y="131217"/>
                  <a:pt x="2546680" y="133503"/>
                  <a:pt x="2545766" y="135331"/>
                </a:cubicBezTo>
                <a:cubicBezTo>
                  <a:pt x="2543022" y="139903"/>
                  <a:pt x="2534793" y="152248"/>
                  <a:pt x="2533422" y="156363"/>
                </a:cubicBezTo>
                <a:cubicBezTo>
                  <a:pt x="2532050" y="160020"/>
                  <a:pt x="2524277" y="170993"/>
                  <a:pt x="2522906" y="174194"/>
                </a:cubicBezTo>
                <a:cubicBezTo>
                  <a:pt x="2511018" y="205740"/>
                  <a:pt x="2512390" y="217170"/>
                  <a:pt x="2512390" y="233172"/>
                </a:cubicBezTo>
                <a:cubicBezTo>
                  <a:pt x="2512390" y="246888"/>
                  <a:pt x="2516505" y="253289"/>
                  <a:pt x="2520619" y="253289"/>
                </a:cubicBezTo>
                <a:cubicBezTo>
                  <a:pt x="2533422" y="253289"/>
                  <a:pt x="2575484" y="191567"/>
                  <a:pt x="2575484" y="164592"/>
                </a:cubicBezTo>
                <a:cubicBezTo>
                  <a:pt x="2575484" y="144933"/>
                  <a:pt x="2571369" y="132131"/>
                  <a:pt x="2564968" y="132131"/>
                </a:cubicBezTo>
                <a:cubicBezTo>
                  <a:pt x="2562225" y="132131"/>
                  <a:pt x="2561310" y="133045"/>
                  <a:pt x="2556739" y="133045"/>
                </a:cubicBezTo>
                <a:cubicBezTo>
                  <a:pt x="2553995" y="133045"/>
                  <a:pt x="2552624" y="131217"/>
                  <a:pt x="2550338" y="131217"/>
                </a:cubicBezTo>
                <a:close/>
                <a:moveTo>
                  <a:pt x="4068470" y="126645"/>
                </a:moveTo>
                <a:cubicBezTo>
                  <a:pt x="4062984" y="126645"/>
                  <a:pt x="4055668" y="129388"/>
                  <a:pt x="4050182" y="135331"/>
                </a:cubicBezTo>
                <a:cubicBezTo>
                  <a:pt x="4014063" y="175565"/>
                  <a:pt x="3977487" y="242773"/>
                  <a:pt x="3977487" y="254661"/>
                </a:cubicBezTo>
                <a:cubicBezTo>
                  <a:pt x="3977487" y="256947"/>
                  <a:pt x="3977944" y="258318"/>
                  <a:pt x="3978859" y="258318"/>
                </a:cubicBezTo>
                <a:cubicBezTo>
                  <a:pt x="3980230" y="258318"/>
                  <a:pt x="3981145" y="257861"/>
                  <a:pt x="3982974" y="256489"/>
                </a:cubicBezTo>
                <a:cubicBezTo>
                  <a:pt x="3996233" y="244602"/>
                  <a:pt x="4003091" y="229515"/>
                  <a:pt x="4077157" y="150419"/>
                </a:cubicBezTo>
                <a:cubicBezTo>
                  <a:pt x="4078528" y="148590"/>
                  <a:pt x="4078528" y="145390"/>
                  <a:pt x="4078528" y="143104"/>
                </a:cubicBezTo>
                <a:cubicBezTo>
                  <a:pt x="4078528" y="137617"/>
                  <a:pt x="4076242" y="135789"/>
                  <a:pt x="4073957" y="132131"/>
                </a:cubicBezTo>
                <a:cubicBezTo>
                  <a:pt x="4072128" y="129388"/>
                  <a:pt x="4073499" y="126645"/>
                  <a:pt x="4068470" y="126645"/>
                </a:cubicBezTo>
                <a:close/>
                <a:moveTo>
                  <a:pt x="2982620" y="126645"/>
                </a:moveTo>
                <a:cubicBezTo>
                  <a:pt x="2977134" y="126645"/>
                  <a:pt x="2969818" y="129388"/>
                  <a:pt x="2964332" y="135331"/>
                </a:cubicBezTo>
                <a:cubicBezTo>
                  <a:pt x="2928213" y="175565"/>
                  <a:pt x="2891637" y="242773"/>
                  <a:pt x="2891637" y="254661"/>
                </a:cubicBezTo>
                <a:cubicBezTo>
                  <a:pt x="2891637" y="256947"/>
                  <a:pt x="2892094" y="258318"/>
                  <a:pt x="2893009" y="258318"/>
                </a:cubicBezTo>
                <a:cubicBezTo>
                  <a:pt x="2894381" y="258318"/>
                  <a:pt x="2895295" y="257861"/>
                  <a:pt x="2897124" y="256489"/>
                </a:cubicBezTo>
                <a:cubicBezTo>
                  <a:pt x="2910383" y="244602"/>
                  <a:pt x="2917241" y="229515"/>
                  <a:pt x="2991307" y="150419"/>
                </a:cubicBezTo>
                <a:cubicBezTo>
                  <a:pt x="2992678" y="148590"/>
                  <a:pt x="2992678" y="145390"/>
                  <a:pt x="2992678" y="143104"/>
                </a:cubicBezTo>
                <a:cubicBezTo>
                  <a:pt x="2992678" y="137617"/>
                  <a:pt x="2990392" y="135789"/>
                  <a:pt x="2988107" y="132131"/>
                </a:cubicBezTo>
                <a:cubicBezTo>
                  <a:pt x="2986278" y="129388"/>
                  <a:pt x="2987649" y="126645"/>
                  <a:pt x="2982620" y="126645"/>
                </a:cubicBezTo>
                <a:close/>
                <a:moveTo>
                  <a:pt x="1868195" y="126645"/>
                </a:moveTo>
                <a:cubicBezTo>
                  <a:pt x="1862709" y="126645"/>
                  <a:pt x="1855394" y="129388"/>
                  <a:pt x="1849907" y="135331"/>
                </a:cubicBezTo>
                <a:cubicBezTo>
                  <a:pt x="1813788" y="175565"/>
                  <a:pt x="1777213" y="242773"/>
                  <a:pt x="1777213" y="254661"/>
                </a:cubicBezTo>
                <a:cubicBezTo>
                  <a:pt x="1777213" y="256947"/>
                  <a:pt x="1777670" y="258318"/>
                  <a:pt x="1778584" y="258318"/>
                </a:cubicBezTo>
                <a:cubicBezTo>
                  <a:pt x="1779956" y="258318"/>
                  <a:pt x="1780870" y="257861"/>
                  <a:pt x="1782699" y="256489"/>
                </a:cubicBezTo>
                <a:cubicBezTo>
                  <a:pt x="1795958" y="244602"/>
                  <a:pt x="1802816" y="229515"/>
                  <a:pt x="1876882" y="150419"/>
                </a:cubicBezTo>
                <a:cubicBezTo>
                  <a:pt x="1878254" y="148590"/>
                  <a:pt x="1878254" y="145390"/>
                  <a:pt x="1878254" y="143104"/>
                </a:cubicBezTo>
                <a:cubicBezTo>
                  <a:pt x="1878254" y="137617"/>
                  <a:pt x="1875968" y="135789"/>
                  <a:pt x="1873682" y="132131"/>
                </a:cubicBezTo>
                <a:cubicBezTo>
                  <a:pt x="1871853" y="129388"/>
                  <a:pt x="1873225" y="126645"/>
                  <a:pt x="1868195" y="126645"/>
                </a:cubicBezTo>
                <a:close/>
                <a:moveTo>
                  <a:pt x="1325270" y="126645"/>
                </a:moveTo>
                <a:cubicBezTo>
                  <a:pt x="1319784" y="126645"/>
                  <a:pt x="1312469" y="129388"/>
                  <a:pt x="1306982" y="135331"/>
                </a:cubicBezTo>
                <a:cubicBezTo>
                  <a:pt x="1270863" y="175565"/>
                  <a:pt x="1234287" y="242773"/>
                  <a:pt x="1234287" y="254661"/>
                </a:cubicBezTo>
                <a:cubicBezTo>
                  <a:pt x="1234287" y="256947"/>
                  <a:pt x="1234745" y="258318"/>
                  <a:pt x="1235659" y="258318"/>
                </a:cubicBezTo>
                <a:cubicBezTo>
                  <a:pt x="1237031" y="258318"/>
                  <a:pt x="1237945" y="257861"/>
                  <a:pt x="1239774" y="256489"/>
                </a:cubicBezTo>
                <a:cubicBezTo>
                  <a:pt x="1253033" y="244602"/>
                  <a:pt x="1259891" y="229515"/>
                  <a:pt x="1333957" y="150419"/>
                </a:cubicBezTo>
                <a:cubicBezTo>
                  <a:pt x="1335329" y="148590"/>
                  <a:pt x="1335329" y="145390"/>
                  <a:pt x="1335329" y="143104"/>
                </a:cubicBezTo>
                <a:cubicBezTo>
                  <a:pt x="1335329" y="137617"/>
                  <a:pt x="1333043" y="135789"/>
                  <a:pt x="1330757" y="132131"/>
                </a:cubicBezTo>
                <a:cubicBezTo>
                  <a:pt x="1328928" y="129388"/>
                  <a:pt x="1330300" y="126645"/>
                  <a:pt x="1325270" y="126645"/>
                </a:cubicBezTo>
                <a:close/>
                <a:moveTo>
                  <a:pt x="3730371" y="122987"/>
                </a:moveTo>
                <a:cubicBezTo>
                  <a:pt x="3739058" y="122987"/>
                  <a:pt x="3740429" y="132588"/>
                  <a:pt x="3740429" y="138989"/>
                </a:cubicBezTo>
                <a:cubicBezTo>
                  <a:pt x="3740429" y="141275"/>
                  <a:pt x="3741801" y="142189"/>
                  <a:pt x="3741801" y="144933"/>
                </a:cubicBezTo>
                <a:cubicBezTo>
                  <a:pt x="3741801" y="149962"/>
                  <a:pt x="3735857" y="154991"/>
                  <a:pt x="3734028" y="162306"/>
                </a:cubicBezTo>
                <a:cubicBezTo>
                  <a:pt x="3731742" y="172365"/>
                  <a:pt x="3719398" y="209398"/>
                  <a:pt x="3719398" y="227229"/>
                </a:cubicBezTo>
                <a:cubicBezTo>
                  <a:pt x="3719398" y="233172"/>
                  <a:pt x="3722141" y="235001"/>
                  <a:pt x="3725799" y="229057"/>
                </a:cubicBezTo>
                <a:cubicBezTo>
                  <a:pt x="3741801" y="203454"/>
                  <a:pt x="3754602" y="180137"/>
                  <a:pt x="3777462" y="157277"/>
                </a:cubicBezTo>
                <a:cubicBezTo>
                  <a:pt x="3779291" y="155448"/>
                  <a:pt x="3782034" y="148133"/>
                  <a:pt x="3786606" y="143104"/>
                </a:cubicBezTo>
                <a:cubicBezTo>
                  <a:pt x="3794379" y="134417"/>
                  <a:pt x="3804437" y="128016"/>
                  <a:pt x="3814495" y="128016"/>
                </a:cubicBezTo>
                <a:cubicBezTo>
                  <a:pt x="3819982" y="128016"/>
                  <a:pt x="3824097" y="136703"/>
                  <a:pt x="3825011" y="142647"/>
                </a:cubicBezTo>
                <a:cubicBezTo>
                  <a:pt x="3826840" y="154991"/>
                  <a:pt x="3826383" y="198425"/>
                  <a:pt x="3826383" y="222199"/>
                </a:cubicBezTo>
                <a:cubicBezTo>
                  <a:pt x="3826383" y="238659"/>
                  <a:pt x="3826840" y="247803"/>
                  <a:pt x="3832326" y="247803"/>
                </a:cubicBezTo>
                <a:cubicBezTo>
                  <a:pt x="3839184" y="247803"/>
                  <a:pt x="3847414" y="241859"/>
                  <a:pt x="3850614" y="240487"/>
                </a:cubicBezTo>
                <a:cubicBezTo>
                  <a:pt x="3852900" y="238659"/>
                  <a:pt x="3856558" y="233629"/>
                  <a:pt x="3857472" y="233629"/>
                </a:cubicBezTo>
                <a:cubicBezTo>
                  <a:pt x="3858387" y="233629"/>
                  <a:pt x="3860216" y="233629"/>
                  <a:pt x="3860216" y="234544"/>
                </a:cubicBezTo>
                <a:cubicBezTo>
                  <a:pt x="3860216" y="237744"/>
                  <a:pt x="3861130" y="240945"/>
                  <a:pt x="3861130" y="243231"/>
                </a:cubicBezTo>
                <a:cubicBezTo>
                  <a:pt x="3861130" y="245974"/>
                  <a:pt x="3854729" y="250546"/>
                  <a:pt x="3851986" y="252375"/>
                </a:cubicBezTo>
                <a:cubicBezTo>
                  <a:pt x="3835527" y="261976"/>
                  <a:pt x="3829126" y="279349"/>
                  <a:pt x="3814953" y="279349"/>
                </a:cubicBezTo>
                <a:cubicBezTo>
                  <a:pt x="3805351" y="279349"/>
                  <a:pt x="3805351" y="264719"/>
                  <a:pt x="3803980" y="246888"/>
                </a:cubicBezTo>
                <a:cubicBezTo>
                  <a:pt x="3803066" y="235915"/>
                  <a:pt x="3801694" y="176479"/>
                  <a:pt x="3799865" y="170079"/>
                </a:cubicBezTo>
                <a:cubicBezTo>
                  <a:pt x="3799408" y="167793"/>
                  <a:pt x="3799408" y="165964"/>
                  <a:pt x="3798036" y="165964"/>
                </a:cubicBezTo>
                <a:cubicBezTo>
                  <a:pt x="3796665" y="165964"/>
                  <a:pt x="3794836" y="166421"/>
                  <a:pt x="3793464" y="167793"/>
                </a:cubicBezTo>
                <a:cubicBezTo>
                  <a:pt x="3788892" y="172365"/>
                  <a:pt x="3782034" y="177394"/>
                  <a:pt x="3776548" y="183795"/>
                </a:cubicBezTo>
                <a:cubicBezTo>
                  <a:pt x="3774262" y="186081"/>
                  <a:pt x="3769690" y="189738"/>
                  <a:pt x="3767861" y="192481"/>
                </a:cubicBezTo>
                <a:cubicBezTo>
                  <a:pt x="3753688" y="212141"/>
                  <a:pt x="3741801" y="233629"/>
                  <a:pt x="3728999" y="248717"/>
                </a:cubicBezTo>
                <a:cubicBezTo>
                  <a:pt x="3720769" y="257861"/>
                  <a:pt x="3712083" y="267919"/>
                  <a:pt x="3704310" y="267919"/>
                </a:cubicBezTo>
                <a:cubicBezTo>
                  <a:pt x="3700195" y="267919"/>
                  <a:pt x="3696081" y="264262"/>
                  <a:pt x="3696081" y="257404"/>
                </a:cubicBezTo>
                <a:cubicBezTo>
                  <a:pt x="3696081" y="233629"/>
                  <a:pt x="3705682" y="172822"/>
                  <a:pt x="3710711" y="147219"/>
                </a:cubicBezTo>
                <a:cubicBezTo>
                  <a:pt x="3712997" y="135789"/>
                  <a:pt x="3714369" y="122987"/>
                  <a:pt x="3730371" y="122987"/>
                </a:cubicBezTo>
                <a:close/>
                <a:moveTo>
                  <a:pt x="1415796" y="122987"/>
                </a:moveTo>
                <a:cubicBezTo>
                  <a:pt x="1424483" y="122987"/>
                  <a:pt x="1425854" y="132588"/>
                  <a:pt x="1425854" y="138989"/>
                </a:cubicBezTo>
                <a:cubicBezTo>
                  <a:pt x="1425854" y="141275"/>
                  <a:pt x="1427226" y="142189"/>
                  <a:pt x="1427226" y="144933"/>
                </a:cubicBezTo>
                <a:cubicBezTo>
                  <a:pt x="1427226" y="149962"/>
                  <a:pt x="1421282" y="154991"/>
                  <a:pt x="1419453" y="162306"/>
                </a:cubicBezTo>
                <a:cubicBezTo>
                  <a:pt x="1417167" y="172365"/>
                  <a:pt x="1404823" y="209398"/>
                  <a:pt x="1404823" y="227229"/>
                </a:cubicBezTo>
                <a:cubicBezTo>
                  <a:pt x="1404823" y="233172"/>
                  <a:pt x="1407566" y="235001"/>
                  <a:pt x="1411224" y="229057"/>
                </a:cubicBezTo>
                <a:cubicBezTo>
                  <a:pt x="1427226" y="203454"/>
                  <a:pt x="1440027" y="180137"/>
                  <a:pt x="1462888" y="157277"/>
                </a:cubicBezTo>
                <a:cubicBezTo>
                  <a:pt x="1464716" y="155448"/>
                  <a:pt x="1467459" y="148133"/>
                  <a:pt x="1472032" y="143104"/>
                </a:cubicBezTo>
                <a:cubicBezTo>
                  <a:pt x="1479804" y="134417"/>
                  <a:pt x="1489862" y="128016"/>
                  <a:pt x="1499921" y="128016"/>
                </a:cubicBezTo>
                <a:cubicBezTo>
                  <a:pt x="1505407" y="128016"/>
                  <a:pt x="1509522" y="136703"/>
                  <a:pt x="1510436" y="142647"/>
                </a:cubicBezTo>
                <a:cubicBezTo>
                  <a:pt x="1512265" y="154991"/>
                  <a:pt x="1511808" y="198425"/>
                  <a:pt x="1511808" y="222199"/>
                </a:cubicBezTo>
                <a:cubicBezTo>
                  <a:pt x="1511808" y="238659"/>
                  <a:pt x="1512265" y="247803"/>
                  <a:pt x="1517751" y="247803"/>
                </a:cubicBezTo>
                <a:cubicBezTo>
                  <a:pt x="1524609" y="247803"/>
                  <a:pt x="1532839" y="241859"/>
                  <a:pt x="1536039" y="240487"/>
                </a:cubicBezTo>
                <a:cubicBezTo>
                  <a:pt x="1538326" y="238659"/>
                  <a:pt x="1541983" y="233629"/>
                  <a:pt x="1542897" y="233629"/>
                </a:cubicBezTo>
                <a:cubicBezTo>
                  <a:pt x="1543812" y="233629"/>
                  <a:pt x="1545641" y="233629"/>
                  <a:pt x="1545641" y="234544"/>
                </a:cubicBezTo>
                <a:cubicBezTo>
                  <a:pt x="1545641" y="237744"/>
                  <a:pt x="1546555" y="240945"/>
                  <a:pt x="1546555" y="243231"/>
                </a:cubicBezTo>
                <a:cubicBezTo>
                  <a:pt x="1546555" y="245974"/>
                  <a:pt x="1540154" y="250546"/>
                  <a:pt x="1537411" y="252375"/>
                </a:cubicBezTo>
                <a:cubicBezTo>
                  <a:pt x="1520952" y="261976"/>
                  <a:pt x="1514551" y="279349"/>
                  <a:pt x="1500378" y="279349"/>
                </a:cubicBezTo>
                <a:cubicBezTo>
                  <a:pt x="1490777" y="279349"/>
                  <a:pt x="1490777" y="264719"/>
                  <a:pt x="1489405" y="246888"/>
                </a:cubicBezTo>
                <a:cubicBezTo>
                  <a:pt x="1488491" y="235915"/>
                  <a:pt x="1487119" y="176479"/>
                  <a:pt x="1485290" y="170079"/>
                </a:cubicBezTo>
                <a:cubicBezTo>
                  <a:pt x="1484833" y="167793"/>
                  <a:pt x="1484833" y="165964"/>
                  <a:pt x="1483462" y="165964"/>
                </a:cubicBezTo>
                <a:cubicBezTo>
                  <a:pt x="1482090" y="165964"/>
                  <a:pt x="1480261" y="166421"/>
                  <a:pt x="1478889" y="167793"/>
                </a:cubicBezTo>
                <a:cubicBezTo>
                  <a:pt x="1474318" y="172365"/>
                  <a:pt x="1467459" y="177394"/>
                  <a:pt x="1461973" y="183795"/>
                </a:cubicBezTo>
                <a:cubicBezTo>
                  <a:pt x="1459687" y="186081"/>
                  <a:pt x="1455115" y="189738"/>
                  <a:pt x="1453286" y="192481"/>
                </a:cubicBezTo>
                <a:cubicBezTo>
                  <a:pt x="1439113" y="212141"/>
                  <a:pt x="1427226" y="233629"/>
                  <a:pt x="1414424" y="248717"/>
                </a:cubicBezTo>
                <a:cubicBezTo>
                  <a:pt x="1406195" y="257861"/>
                  <a:pt x="1397508" y="267919"/>
                  <a:pt x="1389736" y="267919"/>
                </a:cubicBezTo>
                <a:cubicBezTo>
                  <a:pt x="1385621" y="267919"/>
                  <a:pt x="1381506" y="264262"/>
                  <a:pt x="1381506" y="257404"/>
                </a:cubicBezTo>
                <a:cubicBezTo>
                  <a:pt x="1381506" y="233629"/>
                  <a:pt x="1391107" y="172822"/>
                  <a:pt x="1396136" y="147219"/>
                </a:cubicBezTo>
                <a:cubicBezTo>
                  <a:pt x="1398422" y="135789"/>
                  <a:pt x="1399794" y="122987"/>
                  <a:pt x="1415796" y="122987"/>
                </a:cubicBezTo>
                <a:close/>
                <a:moveTo>
                  <a:pt x="3308223" y="117043"/>
                </a:moveTo>
                <a:cubicBezTo>
                  <a:pt x="3289020" y="117043"/>
                  <a:pt x="3225012" y="198882"/>
                  <a:pt x="3219069" y="237287"/>
                </a:cubicBezTo>
                <a:cubicBezTo>
                  <a:pt x="3218611" y="240945"/>
                  <a:pt x="3221355" y="242316"/>
                  <a:pt x="3225012" y="239573"/>
                </a:cubicBezTo>
                <a:cubicBezTo>
                  <a:pt x="3251530" y="218999"/>
                  <a:pt x="3278962" y="191110"/>
                  <a:pt x="3308680" y="142647"/>
                </a:cubicBezTo>
                <a:cubicBezTo>
                  <a:pt x="3313252" y="135789"/>
                  <a:pt x="3317367" y="131674"/>
                  <a:pt x="3317367" y="128473"/>
                </a:cubicBezTo>
                <a:cubicBezTo>
                  <a:pt x="3317367" y="122073"/>
                  <a:pt x="3311423" y="117043"/>
                  <a:pt x="3308223" y="117043"/>
                </a:cubicBezTo>
                <a:close/>
                <a:moveTo>
                  <a:pt x="4456938" y="114300"/>
                </a:moveTo>
                <a:cubicBezTo>
                  <a:pt x="4467911" y="114300"/>
                  <a:pt x="4471111" y="128016"/>
                  <a:pt x="4471111" y="135789"/>
                </a:cubicBezTo>
                <a:cubicBezTo>
                  <a:pt x="4471111" y="138989"/>
                  <a:pt x="4455109" y="204369"/>
                  <a:pt x="4455109" y="209398"/>
                </a:cubicBezTo>
                <a:cubicBezTo>
                  <a:pt x="4455109" y="215341"/>
                  <a:pt x="4457395" y="213513"/>
                  <a:pt x="4459681" y="209398"/>
                </a:cubicBezTo>
                <a:cubicBezTo>
                  <a:pt x="4478426" y="173736"/>
                  <a:pt x="4496257" y="151333"/>
                  <a:pt x="4521860" y="129388"/>
                </a:cubicBezTo>
                <a:cubicBezTo>
                  <a:pt x="4529175" y="122987"/>
                  <a:pt x="4541063" y="117043"/>
                  <a:pt x="4549292" y="117043"/>
                </a:cubicBezTo>
                <a:cubicBezTo>
                  <a:pt x="4554093" y="117043"/>
                  <a:pt x="4559351" y="122187"/>
                  <a:pt x="4563408" y="128874"/>
                </a:cubicBezTo>
                <a:lnTo>
                  <a:pt x="4563925" y="129988"/>
                </a:lnTo>
                <a:lnTo>
                  <a:pt x="4568595" y="125166"/>
                </a:lnTo>
                <a:cubicBezTo>
                  <a:pt x="4571009" y="123787"/>
                  <a:pt x="4574095" y="122987"/>
                  <a:pt x="4578096" y="122987"/>
                </a:cubicBezTo>
                <a:cubicBezTo>
                  <a:pt x="4586783" y="122987"/>
                  <a:pt x="4588154" y="132588"/>
                  <a:pt x="4588154" y="138989"/>
                </a:cubicBezTo>
                <a:cubicBezTo>
                  <a:pt x="4588154" y="141275"/>
                  <a:pt x="4589526" y="142189"/>
                  <a:pt x="4589526" y="144933"/>
                </a:cubicBezTo>
                <a:cubicBezTo>
                  <a:pt x="4589526" y="149962"/>
                  <a:pt x="4583582" y="154991"/>
                  <a:pt x="4581754" y="162306"/>
                </a:cubicBezTo>
                <a:cubicBezTo>
                  <a:pt x="4579467" y="172365"/>
                  <a:pt x="4567123" y="209398"/>
                  <a:pt x="4567123" y="227229"/>
                </a:cubicBezTo>
                <a:cubicBezTo>
                  <a:pt x="4567123" y="233172"/>
                  <a:pt x="4569866" y="235001"/>
                  <a:pt x="4573524" y="229057"/>
                </a:cubicBezTo>
                <a:cubicBezTo>
                  <a:pt x="4589526" y="203454"/>
                  <a:pt x="4602327" y="180137"/>
                  <a:pt x="4625188" y="157277"/>
                </a:cubicBezTo>
                <a:cubicBezTo>
                  <a:pt x="4627016" y="155448"/>
                  <a:pt x="4629759" y="148133"/>
                  <a:pt x="4634332" y="143104"/>
                </a:cubicBezTo>
                <a:cubicBezTo>
                  <a:pt x="4642104" y="134417"/>
                  <a:pt x="4652162" y="128016"/>
                  <a:pt x="4662221" y="128016"/>
                </a:cubicBezTo>
                <a:cubicBezTo>
                  <a:pt x="4667707" y="128016"/>
                  <a:pt x="4671822" y="136703"/>
                  <a:pt x="4672736" y="142647"/>
                </a:cubicBezTo>
                <a:cubicBezTo>
                  <a:pt x="4674565" y="154991"/>
                  <a:pt x="4674108" y="198425"/>
                  <a:pt x="4674108" y="222199"/>
                </a:cubicBezTo>
                <a:cubicBezTo>
                  <a:pt x="4674108" y="238659"/>
                  <a:pt x="4674565" y="247803"/>
                  <a:pt x="4680051" y="247803"/>
                </a:cubicBezTo>
                <a:cubicBezTo>
                  <a:pt x="4686909" y="247803"/>
                  <a:pt x="4695139" y="241859"/>
                  <a:pt x="4698340" y="240487"/>
                </a:cubicBezTo>
                <a:cubicBezTo>
                  <a:pt x="4700625" y="238659"/>
                  <a:pt x="4704283" y="233629"/>
                  <a:pt x="4705198" y="233629"/>
                </a:cubicBezTo>
                <a:cubicBezTo>
                  <a:pt x="4706112" y="233629"/>
                  <a:pt x="4707941" y="233629"/>
                  <a:pt x="4707941" y="234544"/>
                </a:cubicBezTo>
                <a:cubicBezTo>
                  <a:pt x="4707941" y="237744"/>
                  <a:pt x="4708855" y="240945"/>
                  <a:pt x="4708855" y="243231"/>
                </a:cubicBezTo>
                <a:cubicBezTo>
                  <a:pt x="4708855" y="245974"/>
                  <a:pt x="4702454" y="250546"/>
                  <a:pt x="4699711" y="252375"/>
                </a:cubicBezTo>
                <a:cubicBezTo>
                  <a:pt x="4683252" y="261976"/>
                  <a:pt x="4676851" y="279349"/>
                  <a:pt x="4662678" y="279349"/>
                </a:cubicBezTo>
                <a:cubicBezTo>
                  <a:pt x="4653077" y="279349"/>
                  <a:pt x="4653077" y="264719"/>
                  <a:pt x="4651705" y="246888"/>
                </a:cubicBezTo>
                <a:cubicBezTo>
                  <a:pt x="4650791" y="235915"/>
                  <a:pt x="4649419" y="176479"/>
                  <a:pt x="4647590" y="170079"/>
                </a:cubicBezTo>
                <a:cubicBezTo>
                  <a:pt x="4647133" y="167793"/>
                  <a:pt x="4647133" y="165964"/>
                  <a:pt x="4645762" y="165964"/>
                </a:cubicBezTo>
                <a:cubicBezTo>
                  <a:pt x="4644390" y="165964"/>
                  <a:pt x="4642561" y="166421"/>
                  <a:pt x="4641190" y="167793"/>
                </a:cubicBezTo>
                <a:cubicBezTo>
                  <a:pt x="4636617" y="172365"/>
                  <a:pt x="4629759" y="177394"/>
                  <a:pt x="4624273" y="183795"/>
                </a:cubicBezTo>
                <a:cubicBezTo>
                  <a:pt x="4621987" y="186081"/>
                  <a:pt x="4617415" y="189738"/>
                  <a:pt x="4615586" y="192481"/>
                </a:cubicBezTo>
                <a:cubicBezTo>
                  <a:pt x="4601413" y="212141"/>
                  <a:pt x="4589526" y="233629"/>
                  <a:pt x="4576724" y="248717"/>
                </a:cubicBezTo>
                <a:cubicBezTo>
                  <a:pt x="4568495" y="257861"/>
                  <a:pt x="4559808" y="267919"/>
                  <a:pt x="4552035" y="267919"/>
                </a:cubicBezTo>
                <a:cubicBezTo>
                  <a:pt x="4547921" y="267919"/>
                  <a:pt x="4543806" y="264262"/>
                  <a:pt x="4543806" y="257404"/>
                </a:cubicBezTo>
                <a:cubicBezTo>
                  <a:pt x="4543806" y="239573"/>
                  <a:pt x="4549206" y="200911"/>
                  <a:pt x="4554029" y="171893"/>
                </a:cubicBezTo>
                <a:lnTo>
                  <a:pt x="4556336" y="158493"/>
                </a:lnTo>
                <a:lnTo>
                  <a:pt x="4553514" y="157491"/>
                </a:lnTo>
                <a:cubicBezTo>
                  <a:pt x="4547406" y="153762"/>
                  <a:pt x="4540720" y="146304"/>
                  <a:pt x="4535576" y="146304"/>
                </a:cubicBezTo>
                <a:cubicBezTo>
                  <a:pt x="4524146" y="146304"/>
                  <a:pt x="4497172" y="173736"/>
                  <a:pt x="4457852" y="239116"/>
                </a:cubicBezTo>
                <a:cubicBezTo>
                  <a:pt x="4445508" y="259690"/>
                  <a:pt x="4447337" y="261519"/>
                  <a:pt x="4437278" y="261519"/>
                </a:cubicBezTo>
                <a:cubicBezTo>
                  <a:pt x="4431335" y="261519"/>
                  <a:pt x="4428134" y="256947"/>
                  <a:pt x="4428134" y="245517"/>
                </a:cubicBezTo>
                <a:cubicBezTo>
                  <a:pt x="4428134" y="240487"/>
                  <a:pt x="4445508" y="149505"/>
                  <a:pt x="4445508" y="148133"/>
                </a:cubicBezTo>
                <a:cubicBezTo>
                  <a:pt x="4445508" y="141732"/>
                  <a:pt x="4439564" y="141275"/>
                  <a:pt x="4439564" y="132588"/>
                </a:cubicBezTo>
                <a:cubicBezTo>
                  <a:pt x="4439564" y="129388"/>
                  <a:pt x="4445508" y="128473"/>
                  <a:pt x="4445508" y="124359"/>
                </a:cubicBezTo>
                <a:cubicBezTo>
                  <a:pt x="4445508" y="116586"/>
                  <a:pt x="4445965" y="114300"/>
                  <a:pt x="4456938" y="114300"/>
                </a:cubicBezTo>
                <a:close/>
                <a:moveTo>
                  <a:pt x="662102" y="110185"/>
                </a:moveTo>
                <a:cubicBezTo>
                  <a:pt x="642442" y="110185"/>
                  <a:pt x="577520" y="190653"/>
                  <a:pt x="577520" y="204826"/>
                </a:cubicBezTo>
                <a:cubicBezTo>
                  <a:pt x="577520" y="217627"/>
                  <a:pt x="574776" y="226771"/>
                  <a:pt x="574776" y="229057"/>
                </a:cubicBezTo>
                <a:cubicBezTo>
                  <a:pt x="574776" y="237744"/>
                  <a:pt x="577520" y="245059"/>
                  <a:pt x="589407" y="245059"/>
                </a:cubicBezTo>
                <a:cubicBezTo>
                  <a:pt x="620954" y="245059"/>
                  <a:pt x="669874" y="164135"/>
                  <a:pt x="669874" y="127102"/>
                </a:cubicBezTo>
                <a:cubicBezTo>
                  <a:pt x="669874" y="118415"/>
                  <a:pt x="667131" y="110185"/>
                  <a:pt x="662102" y="110185"/>
                </a:cubicBezTo>
                <a:close/>
                <a:moveTo>
                  <a:pt x="5383682" y="106985"/>
                </a:moveTo>
                <a:cubicBezTo>
                  <a:pt x="5377281" y="106985"/>
                  <a:pt x="5363565" y="114757"/>
                  <a:pt x="5346649" y="136703"/>
                </a:cubicBezTo>
                <a:cubicBezTo>
                  <a:pt x="5344363" y="139446"/>
                  <a:pt x="5343448" y="141732"/>
                  <a:pt x="5344363" y="143104"/>
                </a:cubicBezTo>
                <a:cubicBezTo>
                  <a:pt x="5345277" y="144018"/>
                  <a:pt x="5347106" y="145847"/>
                  <a:pt x="5350764" y="144018"/>
                </a:cubicBezTo>
                <a:cubicBezTo>
                  <a:pt x="5368137" y="136246"/>
                  <a:pt x="5388254" y="117958"/>
                  <a:pt x="5388254" y="112014"/>
                </a:cubicBezTo>
                <a:cubicBezTo>
                  <a:pt x="5388254" y="109728"/>
                  <a:pt x="5386425" y="106985"/>
                  <a:pt x="5383682" y="106985"/>
                </a:cubicBezTo>
                <a:close/>
                <a:moveTo>
                  <a:pt x="5278907" y="106985"/>
                </a:moveTo>
                <a:cubicBezTo>
                  <a:pt x="5272506" y="106985"/>
                  <a:pt x="5258790" y="114757"/>
                  <a:pt x="5241874" y="136703"/>
                </a:cubicBezTo>
                <a:cubicBezTo>
                  <a:pt x="5239588" y="139446"/>
                  <a:pt x="5238673" y="141732"/>
                  <a:pt x="5239588" y="143104"/>
                </a:cubicBezTo>
                <a:cubicBezTo>
                  <a:pt x="5240502" y="144018"/>
                  <a:pt x="5242331" y="145847"/>
                  <a:pt x="5245989" y="144018"/>
                </a:cubicBezTo>
                <a:cubicBezTo>
                  <a:pt x="5263362" y="136246"/>
                  <a:pt x="5283479" y="117958"/>
                  <a:pt x="5283479" y="112014"/>
                </a:cubicBezTo>
                <a:cubicBezTo>
                  <a:pt x="5283479" y="109728"/>
                  <a:pt x="5281650" y="106985"/>
                  <a:pt x="5278907" y="106985"/>
                </a:cubicBezTo>
                <a:close/>
                <a:moveTo>
                  <a:pt x="4802657" y="106985"/>
                </a:moveTo>
                <a:cubicBezTo>
                  <a:pt x="4796256" y="106985"/>
                  <a:pt x="4782540" y="114757"/>
                  <a:pt x="4765624" y="136703"/>
                </a:cubicBezTo>
                <a:cubicBezTo>
                  <a:pt x="4763338" y="139446"/>
                  <a:pt x="4762424" y="141732"/>
                  <a:pt x="4763338" y="143104"/>
                </a:cubicBezTo>
                <a:cubicBezTo>
                  <a:pt x="4764253" y="144018"/>
                  <a:pt x="4766081" y="145847"/>
                  <a:pt x="4769739" y="144018"/>
                </a:cubicBezTo>
                <a:cubicBezTo>
                  <a:pt x="4787113" y="136246"/>
                  <a:pt x="4807229" y="117958"/>
                  <a:pt x="4807229" y="112014"/>
                </a:cubicBezTo>
                <a:cubicBezTo>
                  <a:pt x="4807229" y="109728"/>
                  <a:pt x="4805400" y="106985"/>
                  <a:pt x="4802657" y="106985"/>
                </a:cubicBezTo>
                <a:close/>
                <a:moveTo>
                  <a:pt x="2145182" y="106985"/>
                </a:moveTo>
                <a:cubicBezTo>
                  <a:pt x="2138782" y="106985"/>
                  <a:pt x="2125066" y="114757"/>
                  <a:pt x="2108149" y="136703"/>
                </a:cubicBezTo>
                <a:cubicBezTo>
                  <a:pt x="2105863" y="139446"/>
                  <a:pt x="2104949" y="141732"/>
                  <a:pt x="2105863" y="143104"/>
                </a:cubicBezTo>
                <a:cubicBezTo>
                  <a:pt x="2106778" y="144018"/>
                  <a:pt x="2108606" y="145847"/>
                  <a:pt x="2112264" y="144018"/>
                </a:cubicBezTo>
                <a:cubicBezTo>
                  <a:pt x="2129637" y="136246"/>
                  <a:pt x="2149754" y="117958"/>
                  <a:pt x="2149754" y="112014"/>
                </a:cubicBezTo>
                <a:cubicBezTo>
                  <a:pt x="2149754" y="109728"/>
                  <a:pt x="2147926" y="106985"/>
                  <a:pt x="2145182" y="106985"/>
                </a:cubicBezTo>
                <a:close/>
                <a:moveTo>
                  <a:pt x="783107" y="106985"/>
                </a:moveTo>
                <a:cubicBezTo>
                  <a:pt x="776706" y="106985"/>
                  <a:pt x="762990" y="114757"/>
                  <a:pt x="746074" y="136703"/>
                </a:cubicBezTo>
                <a:cubicBezTo>
                  <a:pt x="743788" y="139446"/>
                  <a:pt x="742874" y="141732"/>
                  <a:pt x="743788" y="143104"/>
                </a:cubicBezTo>
                <a:cubicBezTo>
                  <a:pt x="744702" y="144018"/>
                  <a:pt x="746531" y="145847"/>
                  <a:pt x="750189" y="144018"/>
                </a:cubicBezTo>
                <a:cubicBezTo>
                  <a:pt x="767562" y="136246"/>
                  <a:pt x="787679" y="117958"/>
                  <a:pt x="787679" y="112014"/>
                </a:cubicBezTo>
                <a:cubicBezTo>
                  <a:pt x="787679" y="109728"/>
                  <a:pt x="785850" y="106985"/>
                  <a:pt x="783107" y="106985"/>
                </a:cubicBezTo>
                <a:close/>
                <a:moveTo>
                  <a:pt x="297332" y="106985"/>
                </a:moveTo>
                <a:cubicBezTo>
                  <a:pt x="290932" y="106985"/>
                  <a:pt x="277215" y="114757"/>
                  <a:pt x="260299" y="136703"/>
                </a:cubicBezTo>
                <a:cubicBezTo>
                  <a:pt x="258013" y="139446"/>
                  <a:pt x="257099" y="141732"/>
                  <a:pt x="258013" y="143104"/>
                </a:cubicBezTo>
                <a:cubicBezTo>
                  <a:pt x="258927" y="144018"/>
                  <a:pt x="260756" y="145847"/>
                  <a:pt x="264414" y="144018"/>
                </a:cubicBezTo>
                <a:cubicBezTo>
                  <a:pt x="281787" y="136246"/>
                  <a:pt x="301904" y="117958"/>
                  <a:pt x="301904" y="112014"/>
                </a:cubicBezTo>
                <a:cubicBezTo>
                  <a:pt x="301904" y="109728"/>
                  <a:pt x="300075" y="106985"/>
                  <a:pt x="297332" y="106985"/>
                </a:cubicBezTo>
                <a:close/>
                <a:moveTo>
                  <a:pt x="5475579" y="101956"/>
                </a:moveTo>
                <a:cubicBezTo>
                  <a:pt x="5479237" y="101956"/>
                  <a:pt x="5483351" y="103327"/>
                  <a:pt x="5486552" y="103785"/>
                </a:cubicBezTo>
                <a:cubicBezTo>
                  <a:pt x="5491124" y="104699"/>
                  <a:pt x="5492038" y="110643"/>
                  <a:pt x="5495239" y="112929"/>
                </a:cubicBezTo>
                <a:cubicBezTo>
                  <a:pt x="5498439" y="115672"/>
                  <a:pt x="5503468" y="114757"/>
                  <a:pt x="5503468" y="120244"/>
                </a:cubicBezTo>
                <a:cubicBezTo>
                  <a:pt x="5503468" y="123444"/>
                  <a:pt x="5501639" y="125273"/>
                  <a:pt x="5495239" y="125273"/>
                </a:cubicBezTo>
                <a:cubicBezTo>
                  <a:pt x="5491581" y="125273"/>
                  <a:pt x="5478780" y="125273"/>
                  <a:pt x="5476494" y="125273"/>
                </a:cubicBezTo>
                <a:cubicBezTo>
                  <a:pt x="5459577" y="125273"/>
                  <a:pt x="5425745" y="134417"/>
                  <a:pt x="5425745" y="155448"/>
                </a:cubicBezTo>
                <a:cubicBezTo>
                  <a:pt x="5425745" y="176022"/>
                  <a:pt x="5455462" y="188367"/>
                  <a:pt x="5490210" y="205283"/>
                </a:cubicBezTo>
                <a:cubicBezTo>
                  <a:pt x="5501639" y="210769"/>
                  <a:pt x="5510784" y="221285"/>
                  <a:pt x="5510784" y="234544"/>
                </a:cubicBezTo>
                <a:cubicBezTo>
                  <a:pt x="5510784" y="245059"/>
                  <a:pt x="5505297" y="252375"/>
                  <a:pt x="5498439" y="258775"/>
                </a:cubicBezTo>
                <a:cubicBezTo>
                  <a:pt x="5495696" y="261519"/>
                  <a:pt x="5482437" y="266091"/>
                  <a:pt x="5479237" y="268834"/>
                </a:cubicBezTo>
                <a:cubicBezTo>
                  <a:pt x="5459577" y="284836"/>
                  <a:pt x="5450433" y="288493"/>
                  <a:pt x="5436260" y="288493"/>
                </a:cubicBezTo>
                <a:cubicBezTo>
                  <a:pt x="5423458" y="288493"/>
                  <a:pt x="5418429" y="281178"/>
                  <a:pt x="5414771" y="276606"/>
                </a:cubicBezTo>
                <a:cubicBezTo>
                  <a:pt x="5413857" y="275692"/>
                  <a:pt x="5413400" y="273406"/>
                  <a:pt x="5413400" y="272034"/>
                </a:cubicBezTo>
                <a:cubicBezTo>
                  <a:pt x="5413400" y="270205"/>
                  <a:pt x="5409285" y="269291"/>
                  <a:pt x="5409285" y="267005"/>
                </a:cubicBezTo>
                <a:cubicBezTo>
                  <a:pt x="5409285" y="263347"/>
                  <a:pt x="5410657" y="262890"/>
                  <a:pt x="5415229" y="262890"/>
                </a:cubicBezTo>
                <a:cubicBezTo>
                  <a:pt x="5420258" y="262890"/>
                  <a:pt x="5423916" y="267005"/>
                  <a:pt x="5436717" y="267005"/>
                </a:cubicBezTo>
                <a:cubicBezTo>
                  <a:pt x="5455919" y="267005"/>
                  <a:pt x="5487923" y="256032"/>
                  <a:pt x="5487923" y="232258"/>
                </a:cubicBezTo>
                <a:cubicBezTo>
                  <a:pt x="5487923" y="226771"/>
                  <a:pt x="5481980" y="220371"/>
                  <a:pt x="5475579" y="217627"/>
                </a:cubicBezTo>
                <a:cubicBezTo>
                  <a:pt x="5445861" y="204826"/>
                  <a:pt x="5402884" y="188367"/>
                  <a:pt x="5402884" y="154077"/>
                </a:cubicBezTo>
                <a:cubicBezTo>
                  <a:pt x="5402884" y="127102"/>
                  <a:pt x="5454090" y="101956"/>
                  <a:pt x="5475579" y="101956"/>
                </a:cubicBezTo>
                <a:close/>
                <a:moveTo>
                  <a:pt x="3427704" y="101956"/>
                </a:moveTo>
                <a:cubicBezTo>
                  <a:pt x="3431362" y="101956"/>
                  <a:pt x="3435477" y="103327"/>
                  <a:pt x="3438677" y="103785"/>
                </a:cubicBezTo>
                <a:cubicBezTo>
                  <a:pt x="3443249" y="104699"/>
                  <a:pt x="3444164" y="110643"/>
                  <a:pt x="3447364" y="112929"/>
                </a:cubicBezTo>
                <a:cubicBezTo>
                  <a:pt x="3450564" y="115672"/>
                  <a:pt x="3455593" y="114757"/>
                  <a:pt x="3455593" y="120244"/>
                </a:cubicBezTo>
                <a:cubicBezTo>
                  <a:pt x="3455593" y="123444"/>
                  <a:pt x="3453765" y="125273"/>
                  <a:pt x="3447364" y="125273"/>
                </a:cubicBezTo>
                <a:cubicBezTo>
                  <a:pt x="3443706" y="125273"/>
                  <a:pt x="3430905" y="125273"/>
                  <a:pt x="3428619" y="125273"/>
                </a:cubicBezTo>
                <a:cubicBezTo>
                  <a:pt x="3411702" y="125273"/>
                  <a:pt x="3377869" y="134417"/>
                  <a:pt x="3377869" y="155448"/>
                </a:cubicBezTo>
                <a:cubicBezTo>
                  <a:pt x="3377869" y="176022"/>
                  <a:pt x="3407587" y="188367"/>
                  <a:pt x="3442335" y="205283"/>
                </a:cubicBezTo>
                <a:cubicBezTo>
                  <a:pt x="3453765" y="210769"/>
                  <a:pt x="3462909" y="221285"/>
                  <a:pt x="3462909" y="234544"/>
                </a:cubicBezTo>
                <a:cubicBezTo>
                  <a:pt x="3462909" y="245059"/>
                  <a:pt x="3457422" y="252375"/>
                  <a:pt x="3450564" y="258775"/>
                </a:cubicBezTo>
                <a:cubicBezTo>
                  <a:pt x="3447821" y="261519"/>
                  <a:pt x="3434562" y="266091"/>
                  <a:pt x="3431362" y="268834"/>
                </a:cubicBezTo>
                <a:cubicBezTo>
                  <a:pt x="3411702" y="284836"/>
                  <a:pt x="3402558" y="288493"/>
                  <a:pt x="3388385" y="288493"/>
                </a:cubicBezTo>
                <a:cubicBezTo>
                  <a:pt x="3375584" y="288493"/>
                  <a:pt x="3370554" y="281178"/>
                  <a:pt x="3366897" y="276606"/>
                </a:cubicBezTo>
                <a:cubicBezTo>
                  <a:pt x="3365982" y="275692"/>
                  <a:pt x="3365525" y="273406"/>
                  <a:pt x="3365525" y="272034"/>
                </a:cubicBezTo>
                <a:cubicBezTo>
                  <a:pt x="3365525" y="270205"/>
                  <a:pt x="3361410" y="269291"/>
                  <a:pt x="3361410" y="267005"/>
                </a:cubicBezTo>
                <a:cubicBezTo>
                  <a:pt x="3361410" y="263347"/>
                  <a:pt x="3362782" y="262890"/>
                  <a:pt x="3367354" y="262890"/>
                </a:cubicBezTo>
                <a:cubicBezTo>
                  <a:pt x="3372383" y="262890"/>
                  <a:pt x="3376041" y="267005"/>
                  <a:pt x="3388842" y="267005"/>
                </a:cubicBezTo>
                <a:cubicBezTo>
                  <a:pt x="3408045" y="267005"/>
                  <a:pt x="3440049" y="256032"/>
                  <a:pt x="3440049" y="232258"/>
                </a:cubicBezTo>
                <a:cubicBezTo>
                  <a:pt x="3440049" y="226771"/>
                  <a:pt x="3434105" y="220371"/>
                  <a:pt x="3427704" y="217627"/>
                </a:cubicBezTo>
                <a:cubicBezTo>
                  <a:pt x="3397986" y="204826"/>
                  <a:pt x="3355009" y="188367"/>
                  <a:pt x="3355009" y="154077"/>
                </a:cubicBezTo>
                <a:cubicBezTo>
                  <a:pt x="3355009" y="127102"/>
                  <a:pt x="3406216" y="101956"/>
                  <a:pt x="3427704" y="101956"/>
                </a:cubicBezTo>
                <a:close/>
                <a:moveTo>
                  <a:pt x="1713205" y="101956"/>
                </a:moveTo>
                <a:cubicBezTo>
                  <a:pt x="1716862" y="101956"/>
                  <a:pt x="1720977" y="103327"/>
                  <a:pt x="1724177" y="103785"/>
                </a:cubicBezTo>
                <a:cubicBezTo>
                  <a:pt x="1728749" y="104699"/>
                  <a:pt x="1729664" y="110643"/>
                  <a:pt x="1732864" y="112929"/>
                </a:cubicBezTo>
                <a:cubicBezTo>
                  <a:pt x="1736064" y="115672"/>
                  <a:pt x="1741094" y="114757"/>
                  <a:pt x="1741094" y="120244"/>
                </a:cubicBezTo>
                <a:cubicBezTo>
                  <a:pt x="1741094" y="123444"/>
                  <a:pt x="1739265" y="125273"/>
                  <a:pt x="1732864" y="125273"/>
                </a:cubicBezTo>
                <a:cubicBezTo>
                  <a:pt x="1729206" y="125273"/>
                  <a:pt x="1716405" y="125273"/>
                  <a:pt x="1714119" y="125273"/>
                </a:cubicBezTo>
                <a:cubicBezTo>
                  <a:pt x="1697202" y="125273"/>
                  <a:pt x="1663370" y="134417"/>
                  <a:pt x="1663370" y="155448"/>
                </a:cubicBezTo>
                <a:cubicBezTo>
                  <a:pt x="1663370" y="176022"/>
                  <a:pt x="1693088" y="188367"/>
                  <a:pt x="1727835" y="205283"/>
                </a:cubicBezTo>
                <a:cubicBezTo>
                  <a:pt x="1739265" y="210769"/>
                  <a:pt x="1748409" y="221285"/>
                  <a:pt x="1748409" y="234544"/>
                </a:cubicBezTo>
                <a:cubicBezTo>
                  <a:pt x="1748409" y="245059"/>
                  <a:pt x="1742922" y="252375"/>
                  <a:pt x="1736064" y="258775"/>
                </a:cubicBezTo>
                <a:cubicBezTo>
                  <a:pt x="1733321" y="261519"/>
                  <a:pt x="1720063" y="266091"/>
                  <a:pt x="1716862" y="268834"/>
                </a:cubicBezTo>
                <a:cubicBezTo>
                  <a:pt x="1697202" y="284836"/>
                  <a:pt x="1688059" y="288493"/>
                  <a:pt x="1673885" y="288493"/>
                </a:cubicBezTo>
                <a:cubicBezTo>
                  <a:pt x="1661084" y="288493"/>
                  <a:pt x="1656054" y="281178"/>
                  <a:pt x="1652397" y="276606"/>
                </a:cubicBezTo>
                <a:cubicBezTo>
                  <a:pt x="1651483" y="275692"/>
                  <a:pt x="1651025" y="273406"/>
                  <a:pt x="1651025" y="272034"/>
                </a:cubicBezTo>
                <a:cubicBezTo>
                  <a:pt x="1651025" y="270205"/>
                  <a:pt x="1646910" y="269291"/>
                  <a:pt x="1646910" y="267005"/>
                </a:cubicBezTo>
                <a:cubicBezTo>
                  <a:pt x="1646910" y="263347"/>
                  <a:pt x="1648282" y="262890"/>
                  <a:pt x="1652854" y="262890"/>
                </a:cubicBezTo>
                <a:cubicBezTo>
                  <a:pt x="1657883" y="262890"/>
                  <a:pt x="1661541" y="267005"/>
                  <a:pt x="1674343" y="267005"/>
                </a:cubicBezTo>
                <a:cubicBezTo>
                  <a:pt x="1693545" y="267005"/>
                  <a:pt x="1725549" y="256032"/>
                  <a:pt x="1725549" y="232258"/>
                </a:cubicBezTo>
                <a:cubicBezTo>
                  <a:pt x="1725549" y="226771"/>
                  <a:pt x="1719605" y="220371"/>
                  <a:pt x="1713205" y="217627"/>
                </a:cubicBezTo>
                <a:cubicBezTo>
                  <a:pt x="1683486" y="204826"/>
                  <a:pt x="1640510" y="188367"/>
                  <a:pt x="1640510" y="154077"/>
                </a:cubicBezTo>
                <a:cubicBezTo>
                  <a:pt x="1640510" y="127102"/>
                  <a:pt x="1691716" y="101956"/>
                  <a:pt x="1713205" y="101956"/>
                </a:cubicBezTo>
                <a:close/>
                <a:moveTo>
                  <a:pt x="989304" y="101956"/>
                </a:moveTo>
                <a:cubicBezTo>
                  <a:pt x="992962" y="101956"/>
                  <a:pt x="997077" y="103327"/>
                  <a:pt x="1000277" y="103785"/>
                </a:cubicBezTo>
                <a:cubicBezTo>
                  <a:pt x="1004849" y="104699"/>
                  <a:pt x="1005764" y="110643"/>
                  <a:pt x="1008964" y="112929"/>
                </a:cubicBezTo>
                <a:cubicBezTo>
                  <a:pt x="1012164" y="115672"/>
                  <a:pt x="1017194" y="114757"/>
                  <a:pt x="1017194" y="120244"/>
                </a:cubicBezTo>
                <a:cubicBezTo>
                  <a:pt x="1017194" y="123444"/>
                  <a:pt x="1015365" y="125273"/>
                  <a:pt x="1008964" y="125273"/>
                </a:cubicBezTo>
                <a:cubicBezTo>
                  <a:pt x="1005306" y="125273"/>
                  <a:pt x="992505" y="125273"/>
                  <a:pt x="990219" y="125273"/>
                </a:cubicBezTo>
                <a:cubicBezTo>
                  <a:pt x="973302" y="125273"/>
                  <a:pt x="939470" y="134417"/>
                  <a:pt x="939470" y="155448"/>
                </a:cubicBezTo>
                <a:cubicBezTo>
                  <a:pt x="939470" y="176022"/>
                  <a:pt x="969188" y="188367"/>
                  <a:pt x="1003935" y="205283"/>
                </a:cubicBezTo>
                <a:cubicBezTo>
                  <a:pt x="1015365" y="210769"/>
                  <a:pt x="1024509" y="221285"/>
                  <a:pt x="1024509" y="234544"/>
                </a:cubicBezTo>
                <a:cubicBezTo>
                  <a:pt x="1024509" y="245059"/>
                  <a:pt x="1019022" y="252375"/>
                  <a:pt x="1012164" y="258775"/>
                </a:cubicBezTo>
                <a:cubicBezTo>
                  <a:pt x="1009421" y="261519"/>
                  <a:pt x="996162" y="266091"/>
                  <a:pt x="992962" y="268834"/>
                </a:cubicBezTo>
                <a:cubicBezTo>
                  <a:pt x="973302" y="284836"/>
                  <a:pt x="964158" y="288493"/>
                  <a:pt x="949985" y="288493"/>
                </a:cubicBezTo>
                <a:cubicBezTo>
                  <a:pt x="937184" y="288493"/>
                  <a:pt x="932154" y="281178"/>
                  <a:pt x="928497" y="276606"/>
                </a:cubicBezTo>
                <a:cubicBezTo>
                  <a:pt x="927582" y="275692"/>
                  <a:pt x="927125" y="273406"/>
                  <a:pt x="927125" y="272034"/>
                </a:cubicBezTo>
                <a:cubicBezTo>
                  <a:pt x="927125" y="270205"/>
                  <a:pt x="923010" y="269291"/>
                  <a:pt x="923010" y="267005"/>
                </a:cubicBezTo>
                <a:cubicBezTo>
                  <a:pt x="923010" y="263347"/>
                  <a:pt x="924382" y="262890"/>
                  <a:pt x="928954" y="262890"/>
                </a:cubicBezTo>
                <a:cubicBezTo>
                  <a:pt x="933983" y="262890"/>
                  <a:pt x="937641" y="267005"/>
                  <a:pt x="950442" y="267005"/>
                </a:cubicBezTo>
                <a:cubicBezTo>
                  <a:pt x="969645" y="267005"/>
                  <a:pt x="1001649" y="256032"/>
                  <a:pt x="1001649" y="232258"/>
                </a:cubicBezTo>
                <a:cubicBezTo>
                  <a:pt x="1001649" y="226771"/>
                  <a:pt x="995705" y="220371"/>
                  <a:pt x="989304" y="217627"/>
                </a:cubicBezTo>
                <a:cubicBezTo>
                  <a:pt x="959586" y="204826"/>
                  <a:pt x="916610" y="188367"/>
                  <a:pt x="916610" y="154077"/>
                </a:cubicBezTo>
                <a:lnTo>
                  <a:pt x="917379" y="152274"/>
                </a:lnTo>
                <a:lnTo>
                  <a:pt x="912130" y="148376"/>
                </a:lnTo>
                <a:cubicBezTo>
                  <a:pt x="910152" y="147133"/>
                  <a:pt x="908266" y="146304"/>
                  <a:pt x="906551" y="146304"/>
                </a:cubicBezTo>
                <a:cubicBezTo>
                  <a:pt x="895121" y="146304"/>
                  <a:pt x="868146" y="173736"/>
                  <a:pt x="828827" y="239116"/>
                </a:cubicBezTo>
                <a:cubicBezTo>
                  <a:pt x="816483" y="259690"/>
                  <a:pt x="818312" y="261519"/>
                  <a:pt x="808253" y="261519"/>
                </a:cubicBezTo>
                <a:cubicBezTo>
                  <a:pt x="802310" y="261519"/>
                  <a:pt x="799109" y="256947"/>
                  <a:pt x="799109" y="245517"/>
                </a:cubicBezTo>
                <a:cubicBezTo>
                  <a:pt x="799109" y="240487"/>
                  <a:pt x="816483" y="149505"/>
                  <a:pt x="816483" y="148133"/>
                </a:cubicBezTo>
                <a:cubicBezTo>
                  <a:pt x="816483" y="141732"/>
                  <a:pt x="810539" y="141275"/>
                  <a:pt x="810539" y="132588"/>
                </a:cubicBezTo>
                <a:cubicBezTo>
                  <a:pt x="810539" y="129388"/>
                  <a:pt x="816483" y="128473"/>
                  <a:pt x="816483" y="124359"/>
                </a:cubicBezTo>
                <a:cubicBezTo>
                  <a:pt x="816483" y="116586"/>
                  <a:pt x="816940" y="114300"/>
                  <a:pt x="827913" y="114300"/>
                </a:cubicBezTo>
                <a:cubicBezTo>
                  <a:pt x="838886" y="114300"/>
                  <a:pt x="842086" y="128016"/>
                  <a:pt x="842086" y="135789"/>
                </a:cubicBezTo>
                <a:cubicBezTo>
                  <a:pt x="842086" y="138989"/>
                  <a:pt x="826084" y="204369"/>
                  <a:pt x="826084" y="209398"/>
                </a:cubicBezTo>
                <a:cubicBezTo>
                  <a:pt x="826084" y="215341"/>
                  <a:pt x="828370" y="213513"/>
                  <a:pt x="830656" y="209398"/>
                </a:cubicBezTo>
                <a:cubicBezTo>
                  <a:pt x="849401" y="173736"/>
                  <a:pt x="867232" y="151333"/>
                  <a:pt x="892835" y="129388"/>
                </a:cubicBezTo>
                <a:cubicBezTo>
                  <a:pt x="900150" y="122987"/>
                  <a:pt x="912038" y="117043"/>
                  <a:pt x="920267" y="117043"/>
                </a:cubicBezTo>
                <a:cubicBezTo>
                  <a:pt x="922667" y="117043"/>
                  <a:pt x="925182" y="118329"/>
                  <a:pt x="927604" y="120451"/>
                </a:cubicBezTo>
                <a:lnTo>
                  <a:pt x="933326" y="127560"/>
                </a:lnTo>
                <a:lnTo>
                  <a:pt x="944899" y="117901"/>
                </a:lnTo>
                <a:cubicBezTo>
                  <a:pt x="960387" y="108242"/>
                  <a:pt x="978560" y="101956"/>
                  <a:pt x="989304" y="101956"/>
                </a:cubicBezTo>
                <a:close/>
                <a:moveTo>
                  <a:pt x="4851120" y="99213"/>
                </a:moveTo>
                <a:cubicBezTo>
                  <a:pt x="4861636" y="99213"/>
                  <a:pt x="4870780" y="107899"/>
                  <a:pt x="4870780" y="137617"/>
                </a:cubicBezTo>
                <a:cubicBezTo>
                  <a:pt x="4870780" y="148133"/>
                  <a:pt x="4855235" y="207569"/>
                  <a:pt x="4849292" y="220371"/>
                </a:cubicBezTo>
                <a:cubicBezTo>
                  <a:pt x="4847463" y="224028"/>
                  <a:pt x="4847463" y="227229"/>
                  <a:pt x="4848834" y="228143"/>
                </a:cubicBezTo>
                <a:cubicBezTo>
                  <a:pt x="4849749" y="228600"/>
                  <a:pt x="4852035" y="225857"/>
                  <a:pt x="4854321" y="222657"/>
                </a:cubicBezTo>
                <a:cubicBezTo>
                  <a:pt x="4878095" y="187452"/>
                  <a:pt x="4932959" y="118415"/>
                  <a:pt x="4950333" y="118415"/>
                </a:cubicBezTo>
                <a:cubicBezTo>
                  <a:pt x="4957191" y="118415"/>
                  <a:pt x="4961763" y="123902"/>
                  <a:pt x="4961763" y="133503"/>
                </a:cubicBezTo>
                <a:cubicBezTo>
                  <a:pt x="4961763" y="142189"/>
                  <a:pt x="4955362" y="177394"/>
                  <a:pt x="4946218" y="206655"/>
                </a:cubicBezTo>
                <a:cubicBezTo>
                  <a:pt x="4891811" y="376276"/>
                  <a:pt x="4847920" y="417881"/>
                  <a:pt x="4809515" y="417881"/>
                </a:cubicBezTo>
                <a:cubicBezTo>
                  <a:pt x="4805858" y="417881"/>
                  <a:pt x="4805400" y="413766"/>
                  <a:pt x="4800371" y="412852"/>
                </a:cubicBezTo>
                <a:cubicBezTo>
                  <a:pt x="4796714" y="412395"/>
                  <a:pt x="4800371" y="407366"/>
                  <a:pt x="4793513" y="407366"/>
                </a:cubicBezTo>
                <a:cubicBezTo>
                  <a:pt x="4790313" y="407366"/>
                  <a:pt x="4788484" y="403708"/>
                  <a:pt x="4788484" y="401879"/>
                </a:cubicBezTo>
                <a:cubicBezTo>
                  <a:pt x="4788484" y="398222"/>
                  <a:pt x="4788484" y="398679"/>
                  <a:pt x="4799000" y="397307"/>
                </a:cubicBezTo>
                <a:cubicBezTo>
                  <a:pt x="4801286" y="396850"/>
                  <a:pt x="4805858" y="394564"/>
                  <a:pt x="4808601" y="394564"/>
                </a:cubicBezTo>
                <a:cubicBezTo>
                  <a:pt x="4816373" y="394107"/>
                  <a:pt x="4830547" y="389992"/>
                  <a:pt x="4841519" y="376276"/>
                </a:cubicBezTo>
                <a:cubicBezTo>
                  <a:pt x="4847920" y="367132"/>
                  <a:pt x="4866665" y="356616"/>
                  <a:pt x="4870780" y="349301"/>
                </a:cubicBezTo>
                <a:cubicBezTo>
                  <a:pt x="4874437" y="341986"/>
                  <a:pt x="4873066" y="335128"/>
                  <a:pt x="4877181" y="326898"/>
                </a:cubicBezTo>
                <a:cubicBezTo>
                  <a:pt x="4879467" y="322326"/>
                  <a:pt x="4886325" y="308610"/>
                  <a:pt x="4888610" y="304038"/>
                </a:cubicBezTo>
                <a:cubicBezTo>
                  <a:pt x="4894554" y="290779"/>
                  <a:pt x="4902784" y="286207"/>
                  <a:pt x="4908270" y="271577"/>
                </a:cubicBezTo>
                <a:cubicBezTo>
                  <a:pt x="4926101" y="229972"/>
                  <a:pt x="4934331" y="192939"/>
                  <a:pt x="4938446" y="158649"/>
                </a:cubicBezTo>
                <a:cubicBezTo>
                  <a:pt x="4938903" y="154991"/>
                  <a:pt x="4938903" y="151791"/>
                  <a:pt x="4937074" y="151333"/>
                </a:cubicBezTo>
                <a:cubicBezTo>
                  <a:pt x="4935245" y="150876"/>
                  <a:pt x="4933873" y="151333"/>
                  <a:pt x="4931587" y="152705"/>
                </a:cubicBezTo>
                <a:cubicBezTo>
                  <a:pt x="4919700" y="160020"/>
                  <a:pt x="4915586" y="166421"/>
                  <a:pt x="4905984" y="180594"/>
                </a:cubicBezTo>
                <a:cubicBezTo>
                  <a:pt x="4904155" y="183337"/>
                  <a:pt x="4892725" y="191110"/>
                  <a:pt x="4888154" y="197968"/>
                </a:cubicBezTo>
                <a:cubicBezTo>
                  <a:pt x="4885410" y="201625"/>
                  <a:pt x="4879009" y="219456"/>
                  <a:pt x="4876266" y="222657"/>
                </a:cubicBezTo>
                <a:cubicBezTo>
                  <a:pt x="4852492" y="249174"/>
                  <a:pt x="4844263" y="266548"/>
                  <a:pt x="4829175" y="266548"/>
                </a:cubicBezTo>
                <a:cubicBezTo>
                  <a:pt x="4822774" y="266548"/>
                  <a:pt x="4818202" y="258775"/>
                  <a:pt x="4818202" y="248260"/>
                </a:cubicBezTo>
                <a:cubicBezTo>
                  <a:pt x="4818202" y="240945"/>
                  <a:pt x="4846549" y="181509"/>
                  <a:pt x="4846549" y="146761"/>
                </a:cubicBezTo>
                <a:cubicBezTo>
                  <a:pt x="4846549" y="142189"/>
                  <a:pt x="4845177" y="133503"/>
                  <a:pt x="4842891" y="132588"/>
                </a:cubicBezTo>
                <a:cubicBezTo>
                  <a:pt x="4841519" y="132131"/>
                  <a:pt x="4838776" y="130759"/>
                  <a:pt x="4838319" y="129845"/>
                </a:cubicBezTo>
                <a:cubicBezTo>
                  <a:pt x="4835576" y="124816"/>
                  <a:pt x="4832376" y="128473"/>
                  <a:pt x="4831004" y="122530"/>
                </a:cubicBezTo>
                <a:cubicBezTo>
                  <a:pt x="4830547" y="119787"/>
                  <a:pt x="4828718" y="119787"/>
                  <a:pt x="4828718" y="117043"/>
                </a:cubicBezTo>
                <a:cubicBezTo>
                  <a:pt x="4828718" y="105613"/>
                  <a:pt x="4840605" y="99213"/>
                  <a:pt x="4851120" y="99213"/>
                </a:cubicBezTo>
                <a:close/>
                <a:moveTo>
                  <a:pt x="2650083" y="98755"/>
                </a:moveTo>
                <a:cubicBezTo>
                  <a:pt x="2655570" y="98755"/>
                  <a:pt x="2657399" y="101956"/>
                  <a:pt x="2657856" y="105613"/>
                </a:cubicBezTo>
                <a:cubicBezTo>
                  <a:pt x="2658770" y="111100"/>
                  <a:pt x="2661970" y="115672"/>
                  <a:pt x="2661970" y="121615"/>
                </a:cubicBezTo>
                <a:cubicBezTo>
                  <a:pt x="2661970" y="124359"/>
                  <a:pt x="2661056" y="127102"/>
                  <a:pt x="2656941" y="131217"/>
                </a:cubicBezTo>
                <a:cubicBezTo>
                  <a:pt x="2653741" y="134417"/>
                  <a:pt x="2646426" y="143104"/>
                  <a:pt x="2643683" y="151333"/>
                </a:cubicBezTo>
                <a:cubicBezTo>
                  <a:pt x="2632710" y="182880"/>
                  <a:pt x="2623109" y="219456"/>
                  <a:pt x="2623109" y="229057"/>
                </a:cubicBezTo>
                <a:cubicBezTo>
                  <a:pt x="2623109" y="232258"/>
                  <a:pt x="2623109" y="236373"/>
                  <a:pt x="2625395" y="236373"/>
                </a:cubicBezTo>
                <a:cubicBezTo>
                  <a:pt x="2627223" y="236373"/>
                  <a:pt x="2629052" y="234544"/>
                  <a:pt x="2633624" y="230429"/>
                </a:cubicBezTo>
                <a:cubicBezTo>
                  <a:pt x="2636825" y="227229"/>
                  <a:pt x="2647797" y="217170"/>
                  <a:pt x="2651912" y="212598"/>
                </a:cubicBezTo>
                <a:cubicBezTo>
                  <a:pt x="2672029" y="191567"/>
                  <a:pt x="2689402" y="164592"/>
                  <a:pt x="2702204" y="144933"/>
                </a:cubicBezTo>
                <a:cubicBezTo>
                  <a:pt x="2711348" y="131217"/>
                  <a:pt x="2717292" y="125273"/>
                  <a:pt x="2722321" y="125273"/>
                </a:cubicBezTo>
                <a:cubicBezTo>
                  <a:pt x="2727350" y="125273"/>
                  <a:pt x="2731008" y="129845"/>
                  <a:pt x="2731922" y="139446"/>
                </a:cubicBezTo>
                <a:cubicBezTo>
                  <a:pt x="2733294" y="151333"/>
                  <a:pt x="2733294" y="183795"/>
                  <a:pt x="2733294" y="202083"/>
                </a:cubicBezTo>
                <a:cubicBezTo>
                  <a:pt x="2733294" y="217170"/>
                  <a:pt x="2733751" y="224943"/>
                  <a:pt x="2739237" y="224943"/>
                </a:cubicBezTo>
                <a:cubicBezTo>
                  <a:pt x="2746095" y="224943"/>
                  <a:pt x="2748838" y="224485"/>
                  <a:pt x="2770784" y="201625"/>
                </a:cubicBezTo>
                <a:cubicBezTo>
                  <a:pt x="2771699" y="200711"/>
                  <a:pt x="2773070" y="199797"/>
                  <a:pt x="2774442" y="198882"/>
                </a:cubicBezTo>
                <a:lnTo>
                  <a:pt x="2779856" y="193641"/>
                </a:lnTo>
                <a:lnTo>
                  <a:pt x="2762114" y="176672"/>
                </a:lnTo>
                <a:cubicBezTo>
                  <a:pt x="2757621" y="170107"/>
                  <a:pt x="2754934" y="162649"/>
                  <a:pt x="2754934" y="154077"/>
                </a:cubicBezTo>
                <a:cubicBezTo>
                  <a:pt x="2754934" y="127102"/>
                  <a:pt x="2806141" y="101956"/>
                  <a:pt x="2827629" y="101956"/>
                </a:cubicBezTo>
                <a:cubicBezTo>
                  <a:pt x="2831287" y="101956"/>
                  <a:pt x="2835402" y="103327"/>
                  <a:pt x="2838602" y="103785"/>
                </a:cubicBezTo>
                <a:cubicBezTo>
                  <a:pt x="2843174" y="104699"/>
                  <a:pt x="2844089" y="110643"/>
                  <a:pt x="2847289" y="112929"/>
                </a:cubicBezTo>
                <a:cubicBezTo>
                  <a:pt x="2850489" y="115672"/>
                  <a:pt x="2855518" y="114757"/>
                  <a:pt x="2855518" y="120244"/>
                </a:cubicBezTo>
                <a:cubicBezTo>
                  <a:pt x="2855518" y="123444"/>
                  <a:pt x="2853690" y="125273"/>
                  <a:pt x="2847289" y="125273"/>
                </a:cubicBezTo>
                <a:cubicBezTo>
                  <a:pt x="2843631" y="125273"/>
                  <a:pt x="2830830" y="125273"/>
                  <a:pt x="2828544" y="125273"/>
                </a:cubicBezTo>
                <a:cubicBezTo>
                  <a:pt x="2811627" y="125273"/>
                  <a:pt x="2777795" y="134417"/>
                  <a:pt x="2777795" y="155448"/>
                </a:cubicBezTo>
                <a:cubicBezTo>
                  <a:pt x="2777795" y="176022"/>
                  <a:pt x="2807513" y="188367"/>
                  <a:pt x="2842260" y="205283"/>
                </a:cubicBezTo>
                <a:cubicBezTo>
                  <a:pt x="2853690" y="210769"/>
                  <a:pt x="2862834" y="221285"/>
                  <a:pt x="2862834" y="234544"/>
                </a:cubicBezTo>
                <a:cubicBezTo>
                  <a:pt x="2862834" y="245059"/>
                  <a:pt x="2857347" y="252375"/>
                  <a:pt x="2850489" y="258775"/>
                </a:cubicBezTo>
                <a:cubicBezTo>
                  <a:pt x="2847747" y="261519"/>
                  <a:pt x="2834487" y="266091"/>
                  <a:pt x="2831287" y="268834"/>
                </a:cubicBezTo>
                <a:cubicBezTo>
                  <a:pt x="2811627" y="284836"/>
                  <a:pt x="2802483" y="288493"/>
                  <a:pt x="2788310" y="288493"/>
                </a:cubicBezTo>
                <a:cubicBezTo>
                  <a:pt x="2775509" y="288493"/>
                  <a:pt x="2770479" y="281178"/>
                  <a:pt x="2766822" y="276606"/>
                </a:cubicBezTo>
                <a:cubicBezTo>
                  <a:pt x="2765907" y="275692"/>
                  <a:pt x="2765450" y="273406"/>
                  <a:pt x="2765450" y="272034"/>
                </a:cubicBezTo>
                <a:cubicBezTo>
                  <a:pt x="2765450" y="270205"/>
                  <a:pt x="2761335" y="269291"/>
                  <a:pt x="2761335" y="267005"/>
                </a:cubicBezTo>
                <a:cubicBezTo>
                  <a:pt x="2761335" y="263347"/>
                  <a:pt x="2762707" y="262890"/>
                  <a:pt x="2767279" y="262890"/>
                </a:cubicBezTo>
                <a:cubicBezTo>
                  <a:pt x="2772308" y="262890"/>
                  <a:pt x="2775966" y="267005"/>
                  <a:pt x="2788767" y="267005"/>
                </a:cubicBezTo>
                <a:cubicBezTo>
                  <a:pt x="2807970" y="267005"/>
                  <a:pt x="2839974" y="256032"/>
                  <a:pt x="2839974" y="232258"/>
                </a:cubicBezTo>
                <a:cubicBezTo>
                  <a:pt x="2839974" y="226771"/>
                  <a:pt x="2834030" y="220371"/>
                  <a:pt x="2827629" y="217627"/>
                </a:cubicBezTo>
                <a:cubicBezTo>
                  <a:pt x="2820200" y="214427"/>
                  <a:pt x="2811942" y="210998"/>
                  <a:pt x="2803734" y="207119"/>
                </a:cubicBezTo>
                <a:lnTo>
                  <a:pt x="2787602" y="198089"/>
                </a:lnTo>
                <a:lnTo>
                  <a:pt x="2782964" y="205062"/>
                </a:lnTo>
                <a:cubicBezTo>
                  <a:pt x="2781271" y="207369"/>
                  <a:pt x="2779585" y="209398"/>
                  <a:pt x="2778099" y="210769"/>
                </a:cubicBezTo>
                <a:cubicBezTo>
                  <a:pt x="2760269" y="227229"/>
                  <a:pt x="2745638" y="256489"/>
                  <a:pt x="2722321" y="256489"/>
                </a:cubicBezTo>
                <a:cubicBezTo>
                  <a:pt x="2717749" y="256489"/>
                  <a:pt x="2712262" y="249174"/>
                  <a:pt x="2712262" y="236373"/>
                </a:cubicBezTo>
                <a:cubicBezTo>
                  <a:pt x="2712262" y="207112"/>
                  <a:pt x="2713177" y="181966"/>
                  <a:pt x="2712262" y="173736"/>
                </a:cubicBezTo>
                <a:cubicBezTo>
                  <a:pt x="2711805" y="169621"/>
                  <a:pt x="2709976" y="166878"/>
                  <a:pt x="2706319" y="173279"/>
                </a:cubicBezTo>
                <a:cubicBezTo>
                  <a:pt x="2703118" y="177851"/>
                  <a:pt x="2696718" y="184252"/>
                  <a:pt x="2693517" y="188824"/>
                </a:cubicBezTo>
                <a:cubicBezTo>
                  <a:pt x="2688945" y="195682"/>
                  <a:pt x="2682087" y="196596"/>
                  <a:pt x="2677515" y="202997"/>
                </a:cubicBezTo>
                <a:cubicBezTo>
                  <a:pt x="2669743" y="213970"/>
                  <a:pt x="2655570" y="230886"/>
                  <a:pt x="2648254" y="240030"/>
                </a:cubicBezTo>
                <a:cubicBezTo>
                  <a:pt x="2643683" y="245517"/>
                  <a:pt x="2643683" y="251003"/>
                  <a:pt x="2639568" y="255118"/>
                </a:cubicBezTo>
                <a:cubicBezTo>
                  <a:pt x="2627223" y="266548"/>
                  <a:pt x="2618079" y="272491"/>
                  <a:pt x="2608478" y="272491"/>
                </a:cubicBezTo>
                <a:cubicBezTo>
                  <a:pt x="2602534" y="272491"/>
                  <a:pt x="2599334" y="262433"/>
                  <a:pt x="2599334" y="256489"/>
                </a:cubicBezTo>
                <a:cubicBezTo>
                  <a:pt x="2599334" y="234087"/>
                  <a:pt x="2624480" y="150419"/>
                  <a:pt x="2628138" y="130302"/>
                </a:cubicBezTo>
                <a:cubicBezTo>
                  <a:pt x="2629967" y="120701"/>
                  <a:pt x="2638196" y="98755"/>
                  <a:pt x="2650083" y="98755"/>
                </a:cubicBezTo>
                <a:close/>
                <a:moveTo>
                  <a:pt x="4081272" y="96469"/>
                </a:moveTo>
                <a:cubicBezTo>
                  <a:pt x="4086758" y="96469"/>
                  <a:pt x="4094074" y="101041"/>
                  <a:pt x="4094988" y="110643"/>
                </a:cubicBezTo>
                <a:cubicBezTo>
                  <a:pt x="4095445" y="113843"/>
                  <a:pt x="4097274" y="116129"/>
                  <a:pt x="4100474" y="117501"/>
                </a:cubicBezTo>
                <a:cubicBezTo>
                  <a:pt x="4104132" y="118872"/>
                  <a:pt x="4112819" y="123444"/>
                  <a:pt x="4112819" y="130759"/>
                </a:cubicBezTo>
                <a:cubicBezTo>
                  <a:pt x="4112819" y="139446"/>
                  <a:pt x="4105503" y="142647"/>
                  <a:pt x="4104589" y="148590"/>
                </a:cubicBezTo>
                <a:cubicBezTo>
                  <a:pt x="4103217" y="159563"/>
                  <a:pt x="4099103" y="199340"/>
                  <a:pt x="4099103" y="217170"/>
                </a:cubicBezTo>
                <a:cubicBezTo>
                  <a:pt x="4099103" y="265176"/>
                  <a:pt x="4105961" y="270663"/>
                  <a:pt x="4108704" y="272491"/>
                </a:cubicBezTo>
                <a:cubicBezTo>
                  <a:pt x="4112819" y="275235"/>
                  <a:pt x="4119219" y="280264"/>
                  <a:pt x="4119219" y="284379"/>
                </a:cubicBezTo>
                <a:cubicBezTo>
                  <a:pt x="4119219" y="293065"/>
                  <a:pt x="4111904" y="300838"/>
                  <a:pt x="4105046" y="300838"/>
                </a:cubicBezTo>
                <a:cubicBezTo>
                  <a:pt x="4086301" y="300838"/>
                  <a:pt x="4078528" y="295809"/>
                  <a:pt x="4078528" y="234087"/>
                </a:cubicBezTo>
                <a:cubicBezTo>
                  <a:pt x="4078528" y="218085"/>
                  <a:pt x="4083558" y="191110"/>
                  <a:pt x="4083558" y="177394"/>
                </a:cubicBezTo>
                <a:cubicBezTo>
                  <a:pt x="4083558" y="174651"/>
                  <a:pt x="4084015" y="173736"/>
                  <a:pt x="4084015" y="169621"/>
                </a:cubicBezTo>
                <a:cubicBezTo>
                  <a:pt x="4084015" y="167335"/>
                  <a:pt x="4083100" y="166421"/>
                  <a:pt x="4081729" y="166421"/>
                </a:cubicBezTo>
                <a:cubicBezTo>
                  <a:pt x="4079900" y="166421"/>
                  <a:pt x="4078528" y="169621"/>
                  <a:pt x="4077157" y="170993"/>
                </a:cubicBezTo>
                <a:cubicBezTo>
                  <a:pt x="4000347" y="254661"/>
                  <a:pt x="3982974" y="297180"/>
                  <a:pt x="3956913" y="297180"/>
                </a:cubicBezTo>
                <a:cubicBezTo>
                  <a:pt x="3947312" y="297180"/>
                  <a:pt x="3942740" y="289865"/>
                  <a:pt x="3942740" y="278892"/>
                </a:cubicBezTo>
                <a:cubicBezTo>
                  <a:pt x="3942740" y="242316"/>
                  <a:pt x="4001719" y="158649"/>
                  <a:pt x="4035552" y="119787"/>
                </a:cubicBezTo>
                <a:cubicBezTo>
                  <a:pt x="4048353" y="105156"/>
                  <a:pt x="4068013" y="96469"/>
                  <a:pt x="4081272" y="96469"/>
                </a:cubicBezTo>
                <a:close/>
                <a:moveTo>
                  <a:pt x="2995422" y="96469"/>
                </a:moveTo>
                <a:cubicBezTo>
                  <a:pt x="3000908" y="96469"/>
                  <a:pt x="3008223" y="101041"/>
                  <a:pt x="3009138" y="110643"/>
                </a:cubicBezTo>
                <a:cubicBezTo>
                  <a:pt x="3009595" y="113843"/>
                  <a:pt x="3011424" y="116129"/>
                  <a:pt x="3014624" y="117501"/>
                </a:cubicBezTo>
                <a:cubicBezTo>
                  <a:pt x="3018282" y="118872"/>
                  <a:pt x="3026968" y="123444"/>
                  <a:pt x="3026968" y="130759"/>
                </a:cubicBezTo>
                <a:cubicBezTo>
                  <a:pt x="3026968" y="139446"/>
                  <a:pt x="3019653" y="142647"/>
                  <a:pt x="3018739" y="148590"/>
                </a:cubicBezTo>
                <a:cubicBezTo>
                  <a:pt x="3017367" y="159563"/>
                  <a:pt x="3013252" y="199340"/>
                  <a:pt x="3013252" y="217170"/>
                </a:cubicBezTo>
                <a:cubicBezTo>
                  <a:pt x="3013252" y="265176"/>
                  <a:pt x="3020110" y="270663"/>
                  <a:pt x="3022854" y="272491"/>
                </a:cubicBezTo>
                <a:cubicBezTo>
                  <a:pt x="3026968" y="275235"/>
                  <a:pt x="3033369" y="280264"/>
                  <a:pt x="3033369" y="284379"/>
                </a:cubicBezTo>
                <a:cubicBezTo>
                  <a:pt x="3033369" y="293065"/>
                  <a:pt x="3026054" y="300838"/>
                  <a:pt x="3019196" y="300838"/>
                </a:cubicBezTo>
                <a:cubicBezTo>
                  <a:pt x="3000451" y="300838"/>
                  <a:pt x="2992678" y="295809"/>
                  <a:pt x="2992678" y="234087"/>
                </a:cubicBezTo>
                <a:cubicBezTo>
                  <a:pt x="2992678" y="218085"/>
                  <a:pt x="2997708" y="191110"/>
                  <a:pt x="2997708" y="177394"/>
                </a:cubicBezTo>
                <a:cubicBezTo>
                  <a:pt x="2997708" y="174651"/>
                  <a:pt x="2998165" y="173736"/>
                  <a:pt x="2998165" y="169621"/>
                </a:cubicBezTo>
                <a:cubicBezTo>
                  <a:pt x="2998165" y="167335"/>
                  <a:pt x="2997250" y="166421"/>
                  <a:pt x="2995879" y="166421"/>
                </a:cubicBezTo>
                <a:cubicBezTo>
                  <a:pt x="2994050" y="166421"/>
                  <a:pt x="2992678" y="169621"/>
                  <a:pt x="2991307" y="170993"/>
                </a:cubicBezTo>
                <a:cubicBezTo>
                  <a:pt x="2914497" y="254661"/>
                  <a:pt x="2897124" y="297180"/>
                  <a:pt x="2871063" y="297180"/>
                </a:cubicBezTo>
                <a:cubicBezTo>
                  <a:pt x="2861462" y="297180"/>
                  <a:pt x="2856890" y="289865"/>
                  <a:pt x="2856890" y="278892"/>
                </a:cubicBezTo>
                <a:cubicBezTo>
                  <a:pt x="2856890" y="242316"/>
                  <a:pt x="2915869" y="158649"/>
                  <a:pt x="2949702" y="119787"/>
                </a:cubicBezTo>
                <a:cubicBezTo>
                  <a:pt x="2962503" y="105156"/>
                  <a:pt x="2982163" y="96469"/>
                  <a:pt x="2995422" y="96469"/>
                </a:cubicBezTo>
                <a:close/>
                <a:moveTo>
                  <a:pt x="1880997" y="96469"/>
                </a:moveTo>
                <a:cubicBezTo>
                  <a:pt x="1886483" y="96469"/>
                  <a:pt x="1893799" y="101041"/>
                  <a:pt x="1894713" y="110643"/>
                </a:cubicBezTo>
                <a:cubicBezTo>
                  <a:pt x="1895170" y="113843"/>
                  <a:pt x="1896999" y="116129"/>
                  <a:pt x="1900199" y="117501"/>
                </a:cubicBezTo>
                <a:cubicBezTo>
                  <a:pt x="1903857" y="118872"/>
                  <a:pt x="1912544" y="123444"/>
                  <a:pt x="1912544" y="130759"/>
                </a:cubicBezTo>
                <a:cubicBezTo>
                  <a:pt x="1912544" y="139446"/>
                  <a:pt x="1905229" y="142647"/>
                  <a:pt x="1904314" y="148590"/>
                </a:cubicBezTo>
                <a:cubicBezTo>
                  <a:pt x="1902943" y="159563"/>
                  <a:pt x="1898828" y="199340"/>
                  <a:pt x="1898828" y="217170"/>
                </a:cubicBezTo>
                <a:cubicBezTo>
                  <a:pt x="1898828" y="265176"/>
                  <a:pt x="1905686" y="270663"/>
                  <a:pt x="1908429" y="272491"/>
                </a:cubicBezTo>
                <a:cubicBezTo>
                  <a:pt x="1912544" y="275235"/>
                  <a:pt x="1918944" y="280264"/>
                  <a:pt x="1918944" y="284379"/>
                </a:cubicBezTo>
                <a:cubicBezTo>
                  <a:pt x="1918944" y="293065"/>
                  <a:pt x="1911629" y="300838"/>
                  <a:pt x="1904772" y="300838"/>
                </a:cubicBezTo>
                <a:cubicBezTo>
                  <a:pt x="1886026" y="300838"/>
                  <a:pt x="1878254" y="295809"/>
                  <a:pt x="1878254" y="234087"/>
                </a:cubicBezTo>
                <a:cubicBezTo>
                  <a:pt x="1878254" y="218085"/>
                  <a:pt x="1883283" y="191110"/>
                  <a:pt x="1883283" y="177394"/>
                </a:cubicBezTo>
                <a:cubicBezTo>
                  <a:pt x="1883283" y="174651"/>
                  <a:pt x="1883740" y="173736"/>
                  <a:pt x="1883740" y="169621"/>
                </a:cubicBezTo>
                <a:cubicBezTo>
                  <a:pt x="1883740" y="167335"/>
                  <a:pt x="1882826" y="166421"/>
                  <a:pt x="1881454" y="166421"/>
                </a:cubicBezTo>
                <a:cubicBezTo>
                  <a:pt x="1879625" y="166421"/>
                  <a:pt x="1878254" y="169621"/>
                  <a:pt x="1876882" y="170993"/>
                </a:cubicBezTo>
                <a:cubicBezTo>
                  <a:pt x="1800072" y="254661"/>
                  <a:pt x="1782699" y="297180"/>
                  <a:pt x="1756638" y="297180"/>
                </a:cubicBezTo>
                <a:cubicBezTo>
                  <a:pt x="1747037" y="297180"/>
                  <a:pt x="1742465" y="289865"/>
                  <a:pt x="1742465" y="278892"/>
                </a:cubicBezTo>
                <a:cubicBezTo>
                  <a:pt x="1742465" y="242316"/>
                  <a:pt x="1801444" y="158649"/>
                  <a:pt x="1835277" y="119787"/>
                </a:cubicBezTo>
                <a:cubicBezTo>
                  <a:pt x="1848078" y="105156"/>
                  <a:pt x="1867738" y="96469"/>
                  <a:pt x="1880997" y="96469"/>
                </a:cubicBezTo>
                <a:close/>
                <a:moveTo>
                  <a:pt x="1338072" y="96469"/>
                </a:moveTo>
                <a:cubicBezTo>
                  <a:pt x="1343558" y="96469"/>
                  <a:pt x="1350873" y="101041"/>
                  <a:pt x="1351788" y="110643"/>
                </a:cubicBezTo>
                <a:cubicBezTo>
                  <a:pt x="1352245" y="113843"/>
                  <a:pt x="1354074" y="116129"/>
                  <a:pt x="1357274" y="117501"/>
                </a:cubicBezTo>
                <a:cubicBezTo>
                  <a:pt x="1360932" y="118872"/>
                  <a:pt x="1369619" y="123444"/>
                  <a:pt x="1369619" y="130759"/>
                </a:cubicBezTo>
                <a:cubicBezTo>
                  <a:pt x="1369619" y="139446"/>
                  <a:pt x="1362303" y="142647"/>
                  <a:pt x="1361389" y="148590"/>
                </a:cubicBezTo>
                <a:cubicBezTo>
                  <a:pt x="1360017" y="159563"/>
                  <a:pt x="1355903" y="199340"/>
                  <a:pt x="1355903" y="217170"/>
                </a:cubicBezTo>
                <a:cubicBezTo>
                  <a:pt x="1355903" y="265176"/>
                  <a:pt x="1362761" y="270663"/>
                  <a:pt x="1365504" y="272491"/>
                </a:cubicBezTo>
                <a:cubicBezTo>
                  <a:pt x="1369619" y="275235"/>
                  <a:pt x="1376020" y="280264"/>
                  <a:pt x="1376020" y="284379"/>
                </a:cubicBezTo>
                <a:cubicBezTo>
                  <a:pt x="1376020" y="293065"/>
                  <a:pt x="1368704" y="300838"/>
                  <a:pt x="1361846" y="300838"/>
                </a:cubicBezTo>
                <a:cubicBezTo>
                  <a:pt x="1343101" y="300838"/>
                  <a:pt x="1335329" y="295809"/>
                  <a:pt x="1335329" y="234087"/>
                </a:cubicBezTo>
                <a:cubicBezTo>
                  <a:pt x="1335329" y="218085"/>
                  <a:pt x="1340358" y="191110"/>
                  <a:pt x="1340358" y="177394"/>
                </a:cubicBezTo>
                <a:cubicBezTo>
                  <a:pt x="1340358" y="174651"/>
                  <a:pt x="1340815" y="173736"/>
                  <a:pt x="1340815" y="169621"/>
                </a:cubicBezTo>
                <a:cubicBezTo>
                  <a:pt x="1340815" y="167335"/>
                  <a:pt x="1339901" y="166421"/>
                  <a:pt x="1338529" y="166421"/>
                </a:cubicBezTo>
                <a:cubicBezTo>
                  <a:pt x="1336700" y="166421"/>
                  <a:pt x="1335329" y="169621"/>
                  <a:pt x="1333957" y="170993"/>
                </a:cubicBezTo>
                <a:cubicBezTo>
                  <a:pt x="1257147" y="254661"/>
                  <a:pt x="1239774" y="297180"/>
                  <a:pt x="1213713" y="297180"/>
                </a:cubicBezTo>
                <a:cubicBezTo>
                  <a:pt x="1204112" y="297180"/>
                  <a:pt x="1199540" y="289865"/>
                  <a:pt x="1199540" y="278892"/>
                </a:cubicBezTo>
                <a:cubicBezTo>
                  <a:pt x="1199540" y="242316"/>
                  <a:pt x="1258519" y="158649"/>
                  <a:pt x="1292352" y="119787"/>
                </a:cubicBezTo>
                <a:cubicBezTo>
                  <a:pt x="1305154" y="105156"/>
                  <a:pt x="1324813" y="96469"/>
                  <a:pt x="1338072" y="96469"/>
                </a:cubicBezTo>
                <a:close/>
                <a:moveTo>
                  <a:pt x="1225829" y="93726"/>
                </a:moveTo>
                <a:cubicBezTo>
                  <a:pt x="1238174" y="93726"/>
                  <a:pt x="1249146" y="106528"/>
                  <a:pt x="1249146" y="114300"/>
                </a:cubicBezTo>
                <a:cubicBezTo>
                  <a:pt x="1249146" y="120701"/>
                  <a:pt x="1245946" y="125273"/>
                  <a:pt x="1239088" y="125273"/>
                </a:cubicBezTo>
                <a:cubicBezTo>
                  <a:pt x="1234059" y="125273"/>
                  <a:pt x="1232230" y="121158"/>
                  <a:pt x="1224915" y="121158"/>
                </a:cubicBezTo>
                <a:cubicBezTo>
                  <a:pt x="1195654" y="121158"/>
                  <a:pt x="1138961" y="174194"/>
                  <a:pt x="1138961" y="233629"/>
                </a:cubicBezTo>
                <a:cubicBezTo>
                  <a:pt x="1138961" y="237744"/>
                  <a:pt x="1142162" y="247345"/>
                  <a:pt x="1146276" y="247345"/>
                </a:cubicBezTo>
                <a:cubicBezTo>
                  <a:pt x="1158164" y="247345"/>
                  <a:pt x="1166393" y="242773"/>
                  <a:pt x="1171422" y="237744"/>
                </a:cubicBezTo>
                <a:cubicBezTo>
                  <a:pt x="1173251" y="235915"/>
                  <a:pt x="1182852" y="225400"/>
                  <a:pt x="1184681" y="223571"/>
                </a:cubicBezTo>
                <a:cubicBezTo>
                  <a:pt x="1187424" y="219913"/>
                  <a:pt x="1195197" y="220828"/>
                  <a:pt x="1195197" y="227229"/>
                </a:cubicBezTo>
                <a:cubicBezTo>
                  <a:pt x="1195197" y="229057"/>
                  <a:pt x="1194282" y="230429"/>
                  <a:pt x="1192911" y="231343"/>
                </a:cubicBezTo>
                <a:cubicBezTo>
                  <a:pt x="1189710" y="234544"/>
                  <a:pt x="1180566" y="243688"/>
                  <a:pt x="1178738" y="248717"/>
                </a:cubicBezTo>
                <a:cubicBezTo>
                  <a:pt x="1177823" y="251003"/>
                  <a:pt x="1174166" y="256947"/>
                  <a:pt x="1173251" y="258775"/>
                </a:cubicBezTo>
                <a:cubicBezTo>
                  <a:pt x="1170051" y="265176"/>
                  <a:pt x="1155878" y="270205"/>
                  <a:pt x="1140790" y="270205"/>
                </a:cubicBezTo>
                <a:cubicBezTo>
                  <a:pt x="1127988" y="270205"/>
                  <a:pt x="1117016" y="257404"/>
                  <a:pt x="1117016" y="233172"/>
                </a:cubicBezTo>
                <a:cubicBezTo>
                  <a:pt x="1117016" y="186538"/>
                  <a:pt x="1170965" y="93726"/>
                  <a:pt x="1225829" y="93726"/>
                </a:cubicBezTo>
                <a:close/>
                <a:moveTo>
                  <a:pt x="2062048" y="91440"/>
                </a:moveTo>
                <a:cubicBezTo>
                  <a:pt x="2064791" y="91440"/>
                  <a:pt x="2065706" y="93726"/>
                  <a:pt x="2065706" y="98298"/>
                </a:cubicBezTo>
                <a:cubicBezTo>
                  <a:pt x="2065706" y="99213"/>
                  <a:pt x="2066620" y="101041"/>
                  <a:pt x="2066620" y="102413"/>
                </a:cubicBezTo>
                <a:cubicBezTo>
                  <a:pt x="2066620" y="103327"/>
                  <a:pt x="2064334" y="111100"/>
                  <a:pt x="2062505" y="113386"/>
                </a:cubicBezTo>
                <a:cubicBezTo>
                  <a:pt x="2040103" y="140818"/>
                  <a:pt x="2007184" y="198425"/>
                  <a:pt x="1986610" y="234087"/>
                </a:cubicBezTo>
                <a:cubicBezTo>
                  <a:pt x="1976095" y="252375"/>
                  <a:pt x="1961007" y="265176"/>
                  <a:pt x="1950034" y="265176"/>
                </a:cubicBezTo>
                <a:cubicBezTo>
                  <a:pt x="1929460" y="265176"/>
                  <a:pt x="1928546" y="186995"/>
                  <a:pt x="1928546" y="146761"/>
                </a:cubicBezTo>
                <a:cubicBezTo>
                  <a:pt x="1928546" y="144933"/>
                  <a:pt x="1927631" y="136246"/>
                  <a:pt x="1927631" y="130302"/>
                </a:cubicBezTo>
                <a:cubicBezTo>
                  <a:pt x="1927631" y="120244"/>
                  <a:pt x="1931289" y="112471"/>
                  <a:pt x="1941805" y="112471"/>
                </a:cubicBezTo>
                <a:cubicBezTo>
                  <a:pt x="1952777" y="112471"/>
                  <a:pt x="1955063" y="121615"/>
                  <a:pt x="1955063" y="127559"/>
                </a:cubicBezTo>
                <a:cubicBezTo>
                  <a:pt x="1955063" y="133503"/>
                  <a:pt x="1953234" y="147219"/>
                  <a:pt x="1953234" y="150419"/>
                </a:cubicBezTo>
                <a:cubicBezTo>
                  <a:pt x="1953234" y="189738"/>
                  <a:pt x="1953234" y="213055"/>
                  <a:pt x="1955521" y="225857"/>
                </a:cubicBezTo>
                <a:cubicBezTo>
                  <a:pt x="1956435" y="230886"/>
                  <a:pt x="1957349" y="233172"/>
                  <a:pt x="1960093" y="233172"/>
                </a:cubicBezTo>
                <a:cubicBezTo>
                  <a:pt x="1962379" y="233172"/>
                  <a:pt x="1966493" y="230429"/>
                  <a:pt x="1971980" y="223571"/>
                </a:cubicBezTo>
                <a:cubicBezTo>
                  <a:pt x="1999869" y="186995"/>
                  <a:pt x="2036445" y="121615"/>
                  <a:pt x="2043760" y="110643"/>
                </a:cubicBezTo>
                <a:cubicBezTo>
                  <a:pt x="2046503" y="106528"/>
                  <a:pt x="2053819" y="101499"/>
                  <a:pt x="2055190" y="98755"/>
                </a:cubicBezTo>
                <a:cubicBezTo>
                  <a:pt x="2056104" y="96927"/>
                  <a:pt x="2058391" y="91440"/>
                  <a:pt x="2062048" y="91440"/>
                </a:cubicBezTo>
                <a:close/>
                <a:moveTo>
                  <a:pt x="5395569" y="82296"/>
                </a:moveTo>
                <a:cubicBezTo>
                  <a:pt x="5404256" y="82296"/>
                  <a:pt x="5413400" y="92355"/>
                  <a:pt x="5413400" y="101041"/>
                </a:cubicBezTo>
                <a:cubicBezTo>
                  <a:pt x="5413400" y="126187"/>
                  <a:pt x="5390997" y="134417"/>
                  <a:pt x="5331561" y="176479"/>
                </a:cubicBezTo>
                <a:cubicBezTo>
                  <a:pt x="5326532" y="180594"/>
                  <a:pt x="5323332" y="183795"/>
                  <a:pt x="5320588" y="192481"/>
                </a:cubicBezTo>
                <a:cubicBezTo>
                  <a:pt x="5316931" y="203454"/>
                  <a:pt x="5312359" y="224028"/>
                  <a:pt x="5312359" y="236373"/>
                </a:cubicBezTo>
                <a:cubicBezTo>
                  <a:pt x="5312359" y="245974"/>
                  <a:pt x="5317388" y="253746"/>
                  <a:pt x="5325618" y="253746"/>
                </a:cubicBezTo>
                <a:cubicBezTo>
                  <a:pt x="5339790" y="253746"/>
                  <a:pt x="5347106" y="248260"/>
                  <a:pt x="5353507" y="238659"/>
                </a:cubicBezTo>
                <a:cubicBezTo>
                  <a:pt x="5354421" y="237287"/>
                  <a:pt x="5355793" y="236830"/>
                  <a:pt x="5357164" y="236830"/>
                </a:cubicBezTo>
                <a:cubicBezTo>
                  <a:pt x="5359907" y="236830"/>
                  <a:pt x="5362194" y="238659"/>
                  <a:pt x="5362194" y="242316"/>
                </a:cubicBezTo>
                <a:cubicBezTo>
                  <a:pt x="5362194" y="257404"/>
                  <a:pt x="5332933" y="272034"/>
                  <a:pt x="5317845" y="272034"/>
                </a:cubicBezTo>
                <a:cubicBezTo>
                  <a:pt x="5305044" y="272034"/>
                  <a:pt x="5289956" y="259690"/>
                  <a:pt x="5289956" y="238201"/>
                </a:cubicBezTo>
                <a:cubicBezTo>
                  <a:pt x="5289956" y="226771"/>
                  <a:pt x="5292699" y="209398"/>
                  <a:pt x="5295443" y="197968"/>
                </a:cubicBezTo>
                <a:cubicBezTo>
                  <a:pt x="5296357" y="194310"/>
                  <a:pt x="5296357" y="193396"/>
                  <a:pt x="5293156" y="192481"/>
                </a:cubicBezTo>
                <a:cubicBezTo>
                  <a:pt x="5290413" y="191567"/>
                  <a:pt x="5287670" y="185166"/>
                  <a:pt x="5287670" y="182880"/>
                </a:cubicBezTo>
                <a:cubicBezTo>
                  <a:pt x="5287670" y="172365"/>
                  <a:pt x="5292242" y="173279"/>
                  <a:pt x="5303215" y="166421"/>
                </a:cubicBezTo>
                <a:cubicBezTo>
                  <a:pt x="5306872" y="164135"/>
                  <a:pt x="5308244" y="161849"/>
                  <a:pt x="5310073" y="158192"/>
                </a:cubicBezTo>
                <a:cubicBezTo>
                  <a:pt x="5328361" y="121158"/>
                  <a:pt x="5369051" y="82296"/>
                  <a:pt x="5395569" y="82296"/>
                </a:cubicBezTo>
                <a:close/>
                <a:moveTo>
                  <a:pt x="4814545" y="82296"/>
                </a:moveTo>
                <a:cubicBezTo>
                  <a:pt x="4823231" y="82296"/>
                  <a:pt x="4832376" y="92355"/>
                  <a:pt x="4832376" y="101041"/>
                </a:cubicBezTo>
                <a:cubicBezTo>
                  <a:pt x="4832376" y="126187"/>
                  <a:pt x="4809972" y="134417"/>
                  <a:pt x="4750537" y="176479"/>
                </a:cubicBezTo>
                <a:cubicBezTo>
                  <a:pt x="4745507" y="180594"/>
                  <a:pt x="4742307" y="183795"/>
                  <a:pt x="4739564" y="192481"/>
                </a:cubicBezTo>
                <a:cubicBezTo>
                  <a:pt x="4735906" y="203454"/>
                  <a:pt x="4731334" y="224028"/>
                  <a:pt x="4731334" y="236373"/>
                </a:cubicBezTo>
                <a:cubicBezTo>
                  <a:pt x="4731334" y="245974"/>
                  <a:pt x="4736363" y="253746"/>
                  <a:pt x="4744593" y="253746"/>
                </a:cubicBezTo>
                <a:cubicBezTo>
                  <a:pt x="4758766" y="253746"/>
                  <a:pt x="4766081" y="248260"/>
                  <a:pt x="4772482" y="238659"/>
                </a:cubicBezTo>
                <a:cubicBezTo>
                  <a:pt x="4773397" y="237287"/>
                  <a:pt x="4774768" y="236830"/>
                  <a:pt x="4776139" y="236830"/>
                </a:cubicBezTo>
                <a:cubicBezTo>
                  <a:pt x="4778883" y="236830"/>
                  <a:pt x="4781169" y="238659"/>
                  <a:pt x="4781169" y="242316"/>
                </a:cubicBezTo>
                <a:cubicBezTo>
                  <a:pt x="4781169" y="257404"/>
                  <a:pt x="4751908" y="272034"/>
                  <a:pt x="4736821" y="272034"/>
                </a:cubicBezTo>
                <a:cubicBezTo>
                  <a:pt x="4724019" y="272034"/>
                  <a:pt x="4708931" y="259690"/>
                  <a:pt x="4708931" y="238201"/>
                </a:cubicBezTo>
                <a:cubicBezTo>
                  <a:pt x="4708931" y="226771"/>
                  <a:pt x="4711675" y="209398"/>
                  <a:pt x="4714418" y="197968"/>
                </a:cubicBezTo>
                <a:cubicBezTo>
                  <a:pt x="4715332" y="194310"/>
                  <a:pt x="4715332" y="193396"/>
                  <a:pt x="4712132" y="192481"/>
                </a:cubicBezTo>
                <a:cubicBezTo>
                  <a:pt x="4709389" y="191567"/>
                  <a:pt x="4706645" y="185166"/>
                  <a:pt x="4706645" y="182880"/>
                </a:cubicBezTo>
                <a:cubicBezTo>
                  <a:pt x="4706645" y="172365"/>
                  <a:pt x="4711218" y="173279"/>
                  <a:pt x="4722190" y="166421"/>
                </a:cubicBezTo>
                <a:cubicBezTo>
                  <a:pt x="4725848" y="164135"/>
                  <a:pt x="4727219" y="161849"/>
                  <a:pt x="4729048" y="158192"/>
                </a:cubicBezTo>
                <a:cubicBezTo>
                  <a:pt x="4747336" y="121158"/>
                  <a:pt x="4788027" y="82296"/>
                  <a:pt x="4814545" y="82296"/>
                </a:cubicBezTo>
                <a:close/>
                <a:moveTo>
                  <a:pt x="2157070" y="82296"/>
                </a:moveTo>
                <a:cubicBezTo>
                  <a:pt x="2165756" y="82296"/>
                  <a:pt x="2174900" y="92355"/>
                  <a:pt x="2174900" y="101041"/>
                </a:cubicBezTo>
                <a:cubicBezTo>
                  <a:pt x="2174900" y="126187"/>
                  <a:pt x="2152498" y="134417"/>
                  <a:pt x="2093062" y="176479"/>
                </a:cubicBezTo>
                <a:cubicBezTo>
                  <a:pt x="2088032" y="180594"/>
                  <a:pt x="2084832" y="183795"/>
                  <a:pt x="2082089" y="192481"/>
                </a:cubicBezTo>
                <a:cubicBezTo>
                  <a:pt x="2078431" y="203454"/>
                  <a:pt x="2073859" y="224028"/>
                  <a:pt x="2073859" y="236373"/>
                </a:cubicBezTo>
                <a:cubicBezTo>
                  <a:pt x="2073859" y="245974"/>
                  <a:pt x="2078888" y="253746"/>
                  <a:pt x="2087118" y="253746"/>
                </a:cubicBezTo>
                <a:cubicBezTo>
                  <a:pt x="2101291" y="253746"/>
                  <a:pt x="2108606" y="248260"/>
                  <a:pt x="2115007" y="238659"/>
                </a:cubicBezTo>
                <a:cubicBezTo>
                  <a:pt x="2115921" y="237287"/>
                  <a:pt x="2117293" y="236830"/>
                  <a:pt x="2118665" y="236830"/>
                </a:cubicBezTo>
                <a:cubicBezTo>
                  <a:pt x="2121408" y="236830"/>
                  <a:pt x="2123694" y="238659"/>
                  <a:pt x="2123694" y="242316"/>
                </a:cubicBezTo>
                <a:cubicBezTo>
                  <a:pt x="2123694" y="257404"/>
                  <a:pt x="2094433" y="272034"/>
                  <a:pt x="2079346" y="272034"/>
                </a:cubicBezTo>
                <a:cubicBezTo>
                  <a:pt x="2066544" y="272034"/>
                  <a:pt x="2051456" y="259690"/>
                  <a:pt x="2051456" y="238201"/>
                </a:cubicBezTo>
                <a:cubicBezTo>
                  <a:pt x="2051456" y="226771"/>
                  <a:pt x="2054200" y="209398"/>
                  <a:pt x="2056943" y="197968"/>
                </a:cubicBezTo>
                <a:cubicBezTo>
                  <a:pt x="2057857" y="194310"/>
                  <a:pt x="2057857" y="193396"/>
                  <a:pt x="2054657" y="192481"/>
                </a:cubicBezTo>
                <a:cubicBezTo>
                  <a:pt x="2051913" y="191567"/>
                  <a:pt x="2049170" y="185166"/>
                  <a:pt x="2049170" y="182880"/>
                </a:cubicBezTo>
                <a:cubicBezTo>
                  <a:pt x="2049170" y="172365"/>
                  <a:pt x="2053742" y="173279"/>
                  <a:pt x="2064715" y="166421"/>
                </a:cubicBezTo>
                <a:cubicBezTo>
                  <a:pt x="2068373" y="164135"/>
                  <a:pt x="2069744" y="161849"/>
                  <a:pt x="2071573" y="158192"/>
                </a:cubicBezTo>
                <a:cubicBezTo>
                  <a:pt x="2089861" y="121158"/>
                  <a:pt x="2130552" y="82296"/>
                  <a:pt x="2157070" y="82296"/>
                </a:cubicBezTo>
                <a:close/>
                <a:moveTo>
                  <a:pt x="794994" y="82296"/>
                </a:moveTo>
                <a:cubicBezTo>
                  <a:pt x="803681" y="82296"/>
                  <a:pt x="812825" y="92355"/>
                  <a:pt x="812825" y="101041"/>
                </a:cubicBezTo>
                <a:cubicBezTo>
                  <a:pt x="812825" y="126187"/>
                  <a:pt x="790422" y="134417"/>
                  <a:pt x="730986" y="176479"/>
                </a:cubicBezTo>
                <a:cubicBezTo>
                  <a:pt x="725957" y="180594"/>
                  <a:pt x="722757" y="183795"/>
                  <a:pt x="720014" y="192481"/>
                </a:cubicBezTo>
                <a:cubicBezTo>
                  <a:pt x="716356" y="203454"/>
                  <a:pt x="711784" y="224028"/>
                  <a:pt x="711784" y="236373"/>
                </a:cubicBezTo>
                <a:cubicBezTo>
                  <a:pt x="711784" y="245974"/>
                  <a:pt x="716813" y="253746"/>
                  <a:pt x="725043" y="253746"/>
                </a:cubicBezTo>
                <a:cubicBezTo>
                  <a:pt x="739216" y="253746"/>
                  <a:pt x="746531" y="248260"/>
                  <a:pt x="752932" y="238659"/>
                </a:cubicBezTo>
                <a:cubicBezTo>
                  <a:pt x="753846" y="237287"/>
                  <a:pt x="755218" y="236830"/>
                  <a:pt x="756590" y="236830"/>
                </a:cubicBezTo>
                <a:cubicBezTo>
                  <a:pt x="759333" y="236830"/>
                  <a:pt x="761619" y="238659"/>
                  <a:pt x="761619" y="242316"/>
                </a:cubicBezTo>
                <a:cubicBezTo>
                  <a:pt x="761619" y="257404"/>
                  <a:pt x="732358" y="272034"/>
                  <a:pt x="717270" y="272034"/>
                </a:cubicBezTo>
                <a:cubicBezTo>
                  <a:pt x="704469" y="272034"/>
                  <a:pt x="689381" y="259690"/>
                  <a:pt x="689381" y="238201"/>
                </a:cubicBezTo>
                <a:cubicBezTo>
                  <a:pt x="689381" y="226771"/>
                  <a:pt x="692124" y="209398"/>
                  <a:pt x="694868" y="197968"/>
                </a:cubicBezTo>
                <a:cubicBezTo>
                  <a:pt x="695782" y="194310"/>
                  <a:pt x="695782" y="193396"/>
                  <a:pt x="692582" y="192481"/>
                </a:cubicBezTo>
                <a:cubicBezTo>
                  <a:pt x="689838" y="191567"/>
                  <a:pt x="687095" y="185166"/>
                  <a:pt x="687095" y="182880"/>
                </a:cubicBezTo>
                <a:cubicBezTo>
                  <a:pt x="687095" y="172365"/>
                  <a:pt x="691667" y="173279"/>
                  <a:pt x="702640" y="166421"/>
                </a:cubicBezTo>
                <a:cubicBezTo>
                  <a:pt x="706298" y="164135"/>
                  <a:pt x="707669" y="161849"/>
                  <a:pt x="709498" y="158192"/>
                </a:cubicBezTo>
                <a:cubicBezTo>
                  <a:pt x="727786" y="121158"/>
                  <a:pt x="768477" y="82296"/>
                  <a:pt x="794994" y="82296"/>
                </a:cubicBezTo>
                <a:close/>
                <a:moveTo>
                  <a:pt x="309219" y="82296"/>
                </a:moveTo>
                <a:cubicBezTo>
                  <a:pt x="317906" y="82296"/>
                  <a:pt x="327050" y="92355"/>
                  <a:pt x="327050" y="101041"/>
                </a:cubicBezTo>
                <a:cubicBezTo>
                  <a:pt x="327050" y="126187"/>
                  <a:pt x="304647" y="134417"/>
                  <a:pt x="245211" y="176479"/>
                </a:cubicBezTo>
                <a:cubicBezTo>
                  <a:pt x="240182" y="180594"/>
                  <a:pt x="236982" y="183795"/>
                  <a:pt x="234239" y="192481"/>
                </a:cubicBezTo>
                <a:cubicBezTo>
                  <a:pt x="230581" y="203454"/>
                  <a:pt x="226009" y="224028"/>
                  <a:pt x="226009" y="236373"/>
                </a:cubicBezTo>
                <a:cubicBezTo>
                  <a:pt x="226009" y="245974"/>
                  <a:pt x="231038" y="253746"/>
                  <a:pt x="239268" y="253746"/>
                </a:cubicBezTo>
                <a:cubicBezTo>
                  <a:pt x="253441" y="253746"/>
                  <a:pt x="260756" y="248260"/>
                  <a:pt x="267157" y="238659"/>
                </a:cubicBezTo>
                <a:cubicBezTo>
                  <a:pt x="268071" y="237287"/>
                  <a:pt x="269443" y="236830"/>
                  <a:pt x="270815" y="236830"/>
                </a:cubicBezTo>
                <a:cubicBezTo>
                  <a:pt x="273558" y="236830"/>
                  <a:pt x="275844" y="238659"/>
                  <a:pt x="275844" y="242316"/>
                </a:cubicBezTo>
                <a:cubicBezTo>
                  <a:pt x="275844" y="257404"/>
                  <a:pt x="246583" y="272034"/>
                  <a:pt x="231495" y="272034"/>
                </a:cubicBezTo>
                <a:cubicBezTo>
                  <a:pt x="218694" y="272034"/>
                  <a:pt x="203606" y="259690"/>
                  <a:pt x="203606" y="238201"/>
                </a:cubicBezTo>
                <a:cubicBezTo>
                  <a:pt x="203606" y="226771"/>
                  <a:pt x="206349" y="209398"/>
                  <a:pt x="209093" y="197968"/>
                </a:cubicBezTo>
                <a:cubicBezTo>
                  <a:pt x="210007" y="194310"/>
                  <a:pt x="210007" y="193396"/>
                  <a:pt x="206807" y="192481"/>
                </a:cubicBezTo>
                <a:cubicBezTo>
                  <a:pt x="204063" y="191567"/>
                  <a:pt x="201320" y="185166"/>
                  <a:pt x="201320" y="182880"/>
                </a:cubicBezTo>
                <a:cubicBezTo>
                  <a:pt x="201320" y="172365"/>
                  <a:pt x="205892" y="173279"/>
                  <a:pt x="216865" y="166421"/>
                </a:cubicBezTo>
                <a:cubicBezTo>
                  <a:pt x="220523" y="164135"/>
                  <a:pt x="221894" y="161849"/>
                  <a:pt x="223723" y="158192"/>
                </a:cubicBezTo>
                <a:cubicBezTo>
                  <a:pt x="242011" y="121158"/>
                  <a:pt x="282702" y="82296"/>
                  <a:pt x="309219" y="82296"/>
                </a:cubicBezTo>
                <a:close/>
                <a:moveTo>
                  <a:pt x="3672230" y="69495"/>
                </a:moveTo>
                <a:cubicBezTo>
                  <a:pt x="3677259" y="69495"/>
                  <a:pt x="3682746" y="78639"/>
                  <a:pt x="3682746" y="82296"/>
                </a:cubicBezTo>
                <a:cubicBezTo>
                  <a:pt x="3682746" y="88240"/>
                  <a:pt x="3675431" y="96469"/>
                  <a:pt x="3667658" y="101041"/>
                </a:cubicBezTo>
                <a:cubicBezTo>
                  <a:pt x="3666287" y="101956"/>
                  <a:pt x="3664915" y="103327"/>
                  <a:pt x="3664915" y="104242"/>
                </a:cubicBezTo>
                <a:cubicBezTo>
                  <a:pt x="3664915" y="105156"/>
                  <a:pt x="3665372" y="106071"/>
                  <a:pt x="3667658" y="106528"/>
                </a:cubicBezTo>
                <a:cubicBezTo>
                  <a:pt x="3680460" y="109271"/>
                  <a:pt x="3695547" y="124816"/>
                  <a:pt x="3695547" y="158192"/>
                </a:cubicBezTo>
                <a:cubicBezTo>
                  <a:pt x="3695547" y="191567"/>
                  <a:pt x="3635654" y="275235"/>
                  <a:pt x="3612794" y="275235"/>
                </a:cubicBezTo>
                <a:cubicBezTo>
                  <a:pt x="3599535" y="275235"/>
                  <a:pt x="3589477" y="257861"/>
                  <a:pt x="3589477" y="232715"/>
                </a:cubicBezTo>
                <a:cubicBezTo>
                  <a:pt x="3589477" y="192024"/>
                  <a:pt x="3615994" y="120701"/>
                  <a:pt x="3642055" y="87325"/>
                </a:cubicBezTo>
                <a:cubicBezTo>
                  <a:pt x="3648913" y="79096"/>
                  <a:pt x="3650742" y="74067"/>
                  <a:pt x="3658971" y="74067"/>
                </a:cubicBezTo>
                <a:cubicBezTo>
                  <a:pt x="3663543" y="74067"/>
                  <a:pt x="3669030" y="69495"/>
                  <a:pt x="3672230" y="69495"/>
                </a:cubicBezTo>
                <a:close/>
                <a:moveTo>
                  <a:pt x="3364458" y="45263"/>
                </a:moveTo>
                <a:cubicBezTo>
                  <a:pt x="3370402" y="45263"/>
                  <a:pt x="3378174" y="50749"/>
                  <a:pt x="3378174" y="59436"/>
                </a:cubicBezTo>
                <a:cubicBezTo>
                  <a:pt x="3378174" y="66751"/>
                  <a:pt x="3367659" y="81839"/>
                  <a:pt x="3360801" y="96469"/>
                </a:cubicBezTo>
                <a:cubicBezTo>
                  <a:pt x="3354400" y="109728"/>
                  <a:pt x="3350742" y="121158"/>
                  <a:pt x="3344799" y="138989"/>
                </a:cubicBezTo>
                <a:cubicBezTo>
                  <a:pt x="3340684" y="152248"/>
                  <a:pt x="3336112" y="194768"/>
                  <a:pt x="3336112" y="210769"/>
                </a:cubicBezTo>
                <a:cubicBezTo>
                  <a:pt x="3336112" y="214884"/>
                  <a:pt x="3338855" y="216256"/>
                  <a:pt x="3340684" y="216256"/>
                </a:cubicBezTo>
                <a:cubicBezTo>
                  <a:pt x="3343427" y="216256"/>
                  <a:pt x="3347999" y="214427"/>
                  <a:pt x="3350285" y="214427"/>
                </a:cubicBezTo>
                <a:cubicBezTo>
                  <a:pt x="3355314" y="214427"/>
                  <a:pt x="3355771" y="215341"/>
                  <a:pt x="3355771" y="218999"/>
                </a:cubicBezTo>
                <a:cubicBezTo>
                  <a:pt x="3355771" y="235001"/>
                  <a:pt x="3342970" y="244602"/>
                  <a:pt x="3331083" y="244602"/>
                </a:cubicBezTo>
                <a:cubicBezTo>
                  <a:pt x="3322853" y="244602"/>
                  <a:pt x="3316452" y="237287"/>
                  <a:pt x="3316452" y="212141"/>
                </a:cubicBezTo>
                <a:cubicBezTo>
                  <a:pt x="3316452" y="208941"/>
                  <a:pt x="3319653" y="204369"/>
                  <a:pt x="3319653" y="199340"/>
                </a:cubicBezTo>
                <a:cubicBezTo>
                  <a:pt x="3319653" y="177851"/>
                  <a:pt x="3321481" y="166421"/>
                  <a:pt x="3321481" y="161849"/>
                </a:cubicBezTo>
                <a:cubicBezTo>
                  <a:pt x="3321481" y="158192"/>
                  <a:pt x="3322396" y="156363"/>
                  <a:pt x="3323310" y="153620"/>
                </a:cubicBezTo>
                <a:cubicBezTo>
                  <a:pt x="3324682" y="149962"/>
                  <a:pt x="3324682" y="148133"/>
                  <a:pt x="3323767" y="147676"/>
                </a:cubicBezTo>
                <a:cubicBezTo>
                  <a:pt x="3322853" y="147219"/>
                  <a:pt x="3320110" y="149047"/>
                  <a:pt x="3318281" y="152248"/>
                </a:cubicBezTo>
                <a:cubicBezTo>
                  <a:pt x="3315081" y="157277"/>
                  <a:pt x="3303193" y="167793"/>
                  <a:pt x="3301364" y="171450"/>
                </a:cubicBezTo>
                <a:cubicBezTo>
                  <a:pt x="3300450" y="173279"/>
                  <a:pt x="3299993" y="175565"/>
                  <a:pt x="3299079" y="177394"/>
                </a:cubicBezTo>
                <a:cubicBezTo>
                  <a:pt x="3293592" y="187909"/>
                  <a:pt x="3283991" y="197053"/>
                  <a:pt x="3267075" y="218085"/>
                </a:cubicBezTo>
                <a:cubicBezTo>
                  <a:pt x="3262503" y="223571"/>
                  <a:pt x="3262503" y="227229"/>
                  <a:pt x="3258845" y="231801"/>
                </a:cubicBezTo>
                <a:cubicBezTo>
                  <a:pt x="3241471" y="253746"/>
                  <a:pt x="3223184" y="267919"/>
                  <a:pt x="3211296" y="267919"/>
                </a:cubicBezTo>
                <a:cubicBezTo>
                  <a:pt x="3205810" y="267919"/>
                  <a:pt x="3203524" y="262890"/>
                  <a:pt x="3200324" y="260604"/>
                </a:cubicBezTo>
                <a:cubicBezTo>
                  <a:pt x="3196895" y="258090"/>
                  <a:pt x="3195294" y="255346"/>
                  <a:pt x="3194551" y="252775"/>
                </a:cubicBezTo>
                <a:lnTo>
                  <a:pt x="3194531" y="252552"/>
                </a:lnTo>
                <a:lnTo>
                  <a:pt x="3184024" y="260640"/>
                </a:lnTo>
                <a:cubicBezTo>
                  <a:pt x="3174616" y="269577"/>
                  <a:pt x="3168357" y="279349"/>
                  <a:pt x="3157728" y="279349"/>
                </a:cubicBezTo>
                <a:cubicBezTo>
                  <a:pt x="3148126" y="279349"/>
                  <a:pt x="3148126" y="264719"/>
                  <a:pt x="3146755" y="246888"/>
                </a:cubicBezTo>
                <a:cubicBezTo>
                  <a:pt x="3145841" y="235915"/>
                  <a:pt x="3144469" y="176479"/>
                  <a:pt x="3142640" y="170079"/>
                </a:cubicBezTo>
                <a:cubicBezTo>
                  <a:pt x="3142183" y="167793"/>
                  <a:pt x="3142183" y="165964"/>
                  <a:pt x="3140811" y="165964"/>
                </a:cubicBezTo>
                <a:cubicBezTo>
                  <a:pt x="3139440" y="165964"/>
                  <a:pt x="3137611" y="166421"/>
                  <a:pt x="3136239" y="167793"/>
                </a:cubicBezTo>
                <a:cubicBezTo>
                  <a:pt x="3131667" y="172365"/>
                  <a:pt x="3124809" y="177394"/>
                  <a:pt x="3119323" y="183795"/>
                </a:cubicBezTo>
                <a:cubicBezTo>
                  <a:pt x="3117037" y="186081"/>
                  <a:pt x="3112465" y="189738"/>
                  <a:pt x="3110636" y="192481"/>
                </a:cubicBezTo>
                <a:cubicBezTo>
                  <a:pt x="3096463" y="212141"/>
                  <a:pt x="3084576" y="233629"/>
                  <a:pt x="3071774" y="248717"/>
                </a:cubicBezTo>
                <a:cubicBezTo>
                  <a:pt x="3063544" y="257861"/>
                  <a:pt x="3054858" y="267919"/>
                  <a:pt x="3047085" y="267919"/>
                </a:cubicBezTo>
                <a:cubicBezTo>
                  <a:pt x="3042970" y="267919"/>
                  <a:pt x="3038856" y="264262"/>
                  <a:pt x="3038856" y="257404"/>
                </a:cubicBezTo>
                <a:cubicBezTo>
                  <a:pt x="3038856" y="233629"/>
                  <a:pt x="3048457" y="172822"/>
                  <a:pt x="3053486" y="147219"/>
                </a:cubicBezTo>
                <a:cubicBezTo>
                  <a:pt x="3055772" y="135789"/>
                  <a:pt x="3057144" y="122987"/>
                  <a:pt x="3073146" y="122987"/>
                </a:cubicBezTo>
                <a:cubicBezTo>
                  <a:pt x="3081833" y="122987"/>
                  <a:pt x="3083204" y="132588"/>
                  <a:pt x="3083204" y="138989"/>
                </a:cubicBezTo>
                <a:cubicBezTo>
                  <a:pt x="3083204" y="141275"/>
                  <a:pt x="3084576" y="142189"/>
                  <a:pt x="3084576" y="144933"/>
                </a:cubicBezTo>
                <a:cubicBezTo>
                  <a:pt x="3084576" y="149962"/>
                  <a:pt x="3078632" y="154991"/>
                  <a:pt x="3076803" y="162306"/>
                </a:cubicBezTo>
                <a:cubicBezTo>
                  <a:pt x="3074517" y="172365"/>
                  <a:pt x="3062173" y="209398"/>
                  <a:pt x="3062173" y="227229"/>
                </a:cubicBezTo>
                <a:cubicBezTo>
                  <a:pt x="3062173" y="233172"/>
                  <a:pt x="3064916" y="235001"/>
                  <a:pt x="3068574" y="229057"/>
                </a:cubicBezTo>
                <a:cubicBezTo>
                  <a:pt x="3084576" y="203454"/>
                  <a:pt x="3097377" y="180137"/>
                  <a:pt x="3120237" y="157277"/>
                </a:cubicBezTo>
                <a:cubicBezTo>
                  <a:pt x="3122066" y="155448"/>
                  <a:pt x="3124809" y="148133"/>
                  <a:pt x="3129381" y="143104"/>
                </a:cubicBezTo>
                <a:cubicBezTo>
                  <a:pt x="3137154" y="134417"/>
                  <a:pt x="3147212" y="128016"/>
                  <a:pt x="3157270" y="128016"/>
                </a:cubicBezTo>
                <a:cubicBezTo>
                  <a:pt x="3162757" y="128016"/>
                  <a:pt x="3166872" y="136703"/>
                  <a:pt x="3167786" y="142647"/>
                </a:cubicBezTo>
                <a:cubicBezTo>
                  <a:pt x="3169615" y="154991"/>
                  <a:pt x="3169158" y="198425"/>
                  <a:pt x="3169158" y="222199"/>
                </a:cubicBezTo>
                <a:cubicBezTo>
                  <a:pt x="3169158" y="238659"/>
                  <a:pt x="3169615" y="247803"/>
                  <a:pt x="3175101" y="247803"/>
                </a:cubicBezTo>
                <a:cubicBezTo>
                  <a:pt x="3181959" y="247803"/>
                  <a:pt x="3190189" y="241859"/>
                  <a:pt x="3193389" y="240487"/>
                </a:cubicBezTo>
                <a:lnTo>
                  <a:pt x="3194759" y="239059"/>
                </a:lnTo>
                <a:lnTo>
                  <a:pt x="3194885" y="238011"/>
                </a:lnTo>
                <a:cubicBezTo>
                  <a:pt x="3204345" y="194185"/>
                  <a:pt x="3280962" y="93726"/>
                  <a:pt x="3310966" y="93726"/>
                </a:cubicBezTo>
                <a:cubicBezTo>
                  <a:pt x="3320110" y="93726"/>
                  <a:pt x="3324225" y="99213"/>
                  <a:pt x="3326511" y="104699"/>
                </a:cubicBezTo>
                <a:cubicBezTo>
                  <a:pt x="3327882" y="109271"/>
                  <a:pt x="3331083" y="107899"/>
                  <a:pt x="3332454" y="105613"/>
                </a:cubicBezTo>
                <a:cubicBezTo>
                  <a:pt x="3338855" y="95555"/>
                  <a:pt x="3342513" y="80010"/>
                  <a:pt x="3344342" y="71323"/>
                </a:cubicBezTo>
                <a:cubicBezTo>
                  <a:pt x="3345256" y="66751"/>
                  <a:pt x="3351656" y="58065"/>
                  <a:pt x="3351656" y="56236"/>
                </a:cubicBezTo>
                <a:cubicBezTo>
                  <a:pt x="3351656" y="49378"/>
                  <a:pt x="3359429" y="45263"/>
                  <a:pt x="3364458" y="45263"/>
                </a:cubicBezTo>
                <a:close/>
                <a:moveTo>
                  <a:pt x="31089" y="32919"/>
                </a:moveTo>
                <a:cubicBezTo>
                  <a:pt x="41148" y="32919"/>
                  <a:pt x="45263" y="41148"/>
                  <a:pt x="48006" y="58522"/>
                </a:cubicBezTo>
                <a:cubicBezTo>
                  <a:pt x="54864" y="104699"/>
                  <a:pt x="68123" y="155905"/>
                  <a:pt x="74981" y="183795"/>
                </a:cubicBezTo>
                <a:cubicBezTo>
                  <a:pt x="76352" y="188824"/>
                  <a:pt x="78181" y="195225"/>
                  <a:pt x="80924" y="195225"/>
                </a:cubicBezTo>
                <a:cubicBezTo>
                  <a:pt x="83667" y="195225"/>
                  <a:pt x="84582" y="192481"/>
                  <a:pt x="85953" y="188824"/>
                </a:cubicBezTo>
                <a:cubicBezTo>
                  <a:pt x="88239" y="182880"/>
                  <a:pt x="98755" y="165049"/>
                  <a:pt x="101041" y="159106"/>
                </a:cubicBezTo>
                <a:cubicBezTo>
                  <a:pt x="101955" y="156820"/>
                  <a:pt x="106527" y="149962"/>
                  <a:pt x="107442" y="147676"/>
                </a:cubicBezTo>
                <a:cubicBezTo>
                  <a:pt x="114300" y="130302"/>
                  <a:pt x="109271" y="127559"/>
                  <a:pt x="118415" y="109271"/>
                </a:cubicBezTo>
                <a:cubicBezTo>
                  <a:pt x="122072" y="102413"/>
                  <a:pt x="133502" y="79096"/>
                  <a:pt x="137617" y="72695"/>
                </a:cubicBezTo>
                <a:cubicBezTo>
                  <a:pt x="145847" y="60351"/>
                  <a:pt x="152247" y="54407"/>
                  <a:pt x="160477" y="54407"/>
                </a:cubicBezTo>
                <a:cubicBezTo>
                  <a:pt x="170078" y="54407"/>
                  <a:pt x="177393" y="64923"/>
                  <a:pt x="177393" y="76810"/>
                </a:cubicBezTo>
                <a:cubicBezTo>
                  <a:pt x="177393" y="83668"/>
                  <a:pt x="172821" y="108357"/>
                  <a:pt x="172821" y="182423"/>
                </a:cubicBezTo>
                <a:cubicBezTo>
                  <a:pt x="172821" y="186081"/>
                  <a:pt x="173279" y="191110"/>
                  <a:pt x="174193" y="197968"/>
                </a:cubicBezTo>
                <a:cubicBezTo>
                  <a:pt x="174193" y="199340"/>
                  <a:pt x="174193" y="203454"/>
                  <a:pt x="174193" y="204826"/>
                </a:cubicBezTo>
                <a:cubicBezTo>
                  <a:pt x="174193" y="207112"/>
                  <a:pt x="171450" y="228143"/>
                  <a:pt x="171450" y="229515"/>
                </a:cubicBezTo>
                <a:cubicBezTo>
                  <a:pt x="171450" y="232258"/>
                  <a:pt x="175107" y="254661"/>
                  <a:pt x="175107" y="256032"/>
                </a:cubicBezTo>
                <a:cubicBezTo>
                  <a:pt x="175107" y="259690"/>
                  <a:pt x="177393" y="262433"/>
                  <a:pt x="177393" y="266091"/>
                </a:cubicBezTo>
                <a:cubicBezTo>
                  <a:pt x="177393" y="272491"/>
                  <a:pt x="174650" y="281178"/>
                  <a:pt x="165506" y="281178"/>
                </a:cubicBezTo>
                <a:cubicBezTo>
                  <a:pt x="154991" y="281178"/>
                  <a:pt x="150419" y="272491"/>
                  <a:pt x="150419" y="220371"/>
                </a:cubicBezTo>
                <a:cubicBezTo>
                  <a:pt x="150419" y="190195"/>
                  <a:pt x="154533" y="116586"/>
                  <a:pt x="156362" y="88697"/>
                </a:cubicBezTo>
                <a:cubicBezTo>
                  <a:pt x="156819" y="82753"/>
                  <a:pt x="154076" y="81382"/>
                  <a:pt x="151790" y="85954"/>
                </a:cubicBezTo>
                <a:cubicBezTo>
                  <a:pt x="146761" y="95555"/>
                  <a:pt x="137160" y="116586"/>
                  <a:pt x="133959" y="123444"/>
                </a:cubicBezTo>
                <a:cubicBezTo>
                  <a:pt x="132131" y="127102"/>
                  <a:pt x="128473" y="131217"/>
                  <a:pt x="126644" y="135331"/>
                </a:cubicBezTo>
                <a:cubicBezTo>
                  <a:pt x="125273" y="138989"/>
                  <a:pt x="122072" y="147219"/>
                  <a:pt x="120701" y="151791"/>
                </a:cubicBezTo>
                <a:cubicBezTo>
                  <a:pt x="118872" y="157734"/>
                  <a:pt x="118872" y="160477"/>
                  <a:pt x="115671" y="169164"/>
                </a:cubicBezTo>
                <a:cubicBezTo>
                  <a:pt x="112471" y="177394"/>
                  <a:pt x="109271" y="187452"/>
                  <a:pt x="104699" y="199797"/>
                </a:cubicBezTo>
                <a:cubicBezTo>
                  <a:pt x="96926" y="221742"/>
                  <a:pt x="87782" y="231801"/>
                  <a:pt x="78181" y="231801"/>
                </a:cubicBezTo>
                <a:cubicBezTo>
                  <a:pt x="63551" y="231801"/>
                  <a:pt x="60807" y="211227"/>
                  <a:pt x="53492" y="185166"/>
                </a:cubicBezTo>
                <a:cubicBezTo>
                  <a:pt x="49835" y="172365"/>
                  <a:pt x="38862" y="125273"/>
                  <a:pt x="32004" y="91440"/>
                </a:cubicBezTo>
                <a:cubicBezTo>
                  <a:pt x="31089" y="86411"/>
                  <a:pt x="28346" y="86868"/>
                  <a:pt x="27889" y="91897"/>
                </a:cubicBezTo>
                <a:cubicBezTo>
                  <a:pt x="24689" y="138989"/>
                  <a:pt x="20574" y="238201"/>
                  <a:pt x="20574" y="249631"/>
                </a:cubicBezTo>
                <a:cubicBezTo>
                  <a:pt x="20574" y="258775"/>
                  <a:pt x="27889" y="272491"/>
                  <a:pt x="27889" y="275692"/>
                </a:cubicBezTo>
                <a:cubicBezTo>
                  <a:pt x="27889" y="277978"/>
                  <a:pt x="27432" y="279807"/>
                  <a:pt x="26517" y="281178"/>
                </a:cubicBezTo>
                <a:cubicBezTo>
                  <a:pt x="25603" y="283007"/>
                  <a:pt x="24689" y="283464"/>
                  <a:pt x="23774" y="284836"/>
                </a:cubicBezTo>
                <a:cubicBezTo>
                  <a:pt x="22860" y="286207"/>
                  <a:pt x="23317" y="287579"/>
                  <a:pt x="21031" y="288951"/>
                </a:cubicBezTo>
                <a:cubicBezTo>
                  <a:pt x="18745" y="290779"/>
                  <a:pt x="16002" y="291237"/>
                  <a:pt x="12344" y="291237"/>
                </a:cubicBezTo>
                <a:cubicBezTo>
                  <a:pt x="2743" y="291237"/>
                  <a:pt x="0" y="277978"/>
                  <a:pt x="0" y="268834"/>
                </a:cubicBezTo>
                <a:cubicBezTo>
                  <a:pt x="0" y="259233"/>
                  <a:pt x="9601" y="86411"/>
                  <a:pt x="9601" y="74524"/>
                </a:cubicBezTo>
                <a:cubicBezTo>
                  <a:pt x="9601" y="69952"/>
                  <a:pt x="9144" y="67209"/>
                  <a:pt x="9144" y="58979"/>
                </a:cubicBezTo>
                <a:cubicBezTo>
                  <a:pt x="9144" y="51207"/>
                  <a:pt x="10973" y="44349"/>
                  <a:pt x="18745" y="44349"/>
                </a:cubicBezTo>
                <a:cubicBezTo>
                  <a:pt x="22403" y="44349"/>
                  <a:pt x="23774" y="32919"/>
                  <a:pt x="31089" y="32919"/>
                </a:cubicBezTo>
                <a:close/>
                <a:moveTo>
                  <a:pt x="611810" y="18745"/>
                </a:moveTo>
                <a:cubicBezTo>
                  <a:pt x="625068" y="18745"/>
                  <a:pt x="628726" y="28804"/>
                  <a:pt x="628726" y="35205"/>
                </a:cubicBezTo>
                <a:cubicBezTo>
                  <a:pt x="628726" y="37948"/>
                  <a:pt x="625068" y="46635"/>
                  <a:pt x="622325" y="47549"/>
                </a:cubicBezTo>
                <a:cubicBezTo>
                  <a:pt x="620039" y="48463"/>
                  <a:pt x="615924" y="52121"/>
                  <a:pt x="615924" y="53950"/>
                </a:cubicBezTo>
                <a:cubicBezTo>
                  <a:pt x="615924" y="55779"/>
                  <a:pt x="613181" y="61722"/>
                  <a:pt x="611810" y="63551"/>
                </a:cubicBezTo>
                <a:cubicBezTo>
                  <a:pt x="609981" y="66751"/>
                  <a:pt x="608152" y="69952"/>
                  <a:pt x="606780" y="73609"/>
                </a:cubicBezTo>
                <a:cubicBezTo>
                  <a:pt x="603123" y="83211"/>
                  <a:pt x="581634" y="139446"/>
                  <a:pt x="578891" y="161392"/>
                </a:cubicBezTo>
                <a:cubicBezTo>
                  <a:pt x="577977" y="168250"/>
                  <a:pt x="581177" y="170079"/>
                  <a:pt x="584378" y="165049"/>
                </a:cubicBezTo>
                <a:cubicBezTo>
                  <a:pt x="586206" y="161849"/>
                  <a:pt x="600837" y="144018"/>
                  <a:pt x="602208" y="142647"/>
                </a:cubicBezTo>
                <a:cubicBezTo>
                  <a:pt x="613181" y="129388"/>
                  <a:pt x="633298" y="107442"/>
                  <a:pt x="640156" y="100584"/>
                </a:cubicBezTo>
                <a:cubicBezTo>
                  <a:pt x="647928" y="92812"/>
                  <a:pt x="656615" y="86411"/>
                  <a:pt x="666216" y="86411"/>
                </a:cubicBezTo>
                <a:cubicBezTo>
                  <a:pt x="683133" y="86411"/>
                  <a:pt x="690905" y="107442"/>
                  <a:pt x="690905" y="121615"/>
                </a:cubicBezTo>
                <a:cubicBezTo>
                  <a:pt x="690905" y="170536"/>
                  <a:pt x="629640" y="268834"/>
                  <a:pt x="578891" y="268834"/>
                </a:cubicBezTo>
                <a:cubicBezTo>
                  <a:pt x="571119" y="268834"/>
                  <a:pt x="569747" y="267919"/>
                  <a:pt x="563804" y="257404"/>
                </a:cubicBezTo>
                <a:cubicBezTo>
                  <a:pt x="561975" y="254661"/>
                  <a:pt x="559232" y="251917"/>
                  <a:pt x="557403" y="251917"/>
                </a:cubicBezTo>
                <a:cubicBezTo>
                  <a:pt x="548716" y="252832"/>
                  <a:pt x="543687" y="243231"/>
                  <a:pt x="543687" y="237744"/>
                </a:cubicBezTo>
                <a:lnTo>
                  <a:pt x="544882" y="229892"/>
                </a:lnTo>
                <a:lnTo>
                  <a:pt x="540791" y="236923"/>
                </a:lnTo>
                <a:cubicBezTo>
                  <a:pt x="532133" y="248946"/>
                  <a:pt x="516788" y="263347"/>
                  <a:pt x="501701" y="263347"/>
                </a:cubicBezTo>
                <a:cubicBezTo>
                  <a:pt x="492557" y="263347"/>
                  <a:pt x="488899" y="257861"/>
                  <a:pt x="488899" y="245517"/>
                </a:cubicBezTo>
                <a:cubicBezTo>
                  <a:pt x="488899" y="240030"/>
                  <a:pt x="488442" y="214427"/>
                  <a:pt x="488442" y="202540"/>
                </a:cubicBezTo>
                <a:cubicBezTo>
                  <a:pt x="488442" y="196596"/>
                  <a:pt x="489813" y="186081"/>
                  <a:pt x="489813" y="183337"/>
                </a:cubicBezTo>
                <a:cubicBezTo>
                  <a:pt x="489813" y="179680"/>
                  <a:pt x="487070" y="174194"/>
                  <a:pt x="485699" y="174194"/>
                </a:cubicBezTo>
                <a:cubicBezTo>
                  <a:pt x="478841" y="174194"/>
                  <a:pt x="468325" y="193396"/>
                  <a:pt x="453695" y="213513"/>
                </a:cubicBezTo>
                <a:cubicBezTo>
                  <a:pt x="446379" y="223114"/>
                  <a:pt x="437693" y="234087"/>
                  <a:pt x="431749" y="242773"/>
                </a:cubicBezTo>
                <a:cubicBezTo>
                  <a:pt x="427177" y="249174"/>
                  <a:pt x="421691" y="250546"/>
                  <a:pt x="418033" y="250546"/>
                </a:cubicBezTo>
                <a:cubicBezTo>
                  <a:pt x="412089" y="250546"/>
                  <a:pt x="408889" y="244602"/>
                  <a:pt x="408889" y="236373"/>
                </a:cubicBezTo>
                <a:cubicBezTo>
                  <a:pt x="408889" y="223114"/>
                  <a:pt x="421233" y="176937"/>
                  <a:pt x="422148" y="161849"/>
                </a:cubicBezTo>
                <a:cubicBezTo>
                  <a:pt x="422148" y="160020"/>
                  <a:pt x="421233" y="159106"/>
                  <a:pt x="420319" y="159106"/>
                </a:cubicBezTo>
                <a:cubicBezTo>
                  <a:pt x="419405" y="159106"/>
                  <a:pt x="418947" y="159106"/>
                  <a:pt x="418033" y="160020"/>
                </a:cubicBezTo>
                <a:cubicBezTo>
                  <a:pt x="413004" y="165049"/>
                  <a:pt x="402945" y="175565"/>
                  <a:pt x="392430" y="189281"/>
                </a:cubicBezTo>
                <a:cubicBezTo>
                  <a:pt x="388315" y="194768"/>
                  <a:pt x="376885" y="203911"/>
                  <a:pt x="373685" y="208483"/>
                </a:cubicBezTo>
                <a:cubicBezTo>
                  <a:pt x="367741" y="217170"/>
                  <a:pt x="360426" y="229057"/>
                  <a:pt x="356311" y="235915"/>
                </a:cubicBezTo>
                <a:cubicBezTo>
                  <a:pt x="350367" y="247803"/>
                  <a:pt x="337109" y="270205"/>
                  <a:pt x="323850" y="270205"/>
                </a:cubicBezTo>
                <a:cubicBezTo>
                  <a:pt x="316535" y="270205"/>
                  <a:pt x="313791" y="262890"/>
                  <a:pt x="313791" y="252832"/>
                </a:cubicBezTo>
                <a:cubicBezTo>
                  <a:pt x="313791" y="246888"/>
                  <a:pt x="318363" y="233172"/>
                  <a:pt x="320192" y="225400"/>
                </a:cubicBezTo>
                <a:cubicBezTo>
                  <a:pt x="336194" y="149505"/>
                  <a:pt x="335737" y="150876"/>
                  <a:pt x="335737" y="142647"/>
                </a:cubicBezTo>
                <a:cubicBezTo>
                  <a:pt x="335737" y="140361"/>
                  <a:pt x="336651" y="127559"/>
                  <a:pt x="336651" y="125273"/>
                </a:cubicBezTo>
                <a:cubicBezTo>
                  <a:pt x="336651" y="114757"/>
                  <a:pt x="339852" y="101041"/>
                  <a:pt x="354482" y="101041"/>
                </a:cubicBezTo>
                <a:cubicBezTo>
                  <a:pt x="361797" y="101041"/>
                  <a:pt x="368198" y="106985"/>
                  <a:pt x="368198" y="116129"/>
                </a:cubicBezTo>
                <a:cubicBezTo>
                  <a:pt x="368198" y="119787"/>
                  <a:pt x="367284" y="125730"/>
                  <a:pt x="364083" y="131674"/>
                </a:cubicBezTo>
                <a:cubicBezTo>
                  <a:pt x="354025" y="151791"/>
                  <a:pt x="345338" y="190653"/>
                  <a:pt x="343052" y="212141"/>
                </a:cubicBezTo>
                <a:cubicBezTo>
                  <a:pt x="342138" y="220828"/>
                  <a:pt x="342595" y="223571"/>
                  <a:pt x="348539" y="217627"/>
                </a:cubicBezTo>
                <a:cubicBezTo>
                  <a:pt x="355854" y="210312"/>
                  <a:pt x="371856" y="195225"/>
                  <a:pt x="385115" y="179223"/>
                </a:cubicBezTo>
                <a:cubicBezTo>
                  <a:pt x="388315" y="175108"/>
                  <a:pt x="388772" y="168707"/>
                  <a:pt x="392430" y="164592"/>
                </a:cubicBezTo>
                <a:cubicBezTo>
                  <a:pt x="409803" y="144475"/>
                  <a:pt x="423519" y="128931"/>
                  <a:pt x="435864" y="128931"/>
                </a:cubicBezTo>
                <a:cubicBezTo>
                  <a:pt x="443179" y="128931"/>
                  <a:pt x="445465" y="138989"/>
                  <a:pt x="445465" y="143561"/>
                </a:cubicBezTo>
                <a:cubicBezTo>
                  <a:pt x="445465" y="159563"/>
                  <a:pt x="435407" y="197968"/>
                  <a:pt x="435407" y="203911"/>
                </a:cubicBezTo>
                <a:cubicBezTo>
                  <a:pt x="435407" y="205283"/>
                  <a:pt x="437235" y="208941"/>
                  <a:pt x="440893" y="204369"/>
                </a:cubicBezTo>
                <a:cubicBezTo>
                  <a:pt x="445465" y="199797"/>
                  <a:pt x="456895" y="180137"/>
                  <a:pt x="468782" y="164592"/>
                </a:cubicBezTo>
                <a:cubicBezTo>
                  <a:pt x="477012" y="154077"/>
                  <a:pt x="484784" y="142189"/>
                  <a:pt x="500786" y="142189"/>
                </a:cubicBezTo>
                <a:cubicBezTo>
                  <a:pt x="507187" y="142189"/>
                  <a:pt x="510387" y="146304"/>
                  <a:pt x="510387" y="154077"/>
                </a:cubicBezTo>
                <a:cubicBezTo>
                  <a:pt x="510387" y="168707"/>
                  <a:pt x="511759" y="217170"/>
                  <a:pt x="511759" y="225857"/>
                </a:cubicBezTo>
                <a:cubicBezTo>
                  <a:pt x="511759" y="232715"/>
                  <a:pt x="515874" y="236373"/>
                  <a:pt x="518617" y="236373"/>
                </a:cubicBezTo>
                <a:cubicBezTo>
                  <a:pt x="529133" y="236373"/>
                  <a:pt x="540105" y="213055"/>
                  <a:pt x="544220" y="213055"/>
                </a:cubicBezTo>
                <a:cubicBezTo>
                  <a:pt x="545135" y="213055"/>
                  <a:pt x="546506" y="212598"/>
                  <a:pt x="547421" y="213513"/>
                </a:cubicBezTo>
                <a:cubicBezTo>
                  <a:pt x="548564" y="214884"/>
                  <a:pt x="548792" y="217056"/>
                  <a:pt x="548564" y="219399"/>
                </a:cubicBezTo>
                <a:lnTo>
                  <a:pt x="548223" y="220869"/>
                </a:lnTo>
                <a:lnTo>
                  <a:pt x="551788" y="212413"/>
                </a:lnTo>
                <a:cubicBezTo>
                  <a:pt x="552945" y="209255"/>
                  <a:pt x="553974" y="205740"/>
                  <a:pt x="554660" y="201625"/>
                </a:cubicBezTo>
                <a:cubicBezTo>
                  <a:pt x="565175" y="135331"/>
                  <a:pt x="580720" y="81839"/>
                  <a:pt x="589864" y="44806"/>
                </a:cubicBezTo>
                <a:cubicBezTo>
                  <a:pt x="592607" y="33376"/>
                  <a:pt x="604494" y="18745"/>
                  <a:pt x="611810" y="18745"/>
                </a:cubicBezTo>
                <a:close/>
                <a:moveTo>
                  <a:pt x="5568390" y="17374"/>
                </a:moveTo>
                <a:cubicBezTo>
                  <a:pt x="5570677" y="17374"/>
                  <a:pt x="5572963" y="17831"/>
                  <a:pt x="5574791" y="18288"/>
                </a:cubicBezTo>
                <a:cubicBezTo>
                  <a:pt x="5577992" y="18745"/>
                  <a:pt x="5580735" y="21031"/>
                  <a:pt x="5581650" y="23775"/>
                </a:cubicBezTo>
                <a:cubicBezTo>
                  <a:pt x="5582564" y="26518"/>
                  <a:pt x="5585764" y="28347"/>
                  <a:pt x="5585764" y="32461"/>
                </a:cubicBezTo>
                <a:cubicBezTo>
                  <a:pt x="5585764" y="37948"/>
                  <a:pt x="5583935" y="44806"/>
                  <a:pt x="5583935" y="50292"/>
                </a:cubicBezTo>
                <a:cubicBezTo>
                  <a:pt x="5583935" y="70866"/>
                  <a:pt x="5567477" y="139446"/>
                  <a:pt x="5567477" y="168707"/>
                </a:cubicBezTo>
                <a:cubicBezTo>
                  <a:pt x="5567477" y="170079"/>
                  <a:pt x="5567934" y="173736"/>
                  <a:pt x="5567934" y="175108"/>
                </a:cubicBezTo>
                <a:cubicBezTo>
                  <a:pt x="5567934" y="176937"/>
                  <a:pt x="5568848" y="182423"/>
                  <a:pt x="5568848" y="183337"/>
                </a:cubicBezTo>
                <a:cubicBezTo>
                  <a:pt x="5568848" y="190653"/>
                  <a:pt x="5560618" y="199340"/>
                  <a:pt x="5554674" y="199340"/>
                </a:cubicBezTo>
                <a:cubicBezTo>
                  <a:pt x="5545073" y="199340"/>
                  <a:pt x="5540959" y="192024"/>
                  <a:pt x="5540959" y="182880"/>
                </a:cubicBezTo>
                <a:cubicBezTo>
                  <a:pt x="5540959" y="173279"/>
                  <a:pt x="5556961" y="67666"/>
                  <a:pt x="5556961" y="49835"/>
                </a:cubicBezTo>
                <a:cubicBezTo>
                  <a:pt x="5556961" y="45263"/>
                  <a:pt x="5556503" y="36119"/>
                  <a:pt x="5556503" y="32461"/>
                </a:cubicBezTo>
                <a:cubicBezTo>
                  <a:pt x="5556503" y="27432"/>
                  <a:pt x="5557875" y="24232"/>
                  <a:pt x="5560161" y="21489"/>
                </a:cubicBezTo>
                <a:cubicBezTo>
                  <a:pt x="5561990" y="19660"/>
                  <a:pt x="5563362" y="17374"/>
                  <a:pt x="5568390" y="17374"/>
                </a:cubicBezTo>
                <a:close/>
                <a:moveTo>
                  <a:pt x="4315434" y="12345"/>
                </a:moveTo>
                <a:cubicBezTo>
                  <a:pt x="4323207" y="12345"/>
                  <a:pt x="4340123" y="23775"/>
                  <a:pt x="4340123" y="34290"/>
                </a:cubicBezTo>
                <a:cubicBezTo>
                  <a:pt x="4340123" y="44349"/>
                  <a:pt x="4324121" y="35205"/>
                  <a:pt x="4324121" y="53493"/>
                </a:cubicBezTo>
                <a:cubicBezTo>
                  <a:pt x="4324121" y="64465"/>
                  <a:pt x="4314520" y="85954"/>
                  <a:pt x="4311320" y="101041"/>
                </a:cubicBezTo>
                <a:cubicBezTo>
                  <a:pt x="4310405" y="105613"/>
                  <a:pt x="4310405" y="108814"/>
                  <a:pt x="4316806" y="106528"/>
                </a:cubicBezTo>
                <a:cubicBezTo>
                  <a:pt x="4324579" y="103785"/>
                  <a:pt x="4354754" y="93726"/>
                  <a:pt x="4362526" y="93726"/>
                </a:cubicBezTo>
                <a:cubicBezTo>
                  <a:pt x="4365612" y="93726"/>
                  <a:pt x="4368070" y="93898"/>
                  <a:pt x="4370020" y="94305"/>
                </a:cubicBezTo>
                <a:lnTo>
                  <a:pt x="4370523" y="94530"/>
                </a:lnTo>
                <a:lnTo>
                  <a:pt x="4375480" y="87325"/>
                </a:lnTo>
                <a:cubicBezTo>
                  <a:pt x="4382338" y="79096"/>
                  <a:pt x="4384167" y="74067"/>
                  <a:pt x="4392396" y="74067"/>
                </a:cubicBezTo>
                <a:cubicBezTo>
                  <a:pt x="4396968" y="74067"/>
                  <a:pt x="4402455" y="69495"/>
                  <a:pt x="4405655" y="69495"/>
                </a:cubicBezTo>
                <a:cubicBezTo>
                  <a:pt x="4410684" y="69495"/>
                  <a:pt x="4416171" y="78639"/>
                  <a:pt x="4416171" y="82296"/>
                </a:cubicBezTo>
                <a:cubicBezTo>
                  <a:pt x="4416171" y="88240"/>
                  <a:pt x="4408855" y="96469"/>
                  <a:pt x="4401083" y="101041"/>
                </a:cubicBezTo>
                <a:cubicBezTo>
                  <a:pt x="4399712" y="101956"/>
                  <a:pt x="4398340" y="103327"/>
                  <a:pt x="4398340" y="104242"/>
                </a:cubicBezTo>
                <a:cubicBezTo>
                  <a:pt x="4398340" y="105156"/>
                  <a:pt x="4398797" y="106071"/>
                  <a:pt x="4401083" y="106528"/>
                </a:cubicBezTo>
                <a:cubicBezTo>
                  <a:pt x="4413885" y="109271"/>
                  <a:pt x="4428972" y="124816"/>
                  <a:pt x="4428972" y="158192"/>
                </a:cubicBezTo>
                <a:cubicBezTo>
                  <a:pt x="4428972" y="191567"/>
                  <a:pt x="4369079" y="275235"/>
                  <a:pt x="4346219" y="275235"/>
                </a:cubicBezTo>
                <a:cubicBezTo>
                  <a:pt x="4332960" y="275235"/>
                  <a:pt x="4322902" y="257861"/>
                  <a:pt x="4322902" y="232715"/>
                </a:cubicBezTo>
                <a:cubicBezTo>
                  <a:pt x="4322902" y="207283"/>
                  <a:pt x="4333260" y="169886"/>
                  <a:pt x="4347391" y="137266"/>
                </a:cubicBezTo>
                <a:lnTo>
                  <a:pt x="4353991" y="123243"/>
                </a:lnTo>
                <a:lnTo>
                  <a:pt x="4355211" y="117958"/>
                </a:lnTo>
                <a:cubicBezTo>
                  <a:pt x="4355211" y="112014"/>
                  <a:pt x="4352925" y="112929"/>
                  <a:pt x="4348353" y="113386"/>
                </a:cubicBezTo>
                <a:cubicBezTo>
                  <a:pt x="4345152" y="113843"/>
                  <a:pt x="4337380" y="117501"/>
                  <a:pt x="4334180" y="118415"/>
                </a:cubicBezTo>
                <a:cubicBezTo>
                  <a:pt x="4331894" y="119329"/>
                  <a:pt x="4327779" y="122073"/>
                  <a:pt x="4325036" y="123444"/>
                </a:cubicBezTo>
                <a:cubicBezTo>
                  <a:pt x="4323664" y="124359"/>
                  <a:pt x="4316349" y="126187"/>
                  <a:pt x="4314520" y="127102"/>
                </a:cubicBezTo>
                <a:cubicBezTo>
                  <a:pt x="4312691" y="128016"/>
                  <a:pt x="4311777" y="131217"/>
                  <a:pt x="4309948" y="132131"/>
                </a:cubicBezTo>
                <a:cubicBezTo>
                  <a:pt x="4306748" y="133960"/>
                  <a:pt x="4301718" y="137617"/>
                  <a:pt x="4300804" y="141732"/>
                </a:cubicBezTo>
                <a:cubicBezTo>
                  <a:pt x="4296689" y="158192"/>
                  <a:pt x="4290289" y="190195"/>
                  <a:pt x="4290289" y="211684"/>
                </a:cubicBezTo>
                <a:cubicBezTo>
                  <a:pt x="4290289" y="221285"/>
                  <a:pt x="4287088" y="230886"/>
                  <a:pt x="4287088" y="238201"/>
                </a:cubicBezTo>
                <a:cubicBezTo>
                  <a:pt x="4286631" y="248717"/>
                  <a:pt x="4290289" y="261061"/>
                  <a:pt x="4290289" y="269748"/>
                </a:cubicBezTo>
                <a:cubicBezTo>
                  <a:pt x="4290289" y="273406"/>
                  <a:pt x="4291660" y="274320"/>
                  <a:pt x="4291660" y="278892"/>
                </a:cubicBezTo>
                <a:cubicBezTo>
                  <a:pt x="4291660" y="286665"/>
                  <a:pt x="4288917" y="293523"/>
                  <a:pt x="4280230" y="293523"/>
                </a:cubicBezTo>
                <a:cubicBezTo>
                  <a:pt x="4269715" y="293523"/>
                  <a:pt x="4266971" y="288036"/>
                  <a:pt x="4266971" y="269748"/>
                </a:cubicBezTo>
                <a:cubicBezTo>
                  <a:pt x="4266971" y="266091"/>
                  <a:pt x="4270172" y="252832"/>
                  <a:pt x="4270172" y="246431"/>
                </a:cubicBezTo>
                <a:cubicBezTo>
                  <a:pt x="4270172" y="224485"/>
                  <a:pt x="4278401" y="176937"/>
                  <a:pt x="4283431" y="147676"/>
                </a:cubicBezTo>
                <a:cubicBezTo>
                  <a:pt x="4284345" y="143104"/>
                  <a:pt x="4282059" y="141732"/>
                  <a:pt x="4278401" y="143561"/>
                </a:cubicBezTo>
                <a:cubicBezTo>
                  <a:pt x="4272915" y="146761"/>
                  <a:pt x="4266971" y="149505"/>
                  <a:pt x="4261028" y="153620"/>
                </a:cubicBezTo>
                <a:cubicBezTo>
                  <a:pt x="4254170" y="158192"/>
                  <a:pt x="4245940" y="165964"/>
                  <a:pt x="4242740" y="165964"/>
                </a:cubicBezTo>
                <a:cubicBezTo>
                  <a:pt x="4237253" y="165964"/>
                  <a:pt x="4229938" y="165507"/>
                  <a:pt x="4229938" y="155448"/>
                </a:cubicBezTo>
                <a:cubicBezTo>
                  <a:pt x="4229938" y="150876"/>
                  <a:pt x="4239082" y="142189"/>
                  <a:pt x="4247312" y="136703"/>
                </a:cubicBezTo>
                <a:cubicBezTo>
                  <a:pt x="4258284" y="129388"/>
                  <a:pt x="4265600" y="128931"/>
                  <a:pt x="4284802" y="117501"/>
                </a:cubicBezTo>
                <a:cubicBezTo>
                  <a:pt x="4288460" y="115215"/>
                  <a:pt x="4288917" y="113843"/>
                  <a:pt x="4289831" y="110185"/>
                </a:cubicBezTo>
                <a:cubicBezTo>
                  <a:pt x="4297147" y="74067"/>
                  <a:pt x="4300347" y="46635"/>
                  <a:pt x="4300347" y="44349"/>
                </a:cubicBezTo>
                <a:cubicBezTo>
                  <a:pt x="4300347" y="42063"/>
                  <a:pt x="4300804" y="29261"/>
                  <a:pt x="4300804" y="26975"/>
                </a:cubicBezTo>
                <a:cubicBezTo>
                  <a:pt x="4300804" y="20117"/>
                  <a:pt x="4304005" y="12345"/>
                  <a:pt x="4315434" y="12345"/>
                </a:cubicBezTo>
                <a:close/>
                <a:moveTo>
                  <a:pt x="4201134" y="12345"/>
                </a:moveTo>
                <a:cubicBezTo>
                  <a:pt x="4208907" y="12345"/>
                  <a:pt x="4225823" y="23775"/>
                  <a:pt x="4225823" y="34290"/>
                </a:cubicBezTo>
                <a:cubicBezTo>
                  <a:pt x="4225823" y="44349"/>
                  <a:pt x="4209821" y="35205"/>
                  <a:pt x="4209821" y="53493"/>
                </a:cubicBezTo>
                <a:cubicBezTo>
                  <a:pt x="4209821" y="64465"/>
                  <a:pt x="4200220" y="85954"/>
                  <a:pt x="4197020" y="101041"/>
                </a:cubicBezTo>
                <a:cubicBezTo>
                  <a:pt x="4196105" y="105613"/>
                  <a:pt x="4196105" y="108814"/>
                  <a:pt x="4202506" y="106528"/>
                </a:cubicBezTo>
                <a:cubicBezTo>
                  <a:pt x="4210279" y="103785"/>
                  <a:pt x="4240454" y="93726"/>
                  <a:pt x="4248226" y="93726"/>
                </a:cubicBezTo>
                <a:cubicBezTo>
                  <a:pt x="4260571" y="93726"/>
                  <a:pt x="4262857" y="96469"/>
                  <a:pt x="4262857" y="106071"/>
                </a:cubicBezTo>
                <a:cubicBezTo>
                  <a:pt x="4262857" y="111100"/>
                  <a:pt x="4256913" y="115215"/>
                  <a:pt x="4253713" y="126645"/>
                </a:cubicBezTo>
                <a:cubicBezTo>
                  <a:pt x="4252341" y="131217"/>
                  <a:pt x="4245483" y="132588"/>
                  <a:pt x="4242282" y="132588"/>
                </a:cubicBezTo>
                <a:cubicBezTo>
                  <a:pt x="4236796" y="132588"/>
                  <a:pt x="4238168" y="131217"/>
                  <a:pt x="4238168" y="128473"/>
                </a:cubicBezTo>
                <a:cubicBezTo>
                  <a:pt x="4238168" y="125273"/>
                  <a:pt x="4240911" y="122987"/>
                  <a:pt x="4240911" y="117958"/>
                </a:cubicBezTo>
                <a:cubicBezTo>
                  <a:pt x="4240911" y="112014"/>
                  <a:pt x="4238625" y="112929"/>
                  <a:pt x="4234053" y="113386"/>
                </a:cubicBezTo>
                <a:cubicBezTo>
                  <a:pt x="4230853" y="113843"/>
                  <a:pt x="4223080" y="117501"/>
                  <a:pt x="4219880" y="118415"/>
                </a:cubicBezTo>
                <a:cubicBezTo>
                  <a:pt x="4217594" y="119329"/>
                  <a:pt x="4213479" y="122073"/>
                  <a:pt x="4210736" y="123444"/>
                </a:cubicBezTo>
                <a:cubicBezTo>
                  <a:pt x="4209364" y="124359"/>
                  <a:pt x="4202049" y="126187"/>
                  <a:pt x="4200220" y="127102"/>
                </a:cubicBezTo>
                <a:cubicBezTo>
                  <a:pt x="4198391" y="128016"/>
                  <a:pt x="4197477" y="131217"/>
                  <a:pt x="4195648" y="132131"/>
                </a:cubicBezTo>
                <a:cubicBezTo>
                  <a:pt x="4192448" y="133960"/>
                  <a:pt x="4187418" y="137617"/>
                  <a:pt x="4186504" y="141732"/>
                </a:cubicBezTo>
                <a:cubicBezTo>
                  <a:pt x="4182389" y="158192"/>
                  <a:pt x="4175989" y="190195"/>
                  <a:pt x="4175989" y="211684"/>
                </a:cubicBezTo>
                <a:cubicBezTo>
                  <a:pt x="4175989" y="221285"/>
                  <a:pt x="4172788" y="230886"/>
                  <a:pt x="4172788" y="238201"/>
                </a:cubicBezTo>
                <a:cubicBezTo>
                  <a:pt x="4172331" y="248717"/>
                  <a:pt x="4175989" y="261061"/>
                  <a:pt x="4175989" y="269748"/>
                </a:cubicBezTo>
                <a:cubicBezTo>
                  <a:pt x="4175989" y="273406"/>
                  <a:pt x="4177360" y="274320"/>
                  <a:pt x="4177360" y="278892"/>
                </a:cubicBezTo>
                <a:cubicBezTo>
                  <a:pt x="4177360" y="286665"/>
                  <a:pt x="4174617" y="293523"/>
                  <a:pt x="4165930" y="293523"/>
                </a:cubicBezTo>
                <a:cubicBezTo>
                  <a:pt x="4155415" y="293523"/>
                  <a:pt x="4152671" y="288036"/>
                  <a:pt x="4152671" y="269748"/>
                </a:cubicBezTo>
                <a:cubicBezTo>
                  <a:pt x="4152671" y="266091"/>
                  <a:pt x="4155872" y="252832"/>
                  <a:pt x="4155872" y="246431"/>
                </a:cubicBezTo>
                <a:cubicBezTo>
                  <a:pt x="4155872" y="224485"/>
                  <a:pt x="4164101" y="176937"/>
                  <a:pt x="4169131" y="147676"/>
                </a:cubicBezTo>
                <a:cubicBezTo>
                  <a:pt x="4170045" y="143104"/>
                  <a:pt x="4167759" y="141732"/>
                  <a:pt x="4164101" y="143561"/>
                </a:cubicBezTo>
                <a:cubicBezTo>
                  <a:pt x="4158615" y="146761"/>
                  <a:pt x="4152671" y="149505"/>
                  <a:pt x="4146728" y="153620"/>
                </a:cubicBezTo>
                <a:cubicBezTo>
                  <a:pt x="4139870" y="158192"/>
                  <a:pt x="4131640" y="165964"/>
                  <a:pt x="4128440" y="165964"/>
                </a:cubicBezTo>
                <a:cubicBezTo>
                  <a:pt x="4122953" y="165964"/>
                  <a:pt x="4115638" y="165507"/>
                  <a:pt x="4115638" y="155448"/>
                </a:cubicBezTo>
                <a:cubicBezTo>
                  <a:pt x="4115638" y="150876"/>
                  <a:pt x="4124782" y="142189"/>
                  <a:pt x="4133012" y="136703"/>
                </a:cubicBezTo>
                <a:cubicBezTo>
                  <a:pt x="4143984" y="129388"/>
                  <a:pt x="4151300" y="128931"/>
                  <a:pt x="4170502" y="117501"/>
                </a:cubicBezTo>
                <a:cubicBezTo>
                  <a:pt x="4174160" y="115215"/>
                  <a:pt x="4174617" y="113843"/>
                  <a:pt x="4175531" y="110185"/>
                </a:cubicBezTo>
                <a:cubicBezTo>
                  <a:pt x="4182847" y="74067"/>
                  <a:pt x="4186047" y="46635"/>
                  <a:pt x="4186047" y="44349"/>
                </a:cubicBezTo>
                <a:cubicBezTo>
                  <a:pt x="4186047" y="42063"/>
                  <a:pt x="4186504" y="29261"/>
                  <a:pt x="4186504" y="26975"/>
                </a:cubicBezTo>
                <a:cubicBezTo>
                  <a:pt x="4186504" y="20117"/>
                  <a:pt x="4189705" y="12345"/>
                  <a:pt x="4201134" y="12345"/>
                </a:cubicBezTo>
                <a:close/>
                <a:moveTo>
                  <a:pt x="2362809" y="12345"/>
                </a:moveTo>
                <a:cubicBezTo>
                  <a:pt x="2370582" y="12345"/>
                  <a:pt x="2387498" y="23775"/>
                  <a:pt x="2387498" y="34290"/>
                </a:cubicBezTo>
                <a:cubicBezTo>
                  <a:pt x="2387498" y="44349"/>
                  <a:pt x="2371496" y="35205"/>
                  <a:pt x="2371496" y="53493"/>
                </a:cubicBezTo>
                <a:cubicBezTo>
                  <a:pt x="2371496" y="64465"/>
                  <a:pt x="2361895" y="85954"/>
                  <a:pt x="2358695" y="101041"/>
                </a:cubicBezTo>
                <a:cubicBezTo>
                  <a:pt x="2357780" y="105613"/>
                  <a:pt x="2357780" y="108814"/>
                  <a:pt x="2364181" y="106528"/>
                </a:cubicBezTo>
                <a:cubicBezTo>
                  <a:pt x="2368067" y="105156"/>
                  <a:pt x="2377554" y="101956"/>
                  <a:pt x="2387041" y="99098"/>
                </a:cubicBezTo>
                <a:lnTo>
                  <a:pt x="2398900" y="95805"/>
                </a:lnTo>
                <a:lnTo>
                  <a:pt x="2399576" y="82582"/>
                </a:lnTo>
                <a:cubicBezTo>
                  <a:pt x="2400262" y="68237"/>
                  <a:pt x="2400833" y="53950"/>
                  <a:pt x="2400833" y="46635"/>
                </a:cubicBezTo>
                <a:cubicBezTo>
                  <a:pt x="2400833" y="43891"/>
                  <a:pt x="2404034" y="34290"/>
                  <a:pt x="2414092" y="34290"/>
                </a:cubicBezTo>
                <a:cubicBezTo>
                  <a:pt x="2421407" y="34290"/>
                  <a:pt x="2426893" y="44349"/>
                  <a:pt x="2426893" y="49835"/>
                </a:cubicBezTo>
                <a:cubicBezTo>
                  <a:pt x="2426893" y="57607"/>
                  <a:pt x="2430551" y="53950"/>
                  <a:pt x="2430551" y="58522"/>
                </a:cubicBezTo>
                <a:cubicBezTo>
                  <a:pt x="2430551" y="62637"/>
                  <a:pt x="2427808" y="62637"/>
                  <a:pt x="2427808" y="64923"/>
                </a:cubicBezTo>
                <a:cubicBezTo>
                  <a:pt x="2427808" y="66294"/>
                  <a:pt x="2422779" y="72238"/>
                  <a:pt x="2422779" y="74067"/>
                </a:cubicBezTo>
                <a:cubicBezTo>
                  <a:pt x="2422322" y="76810"/>
                  <a:pt x="2421407" y="83211"/>
                  <a:pt x="2420950" y="86411"/>
                </a:cubicBezTo>
                <a:lnTo>
                  <a:pt x="2419845" y="95402"/>
                </a:lnTo>
                <a:lnTo>
                  <a:pt x="2421846" y="96298"/>
                </a:lnTo>
                <a:cubicBezTo>
                  <a:pt x="2423960" y="98184"/>
                  <a:pt x="2424531" y="101270"/>
                  <a:pt x="2424531" y="106071"/>
                </a:cubicBezTo>
                <a:cubicBezTo>
                  <a:pt x="2424531" y="109843"/>
                  <a:pt x="2421188" y="113100"/>
                  <a:pt x="2418167" y="119315"/>
                </a:cubicBezTo>
                <a:lnTo>
                  <a:pt x="2415531" y="126267"/>
                </a:lnTo>
                <a:lnTo>
                  <a:pt x="2414321" y="134189"/>
                </a:lnTo>
                <a:cubicBezTo>
                  <a:pt x="2411463" y="151791"/>
                  <a:pt x="2408148" y="170536"/>
                  <a:pt x="2404948" y="188824"/>
                </a:cubicBezTo>
                <a:cubicBezTo>
                  <a:pt x="2404034" y="193853"/>
                  <a:pt x="2405862" y="195225"/>
                  <a:pt x="2409063" y="189738"/>
                </a:cubicBezTo>
                <a:cubicBezTo>
                  <a:pt x="2411349" y="185166"/>
                  <a:pt x="2429637" y="149505"/>
                  <a:pt x="2431466" y="145390"/>
                </a:cubicBezTo>
                <a:cubicBezTo>
                  <a:pt x="2441981" y="124816"/>
                  <a:pt x="2452497" y="120244"/>
                  <a:pt x="2460269" y="120244"/>
                </a:cubicBezTo>
                <a:cubicBezTo>
                  <a:pt x="2466670" y="120244"/>
                  <a:pt x="2471699" y="128931"/>
                  <a:pt x="2471699" y="140361"/>
                </a:cubicBezTo>
                <a:cubicBezTo>
                  <a:pt x="2471699" y="174194"/>
                  <a:pt x="2477186" y="202997"/>
                  <a:pt x="2482215" y="221742"/>
                </a:cubicBezTo>
                <a:cubicBezTo>
                  <a:pt x="2483587" y="226314"/>
                  <a:pt x="2487701" y="224028"/>
                  <a:pt x="2490444" y="221285"/>
                </a:cubicBezTo>
                <a:cubicBezTo>
                  <a:pt x="2491587" y="219913"/>
                  <a:pt x="2492845" y="218313"/>
                  <a:pt x="2494216" y="217056"/>
                </a:cubicBezTo>
                <a:lnTo>
                  <a:pt x="2495264" y="216546"/>
                </a:lnTo>
                <a:lnTo>
                  <a:pt x="2495292" y="216154"/>
                </a:lnTo>
                <a:cubicBezTo>
                  <a:pt x="2500724" y="174786"/>
                  <a:pt x="2523877" y="116529"/>
                  <a:pt x="2546680" y="87325"/>
                </a:cubicBezTo>
                <a:cubicBezTo>
                  <a:pt x="2553538" y="79096"/>
                  <a:pt x="2555367" y="74067"/>
                  <a:pt x="2563596" y="74067"/>
                </a:cubicBezTo>
                <a:cubicBezTo>
                  <a:pt x="2568168" y="74067"/>
                  <a:pt x="2573655" y="69495"/>
                  <a:pt x="2576855" y="69495"/>
                </a:cubicBezTo>
                <a:cubicBezTo>
                  <a:pt x="2581884" y="69495"/>
                  <a:pt x="2587371" y="78639"/>
                  <a:pt x="2587371" y="82296"/>
                </a:cubicBezTo>
                <a:cubicBezTo>
                  <a:pt x="2587371" y="88240"/>
                  <a:pt x="2580056" y="96469"/>
                  <a:pt x="2572283" y="101041"/>
                </a:cubicBezTo>
                <a:cubicBezTo>
                  <a:pt x="2570912" y="101956"/>
                  <a:pt x="2569540" y="103327"/>
                  <a:pt x="2569540" y="104242"/>
                </a:cubicBezTo>
                <a:cubicBezTo>
                  <a:pt x="2569540" y="105156"/>
                  <a:pt x="2569997" y="106071"/>
                  <a:pt x="2572283" y="106528"/>
                </a:cubicBezTo>
                <a:cubicBezTo>
                  <a:pt x="2585085" y="109271"/>
                  <a:pt x="2600172" y="124816"/>
                  <a:pt x="2600172" y="158192"/>
                </a:cubicBezTo>
                <a:cubicBezTo>
                  <a:pt x="2600172" y="191567"/>
                  <a:pt x="2540279" y="275235"/>
                  <a:pt x="2517419" y="275235"/>
                </a:cubicBezTo>
                <a:cubicBezTo>
                  <a:pt x="2507475" y="275235"/>
                  <a:pt x="2499331" y="265462"/>
                  <a:pt x="2495881" y="249967"/>
                </a:cubicBezTo>
                <a:lnTo>
                  <a:pt x="2494881" y="240267"/>
                </a:lnTo>
                <a:lnTo>
                  <a:pt x="2492273" y="247003"/>
                </a:lnTo>
                <a:cubicBezTo>
                  <a:pt x="2489644" y="250317"/>
                  <a:pt x="2485415" y="252832"/>
                  <a:pt x="2478557" y="252832"/>
                </a:cubicBezTo>
                <a:cubicBezTo>
                  <a:pt x="2475814" y="252832"/>
                  <a:pt x="2468956" y="247345"/>
                  <a:pt x="2464841" y="233629"/>
                </a:cubicBezTo>
                <a:cubicBezTo>
                  <a:pt x="2459355" y="214884"/>
                  <a:pt x="2455697" y="174651"/>
                  <a:pt x="2455697" y="157734"/>
                </a:cubicBezTo>
                <a:cubicBezTo>
                  <a:pt x="2455697" y="150876"/>
                  <a:pt x="2452954" y="148133"/>
                  <a:pt x="2450668" y="148133"/>
                </a:cubicBezTo>
                <a:cubicBezTo>
                  <a:pt x="2447925" y="148133"/>
                  <a:pt x="2445182" y="151333"/>
                  <a:pt x="2443810" y="153162"/>
                </a:cubicBezTo>
                <a:cubicBezTo>
                  <a:pt x="2439695" y="158649"/>
                  <a:pt x="2430094" y="166421"/>
                  <a:pt x="2416378" y="206655"/>
                </a:cubicBezTo>
                <a:cubicBezTo>
                  <a:pt x="2415006" y="210769"/>
                  <a:pt x="2402662" y="235915"/>
                  <a:pt x="2402205" y="238659"/>
                </a:cubicBezTo>
                <a:cubicBezTo>
                  <a:pt x="2401290" y="244145"/>
                  <a:pt x="2399462" y="255118"/>
                  <a:pt x="2397175" y="269291"/>
                </a:cubicBezTo>
                <a:cubicBezTo>
                  <a:pt x="2396261" y="274777"/>
                  <a:pt x="2388489" y="276149"/>
                  <a:pt x="2383459" y="276149"/>
                </a:cubicBezTo>
                <a:cubicBezTo>
                  <a:pt x="2379802" y="276149"/>
                  <a:pt x="2376145" y="271120"/>
                  <a:pt x="2376145" y="265176"/>
                </a:cubicBezTo>
                <a:cubicBezTo>
                  <a:pt x="2376145" y="251917"/>
                  <a:pt x="2393975" y="223114"/>
                  <a:pt x="2399004" y="131674"/>
                </a:cubicBezTo>
                <a:cubicBezTo>
                  <a:pt x="2399004" y="127559"/>
                  <a:pt x="2397633" y="122987"/>
                  <a:pt x="2397633" y="118872"/>
                </a:cubicBezTo>
                <a:lnTo>
                  <a:pt x="2397957" y="113336"/>
                </a:lnTo>
                <a:lnTo>
                  <a:pt x="2395728" y="113386"/>
                </a:lnTo>
                <a:cubicBezTo>
                  <a:pt x="2392528" y="113843"/>
                  <a:pt x="2384755" y="117501"/>
                  <a:pt x="2381555" y="118415"/>
                </a:cubicBezTo>
                <a:cubicBezTo>
                  <a:pt x="2379268" y="119329"/>
                  <a:pt x="2375154" y="122073"/>
                  <a:pt x="2372410" y="123444"/>
                </a:cubicBezTo>
                <a:cubicBezTo>
                  <a:pt x="2371039" y="124359"/>
                  <a:pt x="2363724" y="126187"/>
                  <a:pt x="2361895" y="127102"/>
                </a:cubicBezTo>
                <a:cubicBezTo>
                  <a:pt x="2360066" y="128016"/>
                  <a:pt x="2359152" y="131217"/>
                  <a:pt x="2357323" y="132131"/>
                </a:cubicBezTo>
                <a:cubicBezTo>
                  <a:pt x="2354123" y="133960"/>
                  <a:pt x="2349093" y="137617"/>
                  <a:pt x="2348179" y="141732"/>
                </a:cubicBezTo>
                <a:cubicBezTo>
                  <a:pt x="2344064" y="158192"/>
                  <a:pt x="2337663" y="190195"/>
                  <a:pt x="2337663" y="211684"/>
                </a:cubicBezTo>
                <a:cubicBezTo>
                  <a:pt x="2337663" y="221285"/>
                  <a:pt x="2334463" y="230886"/>
                  <a:pt x="2334463" y="238201"/>
                </a:cubicBezTo>
                <a:cubicBezTo>
                  <a:pt x="2334006" y="248717"/>
                  <a:pt x="2337663" y="261061"/>
                  <a:pt x="2337663" y="269748"/>
                </a:cubicBezTo>
                <a:cubicBezTo>
                  <a:pt x="2337663" y="273406"/>
                  <a:pt x="2339035" y="274320"/>
                  <a:pt x="2339035" y="278892"/>
                </a:cubicBezTo>
                <a:cubicBezTo>
                  <a:pt x="2339035" y="286665"/>
                  <a:pt x="2336292" y="293523"/>
                  <a:pt x="2327605" y="293523"/>
                </a:cubicBezTo>
                <a:cubicBezTo>
                  <a:pt x="2317090" y="293523"/>
                  <a:pt x="2314346" y="288036"/>
                  <a:pt x="2314346" y="269748"/>
                </a:cubicBezTo>
                <a:cubicBezTo>
                  <a:pt x="2314346" y="266091"/>
                  <a:pt x="2317547" y="252832"/>
                  <a:pt x="2317547" y="246431"/>
                </a:cubicBezTo>
                <a:cubicBezTo>
                  <a:pt x="2317547" y="224485"/>
                  <a:pt x="2325776" y="176937"/>
                  <a:pt x="2330806" y="147676"/>
                </a:cubicBezTo>
                <a:cubicBezTo>
                  <a:pt x="2331720" y="143104"/>
                  <a:pt x="2329434" y="141732"/>
                  <a:pt x="2325776" y="143561"/>
                </a:cubicBezTo>
                <a:cubicBezTo>
                  <a:pt x="2320290" y="146761"/>
                  <a:pt x="2314346" y="149505"/>
                  <a:pt x="2308403" y="153620"/>
                </a:cubicBezTo>
                <a:cubicBezTo>
                  <a:pt x="2301545" y="158192"/>
                  <a:pt x="2293315" y="165964"/>
                  <a:pt x="2290115" y="165964"/>
                </a:cubicBezTo>
                <a:cubicBezTo>
                  <a:pt x="2284628" y="165964"/>
                  <a:pt x="2277313" y="165507"/>
                  <a:pt x="2277313" y="155448"/>
                </a:cubicBezTo>
                <a:cubicBezTo>
                  <a:pt x="2277313" y="150876"/>
                  <a:pt x="2286457" y="142189"/>
                  <a:pt x="2294687" y="136703"/>
                </a:cubicBezTo>
                <a:cubicBezTo>
                  <a:pt x="2305660" y="129388"/>
                  <a:pt x="2312975" y="128931"/>
                  <a:pt x="2332177" y="117501"/>
                </a:cubicBezTo>
                <a:cubicBezTo>
                  <a:pt x="2335835" y="115215"/>
                  <a:pt x="2336292" y="113843"/>
                  <a:pt x="2337206" y="110185"/>
                </a:cubicBezTo>
                <a:cubicBezTo>
                  <a:pt x="2344521" y="74067"/>
                  <a:pt x="2347722" y="46635"/>
                  <a:pt x="2347722" y="44349"/>
                </a:cubicBezTo>
                <a:cubicBezTo>
                  <a:pt x="2347722" y="42063"/>
                  <a:pt x="2348179" y="29261"/>
                  <a:pt x="2348179" y="26975"/>
                </a:cubicBezTo>
                <a:cubicBezTo>
                  <a:pt x="2348179" y="20117"/>
                  <a:pt x="2351379" y="12345"/>
                  <a:pt x="2362809" y="12345"/>
                </a:cubicBezTo>
                <a:close/>
                <a:moveTo>
                  <a:pt x="5196459" y="0"/>
                </a:moveTo>
                <a:cubicBezTo>
                  <a:pt x="5207889" y="0"/>
                  <a:pt x="5222062" y="16002"/>
                  <a:pt x="5222062" y="28347"/>
                </a:cubicBezTo>
                <a:cubicBezTo>
                  <a:pt x="5222062" y="29718"/>
                  <a:pt x="5221605" y="31090"/>
                  <a:pt x="5218404" y="31090"/>
                </a:cubicBezTo>
                <a:cubicBezTo>
                  <a:pt x="5216118" y="31090"/>
                  <a:pt x="5211546" y="26518"/>
                  <a:pt x="5207889" y="26518"/>
                </a:cubicBezTo>
                <a:cubicBezTo>
                  <a:pt x="5186400" y="26518"/>
                  <a:pt x="5164455" y="56693"/>
                  <a:pt x="5147081" y="123902"/>
                </a:cubicBezTo>
                <a:cubicBezTo>
                  <a:pt x="5146167" y="128473"/>
                  <a:pt x="5147995" y="129388"/>
                  <a:pt x="5151196" y="128473"/>
                </a:cubicBezTo>
                <a:cubicBezTo>
                  <a:pt x="5165369" y="124816"/>
                  <a:pt x="5190058" y="123444"/>
                  <a:pt x="5197373" y="123444"/>
                </a:cubicBezTo>
                <a:cubicBezTo>
                  <a:pt x="5206974" y="123444"/>
                  <a:pt x="5220690" y="120701"/>
                  <a:pt x="5225720" y="120701"/>
                </a:cubicBezTo>
                <a:lnTo>
                  <a:pt x="5230584" y="122043"/>
                </a:lnTo>
                <a:lnTo>
                  <a:pt x="5244960" y="106356"/>
                </a:lnTo>
                <a:cubicBezTo>
                  <a:pt x="5260733" y="92012"/>
                  <a:pt x="5277535" y="82296"/>
                  <a:pt x="5290794" y="82296"/>
                </a:cubicBezTo>
                <a:cubicBezTo>
                  <a:pt x="5299481" y="82296"/>
                  <a:pt x="5308625" y="92355"/>
                  <a:pt x="5308625" y="101041"/>
                </a:cubicBezTo>
                <a:cubicBezTo>
                  <a:pt x="5308625" y="126187"/>
                  <a:pt x="5286222" y="134417"/>
                  <a:pt x="5226786" y="176479"/>
                </a:cubicBezTo>
                <a:cubicBezTo>
                  <a:pt x="5221757" y="180594"/>
                  <a:pt x="5218557" y="183795"/>
                  <a:pt x="5215813" y="192481"/>
                </a:cubicBezTo>
                <a:cubicBezTo>
                  <a:pt x="5212156" y="203454"/>
                  <a:pt x="5207583" y="224028"/>
                  <a:pt x="5207583" y="236373"/>
                </a:cubicBezTo>
                <a:cubicBezTo>
                  <a:pt x="5207583" y="245974"/>
                  <a:pt x="5212613" y="253746"/>
                  <a:pt x="5220843" y="253746"/>
                </a:cubicBezTo>
                <a:cubicBezTo>
                  <a:pt x="5235015" y="253746"/>
                  <a:pt x="5242331" y="248260"/>
                  <a:pt x="5248732" y="238659"/>
                </a:cubicBezTo>
                <a:cubicBezTo>
                  <a:pt x="5249646" y="237287"/>
                  <a:pt x="5251017" y="236830"/>
                  <a:pt x="5252389" y="236830"/>
                </a:cubicBezTo>
                <a:cubicBezTo>
                  <a:pt x="5255132" y="236830"/>
                  <a:pt x="5257418" y="238659"/>
                  <a:pt x="5257418" y="242316"/>
                </a:cubicBezTo>
                <a:cubicBezTo>
                  <a:pt x="5257418" y="257404"/>
                  <a:pt x="5228158" y="272034"/>
                  <a:pt x="5213070" y="272034"/>
                </a:cubicBezTo>
                <a:cubicBezTo>
                  <a:pt x="5200268" y="272034"/>
                  <a:pt x="5185181" y="259690"/>
                  <a:pt x="5185181" y="238201"/>
                </a:cubicBezTo>
                <a:cubicBezTo>
                  <a:pt x="5185181" y="226771"/>
                  <a:pt x="5187924" y="209398"/>
                  <a:pt x="5190667" y="197968"/>
                </a:cubicBezTo>
                <a:cubicBezTo>
                  <a:pt x="5191582" y="194310"/>
                  <a:pt x="5191582" y="193396"/>
                  <a:pt x="5188381" y="192481"/>
                </a:cubicBezTo>
                <a:cubicBezTo>
                  <a:pt x="5185638" y="191567"/>
                  <a:pt x="5182895" y="185166"/>
                  <a:pt x="5182895" y="182880"/>
                </a:cubicBezTo>
                <a:cubicBezTo>
                  <a:pt x="5182895" y="172365"/>
                  <a:pt x="5187467" y="173279"/>
                  <a:pt x="5198440" y="166421"/>
                </a:cubicBezTo>
                <a:cubicBezTo>
                  <a:pt x="5202097" y="164135"/>
                  <a:pt x="5203469" y="161849"/>
                  <a:pt x="5205298" y="158192"/>
                </a:cubicBezTo>
                <a:cubicBezTo>
                  <a:pt x="5209869" y="148933"/>
                  <a:pt x="5215842" y="139561"/>
                  <a:pt x="5222642" y="130709"/>
                </a:cubicBezTo>
                <a:lnTo>
                  <a:pt x="5223457" y="129821"/>
                </a:lnTo>
                <a:lnTo>
                  <a:pt x="5216747" y="130531"/>
                </a:lnTo>
                <a:cubicBezTo>
                  <a:pt x="5211661" y="131102"/>
                  <a:pt x="5206517" y="131674"/>
                  <a:pt x="5205603" y="131674"/>
                </a:cubicBezTo>
                <a:cubicBezTo>
                  <a:pt x="5185028" y="133960"/>
                  <a:pt x="5173598" y="140361"/>
                  <a:pt x="5146167" y="147219"/>
                </a:cubicBezTo>
                <a:cubicBezTo>
                  <a:pt x="5142966" y="148133"/>
                  <a:pt x="5141137" y="149047"/>
                  <a:pt x="5140223" y="152248"/>
                </a:cubicBezTo>
                <a:cubicBezTo>
                  <a:pt x="5126507" y="213513"/>
                  <a:pt x="5123307" y="249174"/>
                  <a:pt x="5123307" y="320955"/>
                </a:cubicBezTo>
                <a:cubicBezTo>
                  <a:pt x="5123307" y="340157"/>
                  <a:pt x="5120563" y="354330"/>
                  <a:pt x="5120106" y="361646"/>
                </a:cubicBezTo>
                <a:cubicBezTo>
                  <a:pt x="5120106" y="366218"/>
                  <a:pt x="5115991" y="380391"/>
                  <a:pt x="5110048" y="392735"/>
                </a:cubicBezTo>
                <a:cubicBezTo>
                  <a:pt x="5109134" y="395021"/>
                  <a:pt x="5107305" y="395936"/>
                  <a:pt x="5105476" y="395936"/>
                </a:cubicBezTo>
                <a:cubicBezTo>
                  <a:pt x="5103190" y="395936"/>
                  <a:pt x="5100904" y="392735"/>
                  <a:pt x="5100904" y="390449"/>
                </a:cubicBezTo>
                <a:cubicBezTo>
                  <a:pt x="5100904" y="386334"/>
                  <a:pt x="5099075" y="384963"/>
                  <a:pt x="5099075" y="383134"/>
                </a:cubicBezTo>
                <a:cubicBezTo>
                  <a:pt x="5099075" y="380391"/>
                  <a:pt x="5098160" y="379934"/>
                  <a:pt x="5098160" y="374447"/>
                </a:cubicBezTo>
                <a:cubicBezTo>
                  <a:pt x="5098160" y="370790"/>
                  <a:pt x="5103647" y="363932"/>
                  <a:pt x="5103647" y="348387"/>
                </a:cubicBezTo>
                <a:cubicBezTo>
                  <a:pt x="5103647" y="291237"/>
                  <a:pt x="5111420" y="210312"/>
                  <a:pt x="5119649" y="160477"/>
                </a:cubicBezTo>
                <a:cubicBezTo>
                  <a:pt x="5120106" y="157277"/>
                  <a:pt x="5118735" y="156363"/>
                  <a:pt x="5115991" y="157734"/>
                </a:cubicBezTo>
                <a:cubicBezTo>
                  <a:pt x="5090388" y="169164"/>
                  <a:pt x="5076215" y="176937"/>
                  <a:pt x="5076215" y="189281"/>
                </a:cubicBezTo>
                <a:cubicBezTo>
                  <a:pt x="5076215" y="190195"/>
                  <a:pt x="5078501" y="190653"/>
                  <a:pt x="5078501" y="192024"/>
                </a:cubicBezTo>
                <a:cubicBezTo>
                  <a:pt x="5078501" y="194310"/>
                  <a:pt x="5076672" y="196596"/>
                  <a:pt x="5073014" y="196596"/>
                </a:cubicBezTo>
                <a:cubicBezTo>
                  <a:pt x="5062956" y="196596"/>
                  <a:pt x="5052441" y="189738"/>
                  <a:pt x="5052441" y="179680"/>
                </a:cubicBezTo>
                <a:cubicBezTo>
                  <a:pt x="5052441" y="158192"/>
                  <a:pt x="5086273" y="144018"/>
                  <a:pt x="5122392" y="133503"/>
                </a:cubicBezTo>
                <a:cubicBezTo>
                  <a:pt x="5125136" y="132588"/>
                  <a:pt x="5126050" y="130759"/>
                  <a:pt x="5126507" y="128473"/>
                </a:cubicBezTo>
                <a:cubicBezTo>
                  <a:pt x="5146624" y="40234"/>
                  <a:pt x="5174513" y="0"/>
                  <a:pt x="5196459" y="0"/>
                </a:cubicBezTo>
                <a:close/>
              </a:path>
            </a:pathLst>
          </a:custGeom>
          <a:solidFill>
            <a:schemeClr val="accent6"/>
          </a:solidFill>
        </p:spPr>
        <p:txBody>
          <a:bodyPr wrap="square" lIns="0" tIns="0" rIns="0" bIns="0" rtlCol="0" anchor="ctr">
            <a:noAutofit/>
          </a:bodyPr>
          <a:lstStyle/>
          <a:p>
            <a:pPr algn="ctr"/>
            <a:endParaRPr lang="en-US" sz="1900" dirty="0"/>
          </a:p>
        </p:txBody>
      </p:sp>
      <p:pic>
        <p:nvPicPr>
          <p:cNvPr id="22" name="Picture 21">
            <a:extLst>
              <a:ext uri="{FF2B5EF4-FFF2-40B4-BE49-F238E27FC236}">
                <a16:creationId xmlns:a16="http://schemas.microsoft.com/office/drawing/2014/main" id="{6356C2FC-F786-C77D-234E-99DC581E0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051">
            <a:off x="8480267" y="1599487"/>
            <a:ext cx="3387129" cy="4383343"/>
          </a:xfrm>
          <a:prstGeom prst="rect">
            <a:avLst/>
          </a:prstGeom>
          <a:ln>
            <a:solidFill>
              <a:schemeClr val="bg2">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21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AC35-0E9F-6A4B-B0AF-615FC26C5294}"/>
              </a:ext>
            </a:extLst>
          </p:cNvPr>
          <p:cNvSpPr>
            <a:spLocks noGrp="1"/>
          </p:cNvSpPr>
          <p:nvPr>
            <p:ph type="title"/>
          </p:nvPr>
        </p:nvSpPr>
        <p:spPr/>
        <p:txBody>
          <a:bodyPr/>
          <a:lstStyle/>
          <a:p>
            <a:r>
              <a:rPr lang="en-US" dirty="0"/>
              <a:t>ARAG Has Your Back</a:t>
            </a:r>
            <a:br>
              <a:rPr lang="en-US" dirty="0"/>
            </a:br>
            <a:endParaRPr lang="en-US" dirty="0"/>
          </a:p>
        </p:txBody>
      </p:sp>
      <p:sp>
        <p:nvSpPr>
          <p:cNvPr id="4" name="Text Placeholder 3">
            <a:extLst>
              <a:ext uri="{FF2B5EF4-FFF2-40B4-BE49-F238E27FC236}">
                <a16:creationId xmlns:a16="http://schemas.microsoft.com/office/drawing/2014/main" id="{39113645-CD6E-4946-A25F-AD2D1293DBFB}"/>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D3714D0C-6426-D346-840D-B6778EDC4643}"/>
              </a:ext>
            </a:extLst>
          </p:cNvPr>
          <p:cNvSpPr>
            <a:spLocks noGrp="1"/>
          </p:cNvSpPr>
          <p:nvPr>
            <p:ph sz="quarter" idx="11"/>
          </p:nvPr>
        </p:nvSpPr>
        <p:spPr/>
        <p:txBody>
          <a:bodyPr/>
          <a:lstStyle/>
          <a:p>
            <a:r>
              <a:rPr lang="en-US" dirty="0"/>
              <a:t>Member Chooses Service Delivery</a:t>
            </a:r>
          </a:p>
          <a:p>
            <a:endParaRPr lang="en-US" dirty="0"/>
          </a:p>
        </p:txBody>
      </p:sp>
      <p:graphicFrame>
        <p:nvGraphicFramePr>
          <p:cNvPr id="6" name="Group 34">
            <a:extLst>
              <a:ext uri="{FF2B5EF4-FFF2-40B4-BE49-F238E27FC236}">
                <a16:creationId xmlns:a16="http://schemas.microsoft.com/office/drawing/2014/main" id="{3115376B-914D-1F44-B61E-D002D5E6CEC5}"/>
              </a:ext>
            </a:extLst>
          </p:cNvPr>
          <p:cNvGraphicFramePr>
            <a:graphicFrameLocks/>
          </p:cNvGraphicFramePr>
          <p:nvPr>
            <p:extLst>
              <p:ext uri="{D42A27DB-BD31-4B8C-83A1-F6EECF244321}">
                <p14:modId xmlns:p14="http://schemas.microsoft.com/office/powerpoint/2010/main" val="2450890907"/>
              </p:ext>
            </p:extLst>
          </p:nvPr>
        </p:nvGraphicFramePr>
        <p:xfrm>
          <a:off x="406400" y="2056199"/>
          <a:ext cx="11277600" cy="4495801"/>
        </p:xfrm>
        <a:graphic>
          <a:graphicData uri="http://schemas.openxmlformats.org/drawingml/2006/table">
            <a:tbl>
              <a:tblPr/>
              <a:tblGrid>
                <a:gridCol w="2358043">
                  <a:extLst>
                    <a:ext uri="{9D8B030D-6E8A-4147-A177-3AD203B41FA5}">
                      <a16:colId xmlns:a16="http://schemas.microsoft.com/office/drawing/2014/main" val="20000"/>
                    </a:ext>
                  </a:extLst>
                </a:gridCol>
                <a:gridCol w="5270847">
                  <a:extLst>
                    <a:ext uri="{9D8B030D-6E8A-4147-A177-3AD203B41FA5}">
                      <a16:colId xmlns:a16="http://schemas.microsoft.com/office/drawing/2014/main" val="20001"/>
                    </a:ext>
                  </a:extLst>
                </a:gridCol>
                <a:gridCol w="3648710">
                  <a:extLst>
                    <a:ext uri="{9D8B030D-6E8A-4147-A177-3AD203B41FA5}">
                      <a16:colId xmlns:a16="http://schemas.microsoft.com/office/drawing/2014/main" val="20002"/>
                    </a:ext>
                  </a:extLst>
                </a:gridCol>
              </a:tblGrid>
              <a:tr h="1442271">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endParaRPr kumimoji="0" lang="en-US" sz="1800" b="0" i="0" u="none" strike="noStrike" cap="none" normalizeH="0" baseline="0" dirty="0">
                        <a:ln>
                          <a:noFill/>
                        </a:ln>
                        <a:solidFill>
                          <a:schemeClr val="tx1"/>
                        </a:solidFill>
                        <a:effectLst/>
                        <a:latin typeface="Arial" charset="0"/>
                      </a:endParaRPr>
                    </a:p>
                  </a:txBody>
                  <a:tcPr marL="91128" marR="91128" horzOverflow="overflow">
                    <a:lnL w="12700" cap="flat" cmpd="sng" algn="ctr">
                      <a:noFill/>
                      <a:prstDash val="solid"/>
                      <a:round/>
                      <a:headEnd type="none" w="med" len="med"/>
                      <a:tailEnd type="none" w="med" len="med"/>
                    </a:lnL>
                    <a:lnR>
                      <a:noFill/>
                    </a:lnR>
                    <a:lnT cap="flat">
                      <a:noFill/>
                    </a:lnT>
                    <a:lnB w="12700" cap="flat" cmpd="sng" algn="ctr">
                      <a:solidFill>
                        <a:srgbClr val="BED7DC"/>
                      </a:solidFill>
                      <a:prstDash val="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r>
                        <a:rPr kumimoji="0" lang="en-US" sz="2000" b="1" i="0" u="none" strike="noStrike" cap="none" normalizeH="0" baseline="0" dirty="0">
                          <a:ln>
                            <a:noFill/>
                          </a:ln>
                          <a:solidFill>
                            <a:schemeClr val="tx1"/>
                          </a:solidFill>
                          <a:effectLst/>
                          <a:latin typeface="+mn-lt"/>
                        </a:rPr>
                        <a:t>In-Person Legal Services</a:t>
                      </a:r>
                    </a:p>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r>
                        <a:rPr kumimoji="0" lang="en-US" sz="1600" b="0" i="0" u="none" strike="noStrike" cap="none" normalizeH="0" baseline="0" dirty="0">
                          <a:ln>
                            <a:noFill/>
                          </a:ln>
                          <a:solidFill>
                            <a:schemeClr val="tx1"/>
                          </a:solidFill>
                          <a:effectLst/>
                          <a:latin typeface="+mn-lt"/>
                        </a:rPr>
                        <a:t>Work with a network attorney in office or virtually for advice, document prep/review and representation.</a:t>
                      </a:r>
                    </a:p>
                  </a:txBody>
                  <a:tcPr marL="91128" marR="91128" anchor="ctr" horzOverflow="overflow">
                    <a:lnL>
                      <a:noFill/>
                    </a:lnL>
                    <a:lnR>
                      <a:noFill/>
                    </a:lnR>
                    <a:lnT cap="flat">
                      <a:noFill/>
                    </a:lnT>
                    <a:lnB w="12700" cap="flat" cmpd="sng" algn="ctr">
                      <a:solidFill>
                        <a:srgbClr val="BED7DC"/>
                      </a:solidFill>
                      <a:prstDash val="dot"/>
                      <a:round/>
                      <a:headEnd type="none" w="med" len="med"/>
                      <a:tailEnd type="none" w="med" len="med"/>
                    </a:lnB>
                    <a:lnTlToBr>
                      <a:noFill/>
                    </a:lnTlToBr>
                    <a:lnBlToTr>
                      <a:noFill/>
                    </a:lnBlToTr>
                    <a:noFill/>
                  </a:tcPr>
                </a:tc>
                <a:tc>
                  <a:txBody>
                    <a:bodyPr/>
                    <a:lstStyle/>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Knowledgeable Advisor</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Comprehensive Coverage</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Representation</a:t>
                      </a:r>
                    </a:p>
                  </a:txBody>
                  <a:tcPr marL="91128" marR="91128" anchor="ctr" horzOverflow="overflow">
                    <a:lnL>
                      <a:noFill/>
                    </a:lnL>
                    <a:lnR cap="flat">
                      <a:noFill/>
                    </a:lnR>
                    <a:lnT cap="flat">
                      <a:noFill/>
                    </a:lnT>
                    <a:lnB w="12700" cap="flat" cmpd="sng" algn="ctr">
                      <a:solidFill>
                        <a:srgbClr val="BED7DC"/>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2271">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endParaRPr kumimoji="0" lang="en-US" sz="1800" b="0" i="0" u="none" strike="noStrike" cap="none" normalizeH="0" baseline="0" dirty="0">
                        <a:ln>
                          <a:noFill/>
                        </a:ln>
                        <a:solidFill>
                          <a:schemeClr val="tx1"/>
                        </a:solidFill>
                        <a:effectLst/>
                        <a:latin typeface="Arial" charset="0"/>
                      </a:endParaRPr>
                    </a:p>
                  </a:txBody>
                  <a:tcPr marL="91128" marR="91128" horzOverflow="overflow">
                    <a:lnL w="12700" cap="flat" cmpd="sng" algn="ctr">
                      <a:noFill/>
                      <a:prstDash val="solid"/>
                      <a:round/>
                      <a:headEnd type="none" w="med" len="med"/>
                      <a:tailEnd type="none" w="med" len="med"/>
                    </a:lnL>
                    <a:lnR>
                      <a:noFill/>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r>
                        <a:rPr kumimoji="0" lang="en-US" sz="2000" b="1" i="0" u="none" strike="noStrike" cap="none" normalizeH="0" baseline="0" dirty="0">
                          <a:ln>
                            <a:noFill/>
                          </a:ln>
                          <a:solidFill>
                            <a:schemeClr val="tx1"/>
                          </a:solidFill>
                          <a:effectLst/>
                          <a:latin typeface="+mn-lt"/>
                        </a:rPr>
                        <a:t>Telephone Services</a:t>
                      </a:r>
                    </a:p>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defRPr/>
                      </a:pPr>
                      <a:r>
                        <a:rPr kumimoji="0" lang="en-US" sz="1600" b="0" i="0" u="none" strike="noStrike" cap="none" normalizeH="0" baseline="0" dirty="0">
                          <a:ln>
                            <a:noFill/>
                          </a:ln>
                          <a:solidFill>
                            <a:schemeClr val="tx1"/>
                          </a:solidFill>
                          <a:effectLst/>
                          <a:latin typeface="+mn-lt"/>
                        </a:rPr>
                        <a:t>Connect with a telephone network attorney over the phone for legal advice and document prep/review.</a:t>
                      </a:r>
                    </a:p>
                  </a:txBody>
                  <a:tcPr marL="91128" marR="91128" anchor="ctr" horzOverflow="overflow">
                    <a:lnL>
                      <a:noFill/>
                    </a:lnL>
                    <a:lnR>
                      <a:noFill/>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a:noFill/>
                    </a:lnTlToBr>
                    <a:lnBlToTr>
                      <a:noFill/>
                    </a:lnBlToTr>
                    <a:noFill/>
                  </a:tcPr>
                </a:tc>
                <a:tc>
                  <a:txBody>
                    <a:bodyPr/>
                    <a:lstStyle/>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Convenient</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Flexible</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Inclusive</a:t>
                      </a:r>
                    </a:p>
                  </a:txBody>
                  <a:tcPr marL="91128" marR="91128" anchor="ctr" horzOverflow="overflow">
                    <a:lnL>
                      <a:noFill/>
                    </a:lnL>
                    <a:lnR cap="flat">
                      <a:noFill/>
                    </a:lnR>
                    <a:lnT w="12700" cap="flat" cmpd="sng" algn="ctr">
                      <a:solidFill>
                        <a:srgbClr val="BED7DC"/>
                      </a:solidFill>
                      <a:prstDash val="dot"/>
                      <a:round/>
                      <a:headEnd type="none" w="med" len="med"/>
                      <a:tailEnd type="none" w="med" len="med"/>
                    </a:lnT>
                    <a:lnB w="12700" cap="flat" cmpd="sng" algn="ctr">
                      <a:solidFill>
                        <a:srgbClr val="BED7DC"/>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1259">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endParaRPr kumimoji="0" lang="en-US" sz="1800" b="0" i="0" u="none" strike="noStrike" cap="none" normalizeH="0" baseline="0" dirty="0">
                        <a:ln>
                          <a:noFill/>
                        </a:ln>
                        <a:solidFill>
                          <a:schemeClr val="tx1"/>
                        </a:solidFill>
                        <a:effectLst/>
                        <a:latin typeface="Arial" charset="0"/>
                      </a:endParaRPr>
                    </a:p>
                  </a:txBody>
                  <a:tcPr marL="91128" marR="91128" horzOverflow="overflow">
                    <a:lnL w="12700" cap="flat" cmpd="sng" algn="ctr">
                      <a:noFill/>
                      <a:prstDash val="solid"/>
                      <a:round/>
                      <a:headEnd type="none" w="med" len="med"/>
                      <a:tailEnd type="none" w="med" len="med"/>
                    </a:lnL>
                    <a:lnR>
                      <a:noFill/>
                    </a:lnR>
                    <a:lnT w="12700" cap="flat" cmpd="sng" algn="ctr">
                      <a:solidFill>
                        <a:srgbClr val="BED7DC"/>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r>
                        <a:rPr kumimoji="0" lang="en-US" sz="2000" b="1" i="0" u="none" strike="noStrike" cap="none" normalizeH="0" baseline="0" dirty="0">
                          <a:ln>
                            <a:noFill/>
                          </a:ln>
                          <a:solidFill>
                            <a:schemeClr val="tx1"/>
                          </a:solidFill>
                          <a:effectLst/>
                          <a:latin typeface="+mn-lt"/>
                        </a:rPr>
                        <a:t>Online Resources</a:t>
                      </a:r>
                    </a:p>
                    <a:p>
                      <a:pPr marL="0" marR="0" lvl="0" indent="0" algn="l" defTabSz="914400" rtl="0" eaLnBrk="0" fontAlgn="base" latinLnBrk="0" hangingPunct="0">
                        <a:lnSpc>
                          <a:spcPct val="100000"/>
                        </a:lnSpc>
                        <a:spcBef>
                          <a:spcPct val="20000"/>
                        </a:spcBef>
                        <a:spcAft>
                          <a:spcPct val="0"/>
                        </a:spcAft>
                        <a:buClr>
                          <a:srgbClr val="E7B709"/>
                        </a:buClr>
                        <a:buSzPct val="120000"/>
                        <a:buFont typeface="Times" pitchFamily="18" charset="0"/>
                        <a:buNone/>
                        <a:tabLst/>
                      </a:pPr>
                      <a:r>
                        <a:rPr kumimoji="0" lang="en-US" sz="1600" b="0" i="0" u="none" strike="noStrike" cap="none" normalizeH="0" baseline="0" dirty="0">
                          <a:ln>
                            <a:noFill/>
                          </a:ln>
                          <a:solidFill>
                            <a:schemeClr val="tx1"/>
                          </a:solidFill>
                          <a:effectLst/>
                          <a:latin typeface="+mn-lt"/>
                        </a:rPr>
                        <a:t>Use online tools and apps to manage and learn more about legal matters.</a:t>
                      </a:r>
                    </a:p>
                  </a:txBody>
                  <a:tcPr marL="91128" marR="91128" anchor="ctr" horzOverflow="overflow">
                    <a:lnL>
                      <a:noFill/>
                    </a:lnL>
                    <a:lnR>
                      <a:noFill/>
                    </a:lnR>
                    <a:lnT w="12700" cap="flat" cmpd="sng" algn="ctr">
                      <a:solidFill>
                        <a:srgbClr val="BED7DC"/>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Learning Center</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kern="1200" dirty="0">
                          <a:solidFill>
                            <a:schemeClr val="tx1"/>
                          </a:solidFill>
                          <a:latin typeface="+mn-lt"/>
                          <a:ea typeface="+mn-ea"/>
                          <a:cs typeface="+mn-cs"/>
                        </a:rPr>
                        <a:t>DIY Docs®  </a:t>
                      </a:r>
                    </a:p>
                    <a:p>
                      <a:pPr marL="285750" marR="0" lvl="3" indent="-285750" algn="l" defTabSz="914400" rtl="0" eaLnBrk="1" fontAlgn="auto" latinLnBrk="0" hangingPunct="1">
                        <a:lnSpc>
                          <a:spcPct val="100000"/>
                        </a:lnSpc>
                        <a:spcBef>
                          <a:spcPts val="0"/>
                        </a:spcBef>
                        <a:spcAft>
                          <a:spcPts val="600"/>
                        </a:spcAft>
                        <a:buClr>
                          <a:schemeClr val="accent1"/>
                        </a:buClr>
                        <a:buSzPct val="120000"/>
                        <a:buFont typeface="Wingdings" panose="05000000000000000000" pitchFamily="2" charset="2"/>
                        <a:buChar char="ü"/>
                        <a:tabLst/>
                        <a:defRPr/>
                      </a:pPr>
                      <a:r>
                        <a:rPr lang="en-US" sz="1800" i="0" kern="1200" dirty="0">
                          <a:solidFill>
                            <a:schemeClr val="tx1"/>
                          </a:solidFill>
                          <a:latin typeface="+mn-lt"/>
                          <a:ea typeface="+mn-ea"/>
                          <a:cs typeface="+mn-cs"/>
                        </a:rPr>
                        <a:t>ARAG Legal App</a:t>
                      </a:r>
                    </a:p>
                  </a:txBody>
                  <a:tcPr marL="91128" marR="91128" anchor="ctr" horzOverflow="overflow">
                    <a:lnL>
                      <a:noFill/>
                    </a:lnL>
                    <a:lnR cap="flat">
                      <a:noFill/>
                    </a:lnR>
                    <a:lnT w="12700" cap="flat" cmpd="sng" algn="ctr">
                      <a:solidFill>
                        <a:srgbClr val="BED7DC"/>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20" name="Group 19">
            <a:extLst>
              <a:ext uri="{FF2B5EF4-FFF2-40B4-BE49-F238E27FC236}">
                <a16:creationId xmlns:a16="http://schemas.microsoft.com/office/drawing/2014/main" id="{9718AA93-A942-7841-A836-DC69E96E86F7}"/>
              </a:ext>
            </a:extLst>
          </p:cNvPr>
          <p:cNvGrpSpPr/>
          <p:nvPr/>
        </p:nvGrpSpPr>
        <p:grpSpPr>
          <a:xfrm>
            <a:off x="657030" y="2260283"/>
            <a:ext cx="1012953" cy="1012953"/>
            <a:chOff x="657030" y="2471034"/>
            <a:chExt cx="1012953" cy="1012953"/>
          </a:xfrm>
        </p:grpSpPr>
        <p:sp>
          <p:nvSpPr>
            <p:cNvPr id="8" name="Oval 7">
              <a:extLst>
                <a:ext uri="{FF2B5EF4-FFF2-40B4-BE49-F238E27FC236}">
                  <a16:creationId xmlns:a16="http://schemas.microsoft.com/office/drawing/2014/main" id="{2E5FAB54-A45E-A04E-B03B-70963D82ADE9}"/>
                </a:ext>
              </a:extLst>
            </p:cNvPr>
            <p:cNvSpPr/>
            <p:nvPr/>
          </p:nvSpPr>
          <p:spPr>
            <a:xfrm>
              <a:off x="657030" y="2471034"/>
              <a:ext cx="1012953" cy="1012953"/>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16" name="Graphic 15">
              <a:extLst>
                <a:ext uri="{FF2B5EF4-FFF2-40B4-BE49-F238E27FC236}">
                  <a16:creationId xmlns:a16="http://schemas.microsoft.com/office/drawing/2014/main" id="{25E4E371-5A0D-5A4A-847F-A40F99966292}"/>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5621" y="2735183"/>
              <a:ext cx="835770" cy="546100"/>
            </a:xfrm>
            <a:prstGeom prst="rect">
              <a:avLst/>
            </a:prstGeom>
          </p:spPr>
        </p:pic>
      </p:grpSp>
      <p:grpSp>
        <p:nvGrpSpPr>
          <p:cNvPr id="21" name="Group 20">
            <a:extLst>
              <a:ext uri="{FF2B5EF4-FFF2-40B4-BE49-F238E27FC236}">
                <a16:creationId xmlns:a16="http://schemas.microsoft.com/office/drawing/2014/main" id="{68328096-96CE-334D-B85C-90E5EFB4BF78}"/>
              </a:ext>
            </a:extLst>
          </p:cNvPr>
          <p:cNvGrpSpPr/>
          <p:nvPr/>
        </p:nvGrpSpPr>
        <p:grpSpPr>
          <a:xfrm>
            <a:off x="657030" y="3693975"/>
            <a:ext cx="1012953" cy="1012953"/>
            <a:chOff x="657030" y="3904726"/>
            <a:chExt cx="1012953" cy="1012953"/>
          </a:xfrm>
        </p:grpSpPr>
        <p:sp>
          <p:nvSpPr>
            <p:cNvPr id="11" name="Oval 10">
              <a:extLst>
                <a:ext uri="{FF2B5EF4-FFF2-40B4-BE49-F238E27FC236}">
                  <a16:creationId xmlns:a16="http://schemas.microsoft.com/office/drawing/2014/main" id="{6A22A232-9D81-6543-BC86-C3F18499E6B8}"/>
                </a:ext>
              </a:extLst>
            </p:cNvPr>
            <p:cNvSpPr/>
            <p:nvPr/>
          </p:nvSpPr>
          <p:spPr>
            <a:xfrm>
              <a:off x="657030" y="3904726"/>
              <a:ext cx="1012953" cy="1012953"/>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18" name="Graphic 17">
              <a:extLst>
                <a:ext uri="{FF2B5EF4-FFF2-40B4-BE49-F238E27FC236}">
                  <a16:creationId xmlns:a16="http://schemas.microsoft.com/office/drawing/2014/main" id="{311398DE-CDFE-1043-801A-A52041A796D6}"/>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5621" y="4030920"/>
              <a:ext cx="660269" cy="760563"/>
            </a:xfrm>
            <a:prstGeom prst="rect">
              <a:avLst/>
            </a:prstGeom>
          </p:spPr>
        </p:pic>
      </p:grpSp>
      <p:grpSp>
        <p:nvGrpSpPr>
          <p:cNvPr id="22" name="Group 21">
            <a:extLst>
              <a:ext uri="{FF2B5EF4-FFF2-40B4-BE49-F238E27FC236}">
                <a16:creationId xmlns:a16="http://schemas.microsoft.com/office/drawing/2014/main" id="{681EF115-50FD-E84B-8054-7E5590A0409F}"/>
              </a:ext>
            </a:extLst>
          </p:cNvPr>
          <p:cNvGrpSpPr/>
          <p:nvPr/>
        </p:nvGrpSpPr>
        <p:grpSpPr>
          <a:xfrm>
            <a:off x="657030" y="5151300"/>
            <a:ext cx="1012953" cy="1012953"/>
            <a:chOff x="657030" y="5362051"/>
            <a:chExt cx="1012953" cy="1012953"/>
          </a:xfrm>
        </p:grpSpPr>
        <p:sp>
          <p:nvSpPr>
            <p:cNvPr id="14" name="Oval 13">
              <a:extLst>
                <a:ext uri="{FF2B5EF4-FFF2-40B4-BE49-F238E27FC236}">
                  <a16:creationId xmlns:a16="http://schemas.microsoft.com/office/drawing/2014/main" id="{D92964D9-9CE5-1540-90A9-937B0DB0C0E2}"/>
                </a:ext>
              </a:extLst>
            </p:cNvPr>
            <p:cNvSpPr/>
            <p:nvPr/>
          </p:nvSpPr>
          <p:spPr>
            <a:xfrm>
              <a:off x="657030" y="5362051"/>
              <a:ext cx="1012953" cy="1012953"/>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19" name="Graphic 18">
              <a:extLst>
                <a:ext uri="{FF2B5EF4-FFF2-40B4-BE49-F238E27FC236}">
                  <a16:creationId xmlns:a16="http://schemas.microsoft.com/office/drawing/2014/main" id="{1CAAAF83-FB36-394F-9CCB-638CBBEEED7D}"/>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1341" y="5603985"/>
              <a:ext cx="733350" cy="542419"/>
            </a:xfrm>
            <a:prstGeom prst="rect">
              <a:avLst/>
            </a:prstGeom>
          </p:spPr>
        </p:pic>
      </p:grpSp>
    </p:spTree>
    <p:extLst>
      <p:ext uri="{BB962C8B-B14F-4D97-AF65-F5344CB8AC3E}">
        <p14:creationId xmlns:p14="http://schemas.microsoft.com/office/powerpoint/2010/main" val="13881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Best-In-Class Benefits </a:t>
            </a:r>
            <a:endParaRPr lang="de-DE" dirty="0">
              <a:solidFill>
                <a:srgbClr val="FF0000"/>
              </a:solidFill>
            </a:endParaRPr>
          </a:p>
        </p:txBody>
      </p:sp>
      <p:sp>
        <p:nvSpPr>
          <p:cNvPr id="2" name="Content Placeholder 1"/>
          <p:cNvSpPr>
            <a:spLocks noGrp="1"/>
          </p:cNvSpPr>
          <p:nvPr>
            <p:ph sz="quarter" idx="11"/>
          </p:nvPr>
        </p:nvSpPr>
        <p:spPr>
          <a:xfrm>
            <a:off x="615614" y="1600200"/>
            <a:ext cx="11068385" cy="4586401"/>
          </a:xfrm>
          <a:prstGeom prst="rect">
            <a:avLst/>
          </a:prstGeom>
        </p:spPr>
        <p:txBody>
          <a:bodyPr numCol="4" spcCol="0">
            <a:noAutofit/>
          </a:bodyPr>
          <a:lstStyle/>
          <a:p>
            <a:pPr marL="119063" indent="-119063">
              <a:lnSpc>
                <a:spcPct val="100000"/>
              </a:lnSpc>
            </a:pPr>
            <a:r>
              <a:rPr lang="en-US" sz="1050" b="1" dirty="0">
                <a:solidFill>
                  <a:prstClr val="black"/>
                </a:solidFill>
              </a:rPr>
              <a:t>Civil Damage Claims (Defense)</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Defense of Civil Damage Claims</a:t>
            </a:r>
          </a:p>
          <a:p>
            <a:pPr marL="119063" indent="-119063">
              <a:lnSpc>
                <a:spcPct val="100000"/>
              </a:lnSpc>
              <a:buFont typeface="Arial" pitchFamily="34" charset="0"/>
              <a:buChar char="•"/>
            </a:pPr>
            <a:r>
              <a:rPr lang="en-US" sz="1050" dirty="0">
                <a:solidFill>
                  <a:prstClr val="black"/>
                </a:solidFill>
              </a:rPr>
              <a:t>Pet-Related Matters</a:t>
            </a:r>
          </a:p>
          <a:p>
            <a:pPr marL="119063" indent="-119063">
              <a:lnSpc>
                <a:spcPct val="100000"/>
              </a:lnSpc>
            </a:pPr>
            <a:r>
              <a:rPr lang="en-US" sz="1050" b="1" dirty="0">
                <a:solidFill>
                  <a:prstClr val="black"/>
                </a:solidFill>
              </a:rPr>
              <a:t>Consumer Protection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Consumer Protection</a:t>
            </a:r>
          </a:p>
          <a:p>
            <a:pPr>
              <a:lnSpc>
                <a:spcPct val="100000"/>
              </a:lnSpc>
            </a:pPr>
            <a:r>
              <a:rPr lang="en-US" sz="1050" dirty="0">
                <a:solidFill>
                  <a:prstClr val="black"/>
                </a:solidFill>
              </a:rPr>
              <a:t>     - Auto Repair Disputes</a:t>
            </a:r>
          </a:p>
          <a:p>
            <a:pPr>
              <a:lnSpc>
                <a:spcPct val="100000"/>
              </a:lnSpc>
            </a:pPr>
            <a:r>
              <a:rPr lang="en-US" sz="1050" dirty="0">
                <a:solidFill>
                  <a:prstClr val="black"/>
                </a:solidFill>
              </a:rPr>
              <a:t>     - Buying or Selling a New or Used      </a:t>
            </a:r>
            <a:br>
              <a:rPr lang="en-US" sz="1050" dirty="0">
                <a:solidFill>
                  <a:prstClr val="black"/>
                </a:solidFill>
              </a:rPr>
            </a:br>
            <a:r>
              <a:rPr lang="en-US" sz="1050" dirty="0">
                <a:solidFill>
                  <a:prstClr val="black"/>
                </a:solidFill>
              </a:rPr>
              <a:t>        Automobile</a:t>
            </a:r>
          </a:p>
          <a:p>
            <a:pPr>
              <a:lnSpc>
                <a:spcPct val="100000"/>
              </a:lnSpc>
            </a:pPr>
            <a:r>
              <a:rPr lang="en-US" sz="1050" dirty="0">
                <a:solidFill>
                  <a:prstClr val="black"/>
                </a:solidFill>
              </a:rPr>
              <a:t>     - Consumer Fraud</a:t>
            </a:r>
          </a:p>
          <a:p>
            <a:pPr>
              <a:lnSpc>
                <a:spcPct val="100000"/>
              </a:lnSpc>
            </a:pPr>
            <a:r>
              <a:rPr lang="en-US" sz="1050" dirty="0">
                <a:solidFill>
                  <a:prstClr val="black"/>
                </a:solidFill>
              </a:rPr>
              <a:t>     - Consumer Protection for Goods </a:t>
            </a:r>
            <a:br>
              <a:rPr lang="en-US" sz="1050" dirty="0">
                <a:solidFill>
                  <a:prstClr val="black"/>
                </a:solidFill>
              </a:rPr>
            </a:br>
            <a:r>
              <a:rPr lang="en-US" sz="1050" dirty="0">
                <a:solidFill>
                  <a:prstClr val="black"/>
                </a:solidFill>
              </a:rPr>
              <a:t>         and Services</a:t>
            </a:r>
          </a:p>
          <a:p>
            <a:pPr>
              <a:lnSpc>
                <a:spcPct val="100000"/>
              </a:lnSpc>
            </a:pPr>
            <a:r>
              <a:rPr lang="en-US" sz="1050" dirty="0">
                <a:solidFill>
                  <a:prstClr val="black"/>
                </a:solidFill>
              </a:rPr>
              <a:t>     - Contracts </a:t>
            </a:r>
            <a:r>
              <a:rPr lang="en-US" sz="1050" i="1" dirty="0">
                <a:solidFill>
                  <a:prstClr val="black"/>
                </a:solidFill>
              </a:rPr>
              <a:t>&amp;</a:t>
            </a:r>
            <a:r>
              <a:rPr lang="en-US" sz="1050" dirty="0">
                <a:solidFill>
                  <a:prstClr val="black"/>
                </a:solidFill>
              </a:rPr>
              <a:t> Financial Disputes</a:t>
            </a:r>
          </a:p>
          <a:p>
            <a:pPr marL="171450" indent="-171450">
              <a:lnSpc>
                <a:spcPct val="100000"/>
              </a:lnSpc>
              <a:buFont typeface="Arial" panose="020B0604020202020204" pitchFamily="34" charset="0"/>
              <a:buChar char="•"/>
            </a:pPr>
            <a:r>
              <a:rPr lang="en-US" sz="1050" dirty="0">
                <a:solidFill>
                  <a:prstClr val="black"/>
                </a:solidFill>
              </a:rPr>
              <a:t>Insurance Disputes</a:t>
            </a:r>
          </a:p>
          <a:p>
            <a:pPr marL="119063" indent="-119063">
              <a:lnSpc>
                <a:spcPct val="100000"/>
              </a:lnSpc>
            </a:pPr>
            <a:r>
              <a:rPr lang="en-US" sz="1050" b="1" dirty="0">
                <a:solidFill>
                  <a:prstClr val="black"/>
                </a:solidFill>
              </a:rPr>
              <a:t>Criminal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Habeas Corpus</a:t>
            </a:r>
          </a:p>
          <a:p>
            <a:pPr marL="119063" indent="-119063">
              <a:lnSpc>
                <a:spcPct val="100000"/>
              </a:lnSpc>
              <a:buFont typeface="Arial" pitchFamily="34" charset="0"/>
              <a:buChar char="•"/>
            </a:pPr>
            <a:r>
              <a:rPr lang="en-US" sz="1050" dirty="0">
                <a:solidFill>
                  <a:prstClr val="black"/>
                </a:solidFill>
              </a:rPr>
              <a:t>Juvenile Court Proceedings</a:t>
            </a:r>
          </a:p>
          <a:p>
            <a:pPr marL="119063" indent="-119063">
              <a:lnSpc>
                <a:spcPct val="100000"/>
              </a:lnSpc>
              <a:buFont typeface="Arial" pitchFamily="34" charset="0"/>
              <a:buChar char="•"/>
            </a:pPr>
            <a:r>
              <a:rPr lang="en-US" sz="1050" dirty="0">
                <a:solidFill>
                  <a:prstClr val="black"/>
                </a:solidFill>
              </a:rPr>
              <a:t>Parental Responsibilities</a:t>
            </a:r>
          </a:p>
          <a:p>
            <a:pPr marL="119063" indent="-119063">
              <a:lnSpc>
                <a:spcPct val="100000"/>
              </a:lnSpc>
              <a:buFont typeface="Arial" pitchFamily="34" charset="0"/>
              <a:buChar char="•"/>
            </a:pPr>
            <a:r>
              <a:rPr lang="en-US" sz="1050" dirty="0">
                <a:solidFill>
                  <a:prstClr val="black"/>
                </a:solidFill>
              </a:rPr>
              <a:t>Criminal Misdemeanor</a:t>
            </a:r>
          </a:p>
          <a:p>
            <a:pPr marL="119063" indent="-119063">
              <a:lnSpc>
                <a:spcPct val="100000"/>
              </a:lnSpc>
            </a:pPr>
            <a:r>
              <a:rPr lang="en-US" sz="1050" b="1" dirty="0">
                <a:solidFill>
                  <a:prstClr val="black"/>
                </a:solidFill>
              </a:rPr>
              <a:t>Debt-Related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Debt Collection</a:t>
            </a:r>
          </a:p>
          <a:p>
            <a:pPr marL="119063" indent="-119063">
              <a:lnSpc>
                <a:spcPct val="100000"/>
              </a:lnSpc>
              <a:buFont typeface="Arial" pitchFamily="34" charset="0"/>
              <a:buChar char="•"/>
            </a:pPr>
            <a:r>
              <a:rPr lang="en-US" sz="1050" dirty="0">
                <a:solidFill>
                  <a:prstClr val="black"/>
                </a:solidFill>
              </a:rPr>
              <a:t>Garnishment</a:t>
            </a:r>
          </a:p>
          <a:p>
            <a:pPr marL="119063" indent="-119063">
              <a:lnSpc>
                <a:spcPct val="100000"/>
              </a:lnSpc>
              <a:buFont typeface="Arial" pitchFamily="34" charset="0"/>
              <a:buChar char="•"/>
            </a:pPr>
            <a:r>
              <a:rPr lang="en-US" sz="1050" dirty="0">
                <a:solidFill>
                  <a:prstClr val="black"/>
                </a:solidFill>
              </a:rPr>
              <a:t>Mechanic’s Lien</a:t>
            </a:r>
          </a:p>
          <a:p>
            <a:pPr marL="119063" indent="-119063">
              <a:lnSpc>
                <a:spcPct val="100000"/>
              </a:lnSpc>
              <a:buFont typeface="Arial" pitchFamily="34" charset="0"/>
              <a:buChar char="•"/>
            </a:pPr>
            <a:r>
              <a:rPr lang="en-US" sz="1050" dirty="0">
                <a:solidFill>
                  <a:prstClr val="black"/>
                </a:solidFill>
              </a:rPr>
              <a:t>Personal Bankruptcy</a:t>
            </a:r>
          </a:p>
          <a:p>
            <a:pPr marL="119063" indent="-119063">
              <a:lnSpc>
                <a:spcPct val="100000"/>
              </a:lnSpc>
              <a:buFont typeface="Arial" pitchFamily="34" charset="0"/>
              <a:buChar char="•"/>
            </a:pPr>
            <a:r>
              <a:rPr lang="en-US" sz="1050" dirty="0">
                <a:solidFill>
                  <a:prstClr val="black"/>
                </a:solidFill>
              </a:rPr>
              <a:t>Student Loan Debt Collection</a:t>
            </a:r>
          </a:p>
          <a:p>
            <a:pPr marL="119063" indent="-119063">
              <a:lnSpc>
                <a:spcPct val="100000"/>
              </a:lnSpc>
            </a:pPr>
            <a:r>
              <a:rPr lang="en-US" sz="1050" b="1" dirty="0">
                <a:solidFill>
                  <a:prstClr val="black"/>
                </a:solidFill>
              </a:rPr>
              <a:t>Family Law</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Adoption Proceedings Uncontested</a:t>
            </a:r>
          </a:p>
          <a:p>
            <a:pPr marL="119063" indent="-119063">
              <a:lnSpc>
                <a:spcPct val="100000"/>
              </a:lnSpc>
              <a:buFont typeface="Arial" pitchFamily="34" charset="0"/>
              <a:buChar char="•"/>
            </a:pPr>
            <a:r>
              <a:rPr lang="en-US" sz="1050" dirty="0">
                <a:solidFill>
                  <a:prstClr val="black"/>
                </a:solidFill>
              </a:rPr>
              <a:t>Adoption Proceedings Contested</a:t>
            </a:r>
          </a:p>
          <a:p>
            <a:pPr marL="119063" indent="-119063">
              <a:lnSpc>
                <a:spcPct val="100000"/>
              </a:lnSpc>
              <a:buFont typeface="Arial" pitchFamily="34" charset="0"/>
              <a:buChar char="•"/>
            </a:pPr>
            <a:r>
              <a:rPr lang="en-US" sz="1050" dirty="0">
                <a:solidFill>
                  <a:prstClr val="black"/>
                </a:solidFill>
              </a:rPr>
              <a:t>Alimony </a:t>
            </a:r>
            <a:r>
              <a:rPr lang="en-US" sz="1050" i="1" dirty="0">
                <a:solidFill>
                  <a:prstClr val="black"/>
                </a:solidFill>
              </a:rPr>
              <a:t>(up to 8 hours)</a:t>
            </a:r>
          </a:p>
          <a:p>
            <a:pPr marL="119063" indent="-119063" defTabSz="1090613" fontAlgn="ctr">
              <a:lnSpc>
                <a:spcPct val="100000"/>
              </a:lnSpc>
              <a:buFont typeface="Arial" pitchFamily="34" charset="0"/>
              <a:buChar char="•"/>
            </a:pPr>
            <a:endParaRPr lang="en-US" sz="1050" dirty="0">
              <a:solidFill>
                <a:prstClr val="black"/>
              </a:solidFill>
            </a:endParaRPr>
          </a:p>
          <a:p>
            <a:pPr marL="119063" indent="-119063" defTabSz="1090613" fontAlgn="ctr">
              <a:lnSpc>
                <a:spcPct val="100000"/>
              </a:lnSpc>
              <a:buFont typeface="Arial" pitchFamily="34" charset="0"/>
              <a:buChar char="•"/>
            </a:pPr>
            <a:endParaRPr lang="en-US" sz="1050" dirty="0">
              <a:solidFill>
                <a:prstClr val="black"/>
              </a:solidFill>
            </a:endParaRPr>
          </a:p>
          <a:p>
            <a:pPr marL="119063" indent="-119063" defTabSz="1090613" fontAlgn="ctr">
              <a:lnSpc>
                <a:spcPct val="100000"/>
              </a:lnSpc>
              <a:buFont typeface="Arial" pitchFamily="34" charset="0"/>
              <a:buChar char="•"/>
            </a:pPr>
            <a:r>
              <a:rPr lang="en-US" sz="1050" dirty="0">
                <a:solidFill>
                  <a:prstClr val="black"/>
                </a:solidFill>
              </a:rPr>
              <a:t>Child Custody </a:t>
            </a:r>
            <a:r>
              <a:rPr lang="en-US" sz="1050" i="1" dirty="0">
                <a:solidFill>
                  <a:prstClr val="black"/>
                </a:solidFill>
              </a:rPr>
              <a:t>(up to 8 hours)</a:t>
            </a:r>
          </a:p>
          <a:p>
            <a:pPr marL="119063" indent="-119063" defTabSz="1090613" fontAlgn="ctr">
              <a:lnSpc>
                <a:spcPct val="100000"/>
              </a:lnSpc>
              <a:buFont typeface="Arial" pitchFamily="34" charset="0"/>
              <a:buChar char="•"/>
            </a:pPr>
            <a:r>
              <a:rPr lang="en-US" sz="1050" dirty="0">
                <a:solidFill>
                  <a:prstClr val="black"/>
                </a:solidFill>
              </a:rPr>
              <a:t>Child Support </a:t>
            </a:r>
            <a:r>
              <a:rPr lang="en-US" sz="1050" i="1" dirty="0">
                <a:solidFill>
                  <a:prstClr val="black"/>
                </a:solidFill>
              </a:rPr>
              <a:t>(up to 8 hours)</a:t>
            </a:r>
          </a:p>
          <a:p>
            <a:pPr marL="119063" indent="-119063" defTabSz="1090613" fontAlgn="ctr">
              <a:lnSpc>
                <a:spcPct val="100000"/>
              </a:lnSpc>
              <a:buFont typeface="Arial" pitchFamily="34" charset="0"/>
              <a:buChar char="•"/>
            </a:pPr>
            <a:r>
              <a:rPr lang="en-US" sz="1050" dirty="0">
                <a:solidFill>
                  <a:prstClr val="black"/>
                </a:solidFill>
              </a:rPr>
              <a:t>Child Visitation Rights </a:t>
            </a:r>
            <a:r>
              <a:rPr lang="en-US" sz="1050" i="1" dirty="0">
                <a:solidFill>
                  <a:prstClr val="black"/>
                </a:solidFill>
              </a:rPr>
              <a:t>(up to 8 hours)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Conservatorship Uncontested</a:t>
            </a:r>
          </a:p>
          <a:p>
            <a:pPr marL="119063" indent="-119063">
              <a:lnSpc>
                <a:spcPct val="100000"/>
              </a:lnSpc>
              <a:buFont typeface="Arial" pitchFamily="34" charset="0"/>
              <a:buChar char="•"/>
            </a:pPr>
            <a:r>
              <a:rPr lang="en-US" sz="1050" dirty="0">
                <a:solidFill>
                  <a:prstClr val="black"/>
                </a:solidFill>
              </a:rPr>
              <a:t>Conservatorship Contested</a:t>
            </a:r>
          </a:p>
          <a:p>
            <a:pPr marL="119063" indent="-119063">
              <a:lnSpc>
                <a:spcPct val="100000"/>
              </a:lnSpc>
              <a:buFont typeface="Arial" pitchFamily="34" charset="0"/>
              <a:buChar char="•"/>
            </a:pPr>
            <a:r>
              <a:rPr lang="en-US" sz="1050" dirty="0">
                <a:solidFill>
                  <a:prstClr val="black"/>
                </a:solidFill>
              </a:rPr>
              <a:t>Elder Law</a:t>
            </a:r>
          </a:p>
          <a:p>
            <a:pPr marL="119063" indent="-119063">
              <a:lnSpc>
                <a:spcPct val="100000"/>
              </a:lnSpc>
              <a:buFont typeface="Arial" pitchFamily="34" charset="0"/>
              <a:buChar char="•"/>
            </a:pPr>
            <a:r>
              <a:rPr lang="en-US" sz="1050" dirty="0">
                <a:solidFill>
                  <a:prstClr val="black"/>
                </a:solidFill>
              </a:rPr>
              <a:t>Divorce Uncontested</a:t>
            </a:r>
          </a:p>
          <a:p>
            <a:pPr marL="119063" indent="-119063">
              <a:lnSpc>
                <a:spcPct val="100000"/>
              </a:lnSpc>
              <a:buFont typeface="Arial" pitchFamily="34" charset="0"/>
              <a:buChar char="•"/>
            </a:pPr>
            <a:r>
              <a:rPr lang="en-US" sz="1050" dirty="0">
                <a:solidFill>
                  <a:prstClr val="black"/>
                </a:solidFill>
              </a:rPr>
              <a:t>Divorce Contested </a:t>
            </a:r>
            <a:r>
              <a:rPr lang="en-US" sz="1050" i="1" dirty="0">
                <a:solidFill>
                  <a:prstClr val="black"/>
                </a:solidFill>
              </a:rPr>
              <a:t>(up to 20 hours)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Domestic Violence</a:t>
            </a:r>
          </a:p>
          <a:p>
            <a:pPr marL="119063" indent="-119063">
              <a:lnSpc>
                <a:spcPct val="100000"/>
              </a:lnSpc>
              <a:buFont typeface="Arial" pitchFamily="34" charset="0"/>
              <a:buChar char="•"/>
            </a:pPr>
            <a:r>
              <a:rPr lang="en-US" sz="1050" dirty="0">
                <a:solidFill>
                  <a:prstClr val="black"/>
                </a:solidFill>
              </a:rPr>
              <a:t>Guardianship Uncontested</a:t>
            </a:r>
          </a:p>
          <a:p>
            <a:pPr marL="119063" indent="-119063">
              <a:lnSpc>
                <a:spcPct val="100000"/>
              </a:lnSpc>
              <a:buFont typeface="Arial" pitchFamily="34" charset="0"/>
              <a:buChar char="•"/>
            </a:pPr>
            <a:r>
              <a:rPr lang="en-US" sz="1050" dirty="0">
                <a:solidFill>
                  <a:prstClr val="black"/>
                </a:solidFill>
              </a:rPr>
              <a:t>Guardianship Contested</a:t>
            </a:r>
          </a:p>
          <a:p>
            <a:pPr marL="119063" indent="-119063">
              <a:lnSpc>
                <a:spcPct val="100000"/>
              </a:lnSpc>
              <a:buFont typeface="Arial" pitchFamily="34" charset="0"/>
              <a:buChar char="•"/>
            </a:pPr>
            <a:r>
              <a:rPr lang="en-US" sz="1050" dirty="0">
                <a:solidFill>
                  <a:prstClr val="black"/>
                </a:solidFill>
              </a:rPr>
              <a:t>Incapacity</a:t>
            </a:r>
          </a:p>
          <a:p>
            <a:pPr marL="119063" indent="-119063">
              <a:lnSpc>
                <a:spcPct val="100000"/>
              </a:lnSpc>
              <a:buFont typeface="Arial" pitchFamily="34" charset="0"/>
              <a:buChar char="•"/>
            </a:pPr>
            <a:r>
              <a:rPr lang="en-US" sz="1050" dirty="0">
                <a:solidFill>
                  <a:prstClr val="black"/>
                </a:solidFill>
              </a:rPr>
              <a:t>Name Change Proceedings</a:t>
            </a:r>
          </a:p>
          <a:p>
            <a:pPr marL="119063" indent="-119063">
              <a:lnSpc>
                <a:spcPct val="100000"/>
              </a:lnSpc>
              <a:buFont typeface="Arial" pitchFamily="34" charset="0"/>
              <a:buChar char="•"/>
            </a:pPr>
            <a:r>
              <a:rPr lang="en-US" sz="1050" dirty="0">
                <a:solidFill>
                  <a:prstClr val="black"/>
                </a:solidFill>
              </a:rPr>
              <a:t>Prenuptial Agreements</a:t>
            </a:r>
          </a:p>
          <a:p>
            <a:pPr marL="119063" indent="-119063">
              <a:lnSpc>
                <a:spcPct val="100000"/>
              </a:lnSpc>
              <a:buFont typeface="Arial" pitchFamily="34" charset="0"/>
              <a:buChar char="•"/>
            </a:pPr>
            <a:r>
              <a:rPr lang="en-US" sz="1050" dirty="0">
                <a:solidFill>
                  <a:prstClr val="black"/>
                </a:solidFill>
              </a:rPr>
              <a:t>School Issues</a:t>
            </a:r>
          </a:p>
          <a:p>
            <a:pPr marL="119063" indent="-119063">
              <a:lnSpc>
                <a:spcPct val="100000"/>
              </a:lnSpc>
              <a:buFont typeface="Arial" pitchFamily="34" charset="0"/>
              <a:buChar char="•"/>
            </a:pPr>
            <a:r>
              <a:rPr lang="en-US" sz="1050" dirty="0">
                <a:solidFill>
                  <a:prstClr val="black"/>
                </a:solidFill>
              </a:rPr>
              <a:t>Restraining Orders</a:t>
            </a:r>
          </a:p>
          <a:p>
            <a:pPr marL="119063" indent="-119063">
              <a:lnSpc>
                <a:spcPct val="100000"/>
              </a:lnSpc>
            </a:pPr>
            <a:r>
              <a:rPr lang="en-US" sz="1050" b="1" dirty="0">
                <a:solidFill>
                  <a:prstClr val="black"/>
                </a:solidFill>
              </a:rPr>
              <a:t>General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Credit Records Correction</a:t>
            </a:r>
          </a:p>
          <a:p>
            <a:pPr marL="119063" indent="-119063">
              <a:lnSpc>
                <a:spcPct val="100000"/>
              </a:lnSpc>
              <a:buFont typeface="Arial" pitchFamily="34" charset="0"/>
              <a:buChar char="•"/>
            </a:pPr>
            <a:r>
              <a:rPr lang="en-US" sz="1050" dirty="0">
                <a:solidFill>
                  <a:prstClr val="black"/>
                </a:solidFill>
              </a:rPr>
              <a:t>Document Preparation </a:t>
            </a:r>
          </a:p>
          <a:p>
            <a:pPr>
              <a:lnSpc>
                <a:spcPct val="100000"/>
              </a:lnSpc>
            </a:pPr>
            <a:r>
              <a:rPr lang="en-US" sz="1050" dirty="0">
                <a:solidFill>
                  <a:prstClr val="black"/>
                </a:solidFill>
              </a:rPr>
              <a:t>    - Affidavits</a:t>
            </a:r>
          </a:p>
          <a:p>
            <a:pPr>
              <a:lnSpc>
                <a:spcPct val="100000"/>
              </a:lnSpc>
            </a:pPr>
            <a:r>
              <a:rPr lang="en-US" sz="1050" dirty="0">
                <a:solidFill>
                  <a:prstClr val="black"/>
                </a:solidFill>
              </a:rPr>
              <a:t>    - Bill of Sale</a:t>
            </a:r>
          </a:p>
          <a:p>
            <a:pPr marL="117475" lvl="2" indent="0">
              <a:buNone/>
            </a:pPr>
            <a:r>
              <a:rPr lang="en-US" sz="1050" dirty="0">
                <a:solidFill>
                  <a:prstClr val="black"/>
                </a:solidFill>
              </a:rPr>
              <a:t>- Demand Letters</a:t>
            </a:r>
          </a:p>
          <a:p>
            <a:pPr marL="117475" lvl="2" indent="0">
              <a:buNone/>
            </a:pPr>
            <a:r>
              <a:rPr lang="en-US" sz="1050" dirty="0">
                <a:solidFill>
                  <a:prstClr val="black"/>
                </a:solidFill>
              </a:rPr>
              <a:t>- Promissory Notes</a:t>
            </a:r>
          </a:p>
          <a:p>
            <a:pPr marL="117475" lvl="2" indent="0">
              <a:buNone/>
            </a:pPr>
            <a:r>
              <a:rPr lang="en-US" sz="1050" dirty="0">
                <a:solidFill>
                  <a:prstClr val="black"/>
                </a:solidFill>
              </a:rPr>
              <a:t>- HIPAA Authorization</a:t>
            </a:r>
          </a:p>
          <a:p>
            <a:pPr marL="119063" indent="-119063">
              <a:lnSpc>
                <a:spcPct val="100000"/>
              </a:lnSpc>
              <a:buFont typeface="Arial" pitchFamily="34" charset="0"/>
              <a:buChar char="•"/>
            </a:pPr>
            <a:r>
              <a:rPr lang="en-US" sz="1050" dirty="0">
                <a:solidFill>
                  <a:prstClr val="black"/>
                </a:solidFill>
              </a:rPr>
              <a:t>Document Review</a:t>
            </a:r>
          </a:p>
          <a:p>
            <a:pPr marL="119063" indent="-119063">
              <a:lnSpc>
                <a:spcPct val="100000"/>
              </a:lnSpc>
              <a:buFont typeface="Arial" pitchFamily="34" charset="0"/>
              <a:buChar char="•"/>
            </a:pPr>
            <a:r>
              <a:rPr lang="en-US" sz="1050" dirty="0">
                <a:solidFill>
                  <a:prstClr val="black"/>
                </a:solidFill>
              </a:rPr>
              <a:t>Personal Property Disputes</a:t>
            </a:r>
          </a:p>
          <a:p>
            <a:pPr marL="119063" indent="-119063">
              <a:lnSpc>
                <a:spcPct val="100000"/>
              </a:lnSpc>
            </a:pPr>
            <a:r>
              <a:rPr lang="en-US" sz="1050" b="1" dirty="0">
                <a:solidFill>
                  <a:prstClr val="black"/>
                </a:solidFill>
              </a:rPr>
              <a:t>Government Benefits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Medicare/Medicaid Disputes</a:t>
            </a:r>
          </a:p>
          <a:p>
            <a:pPr marL="119063" indent="-119063">
              <a:lnSpc>
                <a:spcPct val="100000"/>
              </a:lnSpc>
              <a:buFont typeface="Arial" pitchFamily="34" charset="0"/>
              <a:buChar char="•"/>
            </a:pPr>
            <a:r>
              <a:rPr lang="en-US" sz="1050" dirty="0">
                <a:solidFill>
                  <a:prstClr val="black"/>
                </a:solidFill>
              </a:rPr>
              <a:t>Social Security Disputes</a:t>
            </a:r>
          </a:p>
          <a:p>
            <a:pPr marL="119063" indent="-119063">
              <a:lnSpc>
                <a:spcPct val="100000"/>
              </a:lnSpc>
              <a:buFont typeface="Arial" pitchFamily="34" charset="0"/>
              <a:buChar char="•"/>
            </a:pPr>
            <a:r>
              <a:rPr lang="en-US" sz="1050" dirty="0">
                <a:solidFill>
                  <a:prstClr val="black"/>
                </a:solidFill>
              </a:rPr>
              <a:t>Veterans Benefits Disputes</a:t>
            </a:r>
          </a:p>
          <a:p>
            <a:pPr marL="119063" indent="-119063">
              <a:lnSpc>
                <a:spcPct val="100000"/>
              </a:lnSpc>
            </a:pPr>
            <a:r>
              <a:rPr lang="en-US" sz="1050" b="1" dirty="0">
                <a:solidFill>
                  <a:prstClr val="black"/>
                </a:solidFill>
              </a:rPr>
              <a:t>Services for Tenants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Contracts/Lease Agreements</a:t>
            </a:r>
          </a:p>
          <a:p>
            <a:pPr marL="119063" indent="-119063">
              <a:lnSpc>
                <a:spcPct val="100000"/>
              </a:lnSpc>
              <a:buFont typeface="Arial" pitchFamily="34" charset="0"/>
              <a:buChar char="•"/>
            </a:pPr>
            <a:r>
              <a:rPr lang="en-US" sz="1050" dirty="0">
                <a:solidFill>
                  <a:prstClr val="black"/>
                </a:solidFill>
              </a:rPr>
              <a:t>Eviction</a:t>
            </a:r>
          </a:p>
          <a:p>
            <a:pPr marL="119063" indent="-119063">
              <a:lnSpc>
                <a:spcPct val="100000"/>
              </a:lnSpc>
              <a:buFont typeface="Arial" pitchFamily="34" charset="0"/>
              <a:buChar char="•"/>
            </a:pPr>
            <a:r>
              <a:rPr lang="en-US" sz="1050" dirty="0">
                <a:solidFill>
                  <a:prstClr val="black"/>
                </a:solidFill>
              </a:rPr>
              <a:t>Security Deposits</a:t>
            </a:r>
          </a:p>
          <a:p>
            <a:pPr marL="119063" indent="-119063">
              <a:lnSpc>
                <a:spcPct val="100000"/>
              </a:lnSpc>
              <a:buFont typeface="Arial" pitchFamily="34" charset="0"/>
              <a:buChar char="•"/>
            </a:pPr>
            <a:r>
              <a:rPr lang="en-US" sz="1050" dirty="0">
                <a:solidFill>
                  <a:prstClr val="black"/>
                </a:solidFill>
              </a:rPr>
              <a:t>Tenant Disputes with a Landlord</a:t>
            </a:r>
          </a:p>
          <a:p>
            <a:pPr marL="119063" indent="-119063">
              <a:lnSpc>
                <a:spcPct val="100000"/>
              </a:lnSpc>
            </a:pPr>
            <a:r>
              <a:rPr lang="en-US" sz="1050" b="1" dirty="0">
                <a:solidFill>
                  <a:prstClr val="black"/>
                </a:solidFill>
              </a:rPr>
              <a:t>Real Estate Matters </a:t>
            </a:r>
          </a:p>
          <a:p>
            <a:pPr marL="119063" indent="-119063">
              <a:lnSpc>
                <a:spcPct val="100000"/>
              </a:lnSpc>
            </a:pPr>
            <a:r>
              <a:rPr lang="en-US" sz="1050" b="1" dirty="0">
                <a:solidFill>
                  <a:prstClr val="black"/>
                </a:solidFill>
              </a:rPr>
              <a:t>(Primary and Secondary Residence)</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Building Codes</a:t>
            </a:r>
          </a:p>
          <a:p>
            <a:pPr marL="119063" indent="-119063">
              <a:lnSpc>
                <a:spcPct val="100000"/>
              </a:lnSpc>
              <a:buFont typeface="Arial" pitchFamily="34" charset="0"/>
              <a:buChar char="•"/>
            </a:pPr>
            <a:r>
              <a:rPr lang="en-US" sz="1050" dirty="0">
                <a:solidFill>
                  <a:prstClr val="black"/>
                </a:solidFill>
              </a:rPr>
              <a:t>Home Improvement/Contractor Disputes</a:t>
            </a:r>
          </a:p>
          <a:p>
            <a:pPr marL="119063" indent="-119063">
              <a:lnSpc>
                <a:spcPct val="100000"/>
              </a:lnSpc>
              <a:buFont typeface="Arial" pitchFamily="34" charset="0"/>
              <a:buChar char="•"/>
            </a:pPr>
            <a:r>
              <a:rPr lang="en-US" sz="1050" dirty="0">
                <a:solidFill>
                  <a:prstClr val="black"/>
                </a:solidFill>
              </a:rPr>
              <a:t>Home Equity Loan </a:t>
            </a:r>
          </a:p>
          <a:p>
            <a:pPr marL="119063" indent="-119063">
              <a:lnSpc>
                <a:spcPct val="100000"/>
              </a:lnSpc>
              <a:buFont typeface="Arial" pitchFamily="34" charset="0"/>
              <a:buChar char="•"/>
            </a:pPr>
            <a:r>
              <a:rPr lang="en-US" sz="1050" dirty="0">
                <a:solidFill>
                  <a:prstClr val="black"/>
                </a:solidFill>
              </a:rPr>
              <a:t>Deeds and Mortgages</a:t>
            </a:r>
          </a:p>
          <a:p>
            <a:pPr marL="119063" indent="-119063">
              <a:lnSpc>
                <a:spcPct val="100000"/>
              </a:lnSpc>
              <a:buFont typeface="Arial" pitchFamily="34" charset="0"/>
              <a:buChar char="•"/>
            </a:pPr>
            <a:r>
              <a:rPr lang="en-US" sz="1050" dirty="0">
                <a:solidFill>
                  <a:prstClr val="black"/>
                </a:solidFill>
              </a:rPr>
              <a:t>Easements</a:t>
            </a:r>
          </a:p>
          <a:p>
            <a:pPr marL="119063" indent="-119063">
              <a:lnSpc>
                <a:spcPct val="100000"/>
              </a:lnSpc>
              <a:buFont typeface="Arial" pitchFamily="34" charset="0"/>
              <a:buChar char="•"/>
            </a:pPr>
            <a:r>
              <a:rPr lang="en-US" sz="1050" dirty="0">
                <a:solidFill>
                  <a:prstClr val="black"/>
                </a:solidFill>
              </a:rPr>
              <a:t>Eminent Domain</a:t>
            </a:r>
          </a:p>
          <a:p>
            <a:pPr marL="119063" indent="-119063">
              <a:lnSpc>
                <a:spcPct val="100000"/>
              </a:lnSpc>
              <a:buFont typeface="Arial" pitchFamily="34" charset="0"/>
              <a:buChar char="•"/>
            </a:pPr>
            <a:r>
              <a:rPr lang="en-US" sz="1050" dirty="0">
                <a:solidFill>
                  <a:prstClr val="black"/>
                </a:solidFill>
              </a:rPr>
              <a:t>Foreclosure</a:t>
            </a:r>
          </a:p>
          <a:p>
            <a:pPr marL="119063" indent="-119063">
              <a:lnSpc>
                <a:spcPct val="100000"/>
              </a:lnSpc>
              <a:buFont typeface="Arial" pitchFamily="34" charset="0"/>
              <a:buChar char="•"/>
            </a:pPr>
            <a:r>
              <a:rPr lang="en-US" sz="1050" dirty="0">
                <a:solidFill>
                  <a:prstClr val="black"/>
                </a:solidFill>
              </a:rPr>
              <a:t>Neighbor Disputes </a:t>
            </a:r>
            <a:endParaRPr lang="en-US" sz="1050" i="1" dirty="0">
              <a:solidFill>
                <a:prstClr val="black"/>
              </a:solidFill>
            </a:endParaRPr>
          </a:p>
          <a:p>
            <a:pPr marL="119063" indent="-119063">
              <a:lnSpc>
                <a:spcPct val="100000"/>
              </a:lnSpc>
              <a:buFont typeface="Arial" pitchFamily="34" charset="0"/>
              <a:buChar char="•"/>
            </a:pPr>
            <a:r>
              <a:rPr lang="en-US" sz="1050" dirty="0">
                <a:solidFill>
                  <a:prstClr val="black"/>
                </a:solidFill>
              </a:rPr>
              <a:t>Purchase/Sale of House </a:t>
            </a:r>
          </a:p>
          <a:p>
            <a:pPr marL="119063" indent="-119063">
              <a:lnSpc>
                <a:spcPct val="100000"/>
              </a:lnSpc>
              <a:buFont typeface="Arial" pitchFamily="34" charset="0"/>
              <a:buChar char="•"/>
            </a:pPr>
            <a:r>
              <a:rPr lang="en-US" sz="1050" dirty="0">
                <a:solidFill>
                  <a:prstClr val="black"/>
                </a:solidFill>
              </a:rPr>
              <a:t>Real Estate Disputes </a:t>
            </a:r>
            <a:endParaRPr lang="en-US" sz="1050" i="1" dirty="0">
              <a:solidFill>
                <a:prstClr val="black"/>
              </a:solidFill>
            </a:endParaRPr>
          </a:p>
          <a:p>
            <a:pPr marL="119063" indent="-119063">
              <a:lnSpc>
                <a:spcPct val="100000"/>
              </a:lnSpc>
              <a:buFont typeface="Arial" pitchFamily="34" charset="0"/>
              <a:buChar char="•"/>
            </a:pPr>
            <a:r>
              <a:rPr lang="en-US" sz="1050" dirty="0">
                <a:solidFill>
                  <a:prstClr val="black"/>
                </a:solidFill>
              </a:rPr>
              <a:t>Refinancing </a:t>
            </a:r>
            <a:endParaRPr lang="en-US" sz="1050" i="1" dirty="0">
              <a:solidFill>
                <a:prstClr val="black"/>
              </a:solidFill>
            </a:endParaRPr>
          </a:p>
          <a:p>
            <a:pPr marL="119063" indent="-119063">
              <a:lnSpc>
                <a:spcPct val="100000"/>
              </a:lnSpc>
              <a:buFont typeface="Arial" pitchFamily="34" charset="0"/>
              <a:buChar char="•"/>
            </a:pPr>
            <a:r>
              <a:rPr lang="en-US" sz="1050" dirty="0">
                <a:solidFill>
                  <a:prstClr val="black"/>
                </a:solidFill>
              </a:rPr>
              <a:t>Zoning </a:t>
            </a:r>
            <a:r>
              <a:rPr lang="en-US" sz="1050" i="1" dirty="0">
                <a:solidFill>
                  <a:prstClr val="black"/>
                </a:solidFill>
              </a:rPr>
              <a:t>&amp; </a:t>
            </a:r>
            <a:r>
              <a:rPr lang="en-US" sz="1050" dirty="0">
                <a:solidFill>
                  <a:prstClr val="black"/>
                </a:solidFill>
              </a:rPr>
              <a:t>Variances</a:t>
            </a:r>
            <a:endParaRPr lang="en-US" sz="1050" b="1" dirty="0">
              <a:solidFill>
                <a:prstClr val="black"/>
              </a:solidFill>
            </a:endParaRPr>
          </a:p>
          <a:p>
            <a:pPr marL="119063" indent="-119063">
              <a:lnSpc>
                <a:spcPct val="100000"/>
              </a:lnSpc>
            </a:pPr>
            <a:r>
              <a:rPr lang="en-US" sz="1050" b="1" dirty="0">
                <a:solidFill>
                  <a:prstClr val="black"/>
                </a:solidFill>
              </a:rPr>
              <a:t>Small Claims Court</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Small Claims Assistance</a:t>
            </a:r>
          </a:p>
          <a:p>
            <a:pPr marL="119063" indent="-119063">
              <a:lnSpc>
                <a:spcPct val="100000"/>
              </a:lnSpc>
            </a:pPr>
            <a:r>
              <a:rPr lang="en-US" sz="1050" b="1" dirty="0">
                <a:solidFill>
                  <a:prstClr val="black"/>
                </a:solidFill>
              </a:rPr>
              <a:t>Tax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IRS Audit Protection</a:t>
            </a:r>
          </a:p>
          <a:p>
            <a:pPr marL="119063" indent="-119063">
              <a:lnSpc>
                <a:spcPct val="100000"/>
              </a:lnSpc>
              <a:buFont typeface="Arial" pitchFamily="34" charset="0"/>
              <a:buChar char="•"/>
            </a:pPr>
            <a:r>
              <a:rPr lang="en-US" sz="1050" dirty="0">
                <a:solidFill>
                  <a:prstClr val="black"/>
                </a:solidFill>
              </a:rPr>
              <a:t>IRS Collection Defense</a:t>
            </a:r>
          </a:p>
          <a:p>
            <a:pPr marL="119063" indent="-119063">
              <a:lnSpc>
                <a:spcPct val="100000"/>
              </a:lnSpc>
              <a:buFont typeface="Arial" pitchFamily="34" charset="0"/>
              <a:buChar char="•"/>
            </a:pPr>
            <a:r>
              <a:rPr lang="en-US" sz="1050" dirty="0">
                <a:solidFill>
                  <a:prstClr val="black"/>
                </a:solidFill>
              </a:rPr>
              <a:t>Property Tax </a:t>
            </a:r>
            <a:r>
              <a:rPr lang="en-US" sz="1050" i="1" dirty="0">
                <a:solidFill>
                  <a:prstClr val="black"/>
                </a:solidFill>
              </a:rPr>
              <a:t>(Primary &amp; Secondary Residence)</a:t>
            </a:r>
          </a:p>
          <a:p>
            <a:pPr marL="119063" indent="-119063">
              <a:lnSpc>
                <a:spcPct val="100000"/>
              </a:lnSpc>
              <a:buFont typeface="Arial" pitchFamily="34" charset="0"/>
              <a:buChar char="•"/>
            </a:pPr>
            <a:r>
              <a:rPr lang="en-US" sz="1050" dirty="0">
                <a:solidFill>
                  <a:prstClr val="black"/>
                </a:solidFill>
              </a:rPr>
              <a:t>State  and Local Tax Audit</a:t>
            </a:r>
          </a:p>
          <a:p>
            <a:pPr marL="119063" indent="-119063">
              <a:lnSpc>
                <a:spcPct val="100000"/>
              </a:lnSpc>
              <a:buFont typeface="Arial" pitchFamily="34" charset="0"/>
              <a:buChar char="•"/>
            </a:pPr>
            <a:r>
              <a:rPr lang="en-US" sz="1050" dirty="0">
                <a:solidFill>
                  <a:prstClr val="black"/>
                </a:solidFill>
              </a:rPr>
              <a:t>State and Local Tax Collection Defense</a:t>
            </a:r>
          </a:p>
          <a:p>
            <a:pPr marL="119063" indent="-119063">
              <a:lnSpc>
                <a:spcPct val="100000"/>
              </a:lnSpc>
            </a:pPr>
            <a:endParaRPr lang="en-US" sz="1050" b="1" dirty="0">
              <a:solidFill>
                <a:prstClr val="black"/>
              </a:solidFill>
            </a:endParaRPr>
          </a:p>
          <a:p>
            <a:pPr marL="119063" indent="-119063">
              <a:lnSpc>
                <a:spcPct val="100000"/>
              </a:lnSpc>
            </a:pPr>
            <a:r>
              <a:rPr lang="en-US" sz="1050" b="1" dirty="0">
                <a:solidFill>
                  <a:prstClr val="black"/>
                </a:solidFill>
              </a:rPr>
              <a:t>Traffic Matters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Drivers License Suspension </a:t>
            </a:r>
            <a:r>
              <a:rPr lang="en-US" sz="1050" i="1" dirty="0">
                <a:solidFill>
                  <a:prstClr val="black"/>
                </a:solidFill>
              </a:rPr>
              <a:t>&amp;</a:t>
            </a:r>
            <a:br>
              <a:rPr lang="en-US" sz="1050" i="1" dirty="0">
                <a:solidFill>
                  <a:prstClr val="black"/>
                </a:solidFill>
              </a:rPr>
            </a:br>
            <a:r>
              <a:rPr lang="en-US" sz="1050" i="1" dirty="0">
                <a:solidFill>
                  <a:prstClr val="black"/>
                </a:solidFill>
              </a:rPr>
              <a:t> </a:t>
            </a:r>
            <a:r>
              <a:rPr lang="en-US" sz="1050" dirty="0">
                <a:solidFill>
                  <a:prstClr val="black"/>
                </a:solidFill>
              </a:rPr>
              <a:t> Revocation</a:t>
            </a:r>
          </a:p>
          <a:p>
            <a:pPr marL="119063" indent="-119063">
              <a:lnSpc>
                <a:spcPct val="100000"/>
              </a:lnSpc>
              <a:buFont typeface="Arial" pitchFamily="34" charset="0"/>
              <a:buChar char="•"/>
            </a:pPr>
            <a:r>
              <a:rPr lang="en-US" sz="1050" dirty="0">
                <a:solidFill>
                  <a:prstClr val="black"/>
                </a:solidFill>
              </a:rPr>
              <a:t>Drivers License Restoration</a:t>
            </a:r>
          </a:p>
          <a:p>
            <a:pPr marL="119063" indent="-119063">
              <a:lnSpc>
                <a:spcPct val="100000"/>
              </a:lnSpc>
              <a:buFont typeface="Arial" pitchFamily="34" charset="0"/>
              <a:buChar char="•"/>
            </a:pPr>
            <a:r>
              <a:rPr lang="en-US" sz="1050" dirty="0">
                <a:solidFill>
                  <a:prstClr val="black"/>
                </a:solidFill>
              </a:rPr>
              <a:t>Minor Traffic Ticket </a:t>
            </a:r>
          </a:p>
          <a:p>
            <a:pPr>
              <a:lnSpc>
                <a:spcPct val="100000"/>
              </a:lnSpc>
            </a:pPr>
            <a:r>
              <a:rPr lang="en-US" sz="1050" b="1" dirty="0">
                <a:solidFill>
                  <a:prstClr val="black"/>
                </a:solidFill>
              </a:rPr>
              <a:t>Wills and Estate Planning</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Codicil</a:t>
            </a:r>
          </a:p>
          <a:p>
            <a:pPr marL="119063" indent="-119063">
              <a:lnSpc>
                <a:spcPct val="100000"/>
              </a:lnSpc>
              <a:buFont typeface="Arial" pitchFamily="34" charset="0"/>
              <a:buChar char="•"/>
            </a:pPr>
            <a:r>
              <a:rPr lang="en-US" sz="1050" dirty="0">
                <a:solidFill>
                  <a:prstClr val="black"/>
                </a:solidFill>
              </a:rPr>
              <a:t>Durable/Financial Power of Attorney</a:t>
            </a:r>
          </a:p>
          <a:p>
            <a:pPr marL="119063" indent="-119063">
              <a:lnSpc>
                <a:spcPct val="100000"/>
              </a:lnSpc>
              <a:buFont typeface="Arial" pitchFamily="34" charset="0"/>
              <a:buChar char="•"/>
            </a:pPr>
            <a:r>
              <a:rPr lang="en-US" sz="1050" dirty="0">
                <a:solidFill>
                  <a:prstClr val="black"/>
                </a:solidFill>
              </a:rPr>
              <a:t>Estate Administration </a:t>
            </a:r>
            <a:r>
              <a:rPr lang="en-US" sz="1050" i="1" dirty="0">
                <a:solidFill>
                  <a:prstClr val="black"/>
                </a:solidFill>
              </a:rPr>
              <a:t>(up to 9 hours)</a:t>
            </a:r>
            <a:endParaRPr lang="en-US" sz="1050" dirty="0">
              <a:solidFill>
                <a:prstClr val="black"/>
              </a:solidFill>
            </a:endParaRPr>
          </a:p>
          <a:p>
            <a:pPr marL="119063" indent="-119063">
              <a:lnSpc>
                <a:spcPct val="100000"/>
              </a:lnSpc>
              <a:buFont typeface="Arial" pitchFamily="34" charset="0"/>
              <a:buChar char="•"/>
            </a:pPr>
            <a:r>
              <a:rPr lang="en-US" sz="1050" dirty="0">
                <a:solidFill>
                  <a:prstClr val="black"/>
                </a:solidFill>
              </a:rPr>
              <a:t>Health Care Power of Attorney </a:t>
            </a:r>
          </a:p>
          <a:p>
            <a:pPr marL="119063" indent="-119063">
              <a:lnSpc>
                <a:spcPct val="100000"/>
              </a:lnSpc>
              <a:buFont typeface="Arial" pitchFamily="34" charset="0"/>
              <a:buChar char="•"/>
            </a:pPr>
            <a:r>
              <a:rPr lang="en-US" sz="1050" dirty="0">
                <a:solidFill>
                  <a:prstClr val="black"/>
                </a:solidFill>
              </a:rPr>
              <a:t>Irrevocable Trusts</a:t>
            </a:r>
          </a:p>
          <a:p>
            <a:pPr marL="119063" indent="-119063">
              <a:lnSpc>
                <a:spcPct val="100000"/>
              </a:lnSpc>
              <a:buFont typeface="Arial" pitchFamily="34" charset="0"/>
              <a:buChar char="•"/>
            </a:pPr>
            <a:r>
              <a:rPr lang="en-US" sz="1050" dirty="0">
                <a:solidFill>
                  <a:prstClr val="black"/>
                </a:solidFill>
              </a:rPr>
              <a:t>Living Will</a:t>
            </a:r>
          </a:p>
          <a:p>
            <a:pPr marL="119063" indent="-119063">
              <a:lnSpc>
                <a:spcPct val="100000"/>
              </a:lnSpc>
              <a:buFont typeface="Arial" pitchFamily="34" charset="0"/>
              <a:buChar char="•"/>
            </a:pPr>
            <a:r>
              <a:rPr lang="en-US" sz="1050" dirty="0">
                <a:solidFill>
                  <a:prstClr val="black"/>
                </a:solidFill>
              </a:rPr>
              <a:t>Revocable Trusts</a:t>
            </a:r>
          </a:p>
          <a:p>
            <a:pPr marL="119063" indent="-119063">
              <a:lnSpc>
                <a:spcPct val="100000"/>
              </a:lnSpc>
              <a:buFont typeface="Arial" pitchFamily="34" charset="0"/>
              <a:buChar char="•"/>
            </a:pPr>
            <a:r>
              <a:rPr lang="en-US" sz="1050" dirty="0">
                <a:solidFill>
                  <a:prstClr val="black"/>
                </a:solidFill>
              </a:rPr>
              <a:t>Standard/Complex Will</a:t>
            </a:r>
          </a:p>
          <a:p>
            <a:pPr>
              <a:lnSpc>
                <a:spcPct val="100000"/>
              </a:lnSpc>
            </a:pPr>
            <a:r>
              <a:rPr lang="en-US" sz="1050" b="1" dirty="0">
                <a:solidFill>
                  <a:prstClr val="black"/>
                </a:solidFill>
              </a:rPr>
              <a:t>Additional Services</a:t>
            </a:r>
            <a:endParaRPr lang="en-US" sz="1050" dirty="0">
              <a:solidFill>
                <a:prstClr val="black"/>
              </a:solidFill>
            </a:endParaRP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Supplemental Legal Coverage (</a:t>
            </a:r>
            <a:r>
              <a:rPr lang="en-US" sz="1050" i="1" dirty="0">
                <a:solidFill>
                  <a:prstClr val="black"/>
                </a:solidFill>
              </a:rPr>
              <a:t>up to 4 hours</a:t>
            </a:r>
            <a:r>
              <a:rPr lang="en-US" sz="1050" dirty="0">
                <a:solidFill>
                  <a:prstClr val="black"/>
                </a:solidFill>
              </a:rPr>
              <a:t>)</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Identity Theft Protection</a:t>
            </a:r>
          </a:p>
          <a:p>
            <a:pPr marL="171450" indent="-171450" fontAlgn="ctr">
              <a:lnSpc>
                <a:spcPct val="100000"/>
              </a:lnSpc>
              <a:buFont typeface="Arial" panose="020B0604020202020204" pitchFamily="34" charset="0"/>
              <a:buChar char="•"/>
            </a:pPr>
            <a:r>
              <a:rPr lang="en-US" sz="1050" dirty="0">
                <a:solidFill>
                  <a:prstClr val="black"/>
                </a:solidFill>
              </a:rPr>
              <a:t>Financial Education and Counseling Services</a:t>
            </a:r>
          </a:p>
          <a:p>
            <a:pPr marL="171450" indent="-171450" fontAlgn="ctr">
              <a:lnSpc>
                <a:spcPct val="100000"/>
              </a:lnSpc>
              <a:buFont typeface="Arial" panose="020B0604020202020204" pitchFamily="34" charset="0"/>
              <a:buChar char="•"/>
            </a:pPr>
            <a:r>
              <a:rPr lang="en-US" sz="1050" dirty="0">
                <a:solidFill>
                  <a:prstClr val="black"/>
                </a:solidFill>
              </a:rPr>
              <a:t>Tax Services</a:t>
            </a:r>
          </a:p>
          <a:p>
            <a:pPr marL="171450" indent="-171450" fontAlgn="ctr">
              <a:lnSpc>
                <a:spcPct val="100000"/>
              </a:lnSpc>
              <a:buFont typeface="Arial" panose="020B0604020202020204" pitchFamily="34" charset="0"/>
              <a:buChar char="•"/>
            </a:pPr>
            <a:r>
              <a:rPr lang="en-US" sz="1050" dirty="0">
                <a:solidFill>
                  <a:prstClr val="black"/>
                </a:solidFill>
              </a:rPr>
              <a:t>Services for Parents/Grandparents</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Reduced Fee/Contingency</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Identity Theft Services</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Immigration Assistance</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Learning Center</a:t>
            </a:r>
          </a:p>
          <a:p>
            <a:pPr marL="171450" indent="-171450">
              <a:lnSpc>
                <a:spcPct val="100000"/>
              </a:lnSpc>
              <a:buFont typeface="Arial" panose="020B0604020202020204" pitchFamily="34" charset="0"/>
              <a:buChar char="•"/>
              <a:tabLst>
                <a:tab pos="1600200" algn="l"/>
                <a:tab pos="1714500" algn="l"/>
                <a:tab pos="2971800" algn="l"/>
                <a:tab pos="3086100" algn="l"/>
                <a:tab pos="4229100" algn="l"/>
                <a:tab pos="4343400" algn="l"/>
                <a:tab pos="5829300" algn="l"/>
                <a:tab pos="5943600" algn="l"/>
              </a:tabLst>
              <a:defRPr/>
            </a:pPr>
            <a:r>
              <a:rPr lang="en-US" sz="1050" dirty="0">
                <a:solidFill>
                  <a:prstClr val="black"/>
                </a:solidFill>
              </a:rPr>
              <a:t>DIY Docs®</a:t>
            </a:r>
          </a:p>
          <a:p>
            <a:pPr>
              <a:lnSpc>
                <a:spcPct val="100000"/>
              </a:lnSpc>
            </a:pPr>
            <a:endParaRPr lang="en-US" sz="1050" dirty="0"/>
          </a:p>
        </p:txBody>
      </p:sp>
      <p:sp>
        <p:nvSpPr>
          <p:cNvPr id="6" name="Content Placeholder 4"/>
          <p:cNvSpPr txBox="1">
            <a:spLocks/>
          </p:cNvSpPr>
          <p:nvPr/>
        </p:nvSpPr>
        <p:spPr>
          <a:xfrm>
            <a:off x="9515660" y="2592562"/>
            <a:ext cx="7851925" cy="3186113"/>
          </a:xfrm>
          <a:prstGeom prst="rect">
            <a:avLst/>
          </a:prstGeom>
        </p:spPr>
        <p:txBody>
          <a:bodyPr/>
          <a:lstStyle>
            <a:lvl1pPr marL="0" indent="0" algn="l" defTabSz="914400" rtl="0" eaLnBrk="1" latinLnBrk="0" hangingPunct="1">
              <a:lnSpc>
                <a:spcPct val="110000"/>
              </a:lnSpc>
              <a:spcBef>
                <a:spcPts val="0"/>
              </a:spcBef>
              <a:spcAft>
                <a:spcPts val="0"/>
              </a:spcAft>
              <a:buFont typeface="Arial" pitchFamily="34" charset="0"/>
              <a:buNone/>
              <a:defRPr sz="1900" kern="1200">
                <a:solidFill>
                  <a:schemeClr val="tx1"/>
                </a:solidFill>
                <a:latin typeface="+mn-lt"/>
                <a:ea typeface="+mn-ea"/>
                <a:cs typeface="+mn-cs"/>
              </a:defRPr>
            </a:lvl1pPr>
            <a:lvl2pPr marL="270000" indent="-270000" algn="l" defTabSz="914400" rtl="0" eaLnBrk="1" latinLnBrk="0" hangingPunct="1">
              <a:lnSpc>
                <a:spcPct val="110000"/>
              </a:lnSpc>
              <a:spcBef>
                <a:spcPts val="0"/>
              </a:spcBef>
              <a:spcAft>
                <a:spcPts val="900"/>
              </a:spcAft>
              <a:buFont typeface="Arial" pitchFamily="34" charset="0"/>
              <a:buChar char="•"/>
              <a:defRPr sz="1900" kern="1200">
                <a:solidFill>
                  <a:schemeClr val="tx1"/>
                </a:solidFill>
                <a:latin typeface="+mn-lt"/>
                <a:ea typeface="+mn-ea"/>
                <a:cs typeface="+mn-cs"/>
              </a:defRPr>
            </a:lvl2pPr>
            <a:lvl3pPr marL="540000" indent="-270000" algn="l" defTabSz="914400" rtl="0" eaLnBrk="1" latinLnBrk="0" hangingPunct="1">
              <a:lnSpc>
                <a:spcPct val="110000"/>
              </a:lnSpc>
              <a:spcBef>
                <a:spcPts val="0"/>
              </a:spcBef>
              <a:spcAft>
                <a:spcPts val="900"/>
              </a:spcAft>
              <a:buFont typeface="Arial" pitchFamily="34" charset="0"/>
              <a:buChar char="•"/>
              <a:defRPr sz="1900" kern="1200">
                <a:solidFill>
                  <a:schemeClr val="tx1"/>
                </a:solidFill>
                <a:latin typeface="+mn-lt"/>
                <a:ea typeface="+mn-ea"/>
                <a:cs typeface="+mn-cs"/>
              </a:defRPr>
            </a:lvl3pPr>
            <a:lvl4pPr marL="270000" indent="-270000" algn="l" defTabSz="914400" rtl="0" eaLnBrk="1" latinLnBrk="0" hangingPunct="1">
              <a:lnSpc>
                <a:spcPct val="110000"/>
              </a:lnSpc>
              <a:spcBef>
                <a:spcPts val="0"/>
              </a:spcBef>
              <a:spcAft>
                <a:spcPts val="900"/>
              </a:spcAft>
              <a:buFontTx/>
              <a:buBlip>
                <a:blip r:embed="rId3"/>
              </a:buBlip>
              <a:defRPr sz="1900" kern="1200">
                <a:solidFill>
                  <a:schemeClr val="tx1"/>
                </a:solidFill>
                <a:latin typeface="+mn-lt"/>
                <a:ea typeface="+mn-ea"/>
                <a:cs typeface="+mn-cs"/>
              </a:defRPr>
            </a:lvl4pPr>
            <a:lvl5pPr marL="270000" indent="-270000" algn="l" defTabSz="914400" rtl="0" eaLnBrk="1" latinLnBrk="0" hangingPunct="1">
              <a:lnSpc>
                <a:spcPct val="110000"/>
              </a:lnSpc>
              <a:spcBef>
                <a:spcPts val="0"/>
              </a:spcBef>
              <a:spcAft>
                <a:spcPts val="900"/>
              </a:spcAft>
              <a:buFontTx/>
              <a:buBlip>
                <a:blip r:embed="rId4"/>
              </a:buBlip>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endParaRPr lang="en-US" sz="1050" dirty="0">
              <a:solidFill>
                <a:prstClr val="black"/>
              </a:solidFill>
            </a:endParaRPr>
          </a:p>
          <a:p>
            <a:pPr marL="119063" indent="-119063">
              <a:lnSpc>
                <a:spcPct val="100000"/>
              </a:lnSpc>
            </a:pPr>
            <a:endParaRPr lang="en-US" sz="1050" b="1" dirty="0">
              <a:solidFill>
                <a:prstClr val="black"/>
              </a:solidFill>
            </a:endParaRPr>
          </a:p>
        </p:txBody>
      </p:sp>
      <p:sp>
        <p:nvSpPr>
          <p:cNvPr id="9" name="TextBox 8"/>
          <p:cNvSpPr txBox="1"/>
          <p:nvPr/>
        </p:nvSpPr>
        <p:spPr>
          <a:xfrm>
            <a:off x="-4038600" y="2743200"/>
            <a:ext cx="2743200" cy="1295400"/>
          </a:xfrm>
          <a:prstGeom prst="rect">
            <a:avLst/>
          </a:prstGeom>
          <a:noFill/>
        </p:spPr>
        <p:txBody>
          <a:bodyPr wrap="square" lIns="0" tIns="0" rIns="0" bIns="0" rtlCol="0">
            <a:noAutofit/>
          </a:bodyPr>
          <a:lstStyle/>
          <a:p>
            <a:r>
              <a:rPr lang="en-US" dirty="0"/>
              <a:t>Approved by Legal</a:t>
            </a:r>
          </a:p>
          <a:p>
            <a:r>
              <a:rPr lang="en-US" dirty="0"/>
              <a:t>7/2018</a:t>
            </a:r>
          </a:p>
        </p:txBody>
      </p:sp>
      <p:sp>
        <p:nvSpPr>
          <p:cNvPr id="10" name="TextBox 9">
            <a:extLst>
              <a:ext uri="{FF2B5EF4-FFF2-40B4-BE49-F238E27FC236}">
                <a16:creationId xmlns:a16="http://schemas.microsoft.com/office/drawing/2014/main" id="{9F6DDD75-829E-412A-B452-015C3372CBC7}"/>
              </a:ext>
            </a:extLst>
          </p:cNvPr>
          <p:cNvSpPr txBox="1"/>
          <p:nvPr/>
        </p:nvSpPr>
        <p:spPr>
          <a:xfrm>
            <a:off x="615614" y="1281192"/>
            <a:ext cx="4267200" cy="304800"/>
          </a:xfrm>
          <a:prstGeom prst="rect">
            <a:avLst/>
          </a:prstGeom>
          <a:noFill/>
        </p:spPr>
        <p:txBody>
          <a:bodyPr wrap="square" lIns="0" tIns="0" rIns="0" bIns="0" rtlCol="0">
            <a:noAutofit/>
          </a:bodyPr>
          <a:lstStyle/>
          <a:p>
            <a:r>
              <a:rPr lang="en-US" b="1" dirty="0" err="1"/>
              <a:t>UltimateAdvisor</a:t>
            </a:r>
            <a:r>
              <a:rPr lang="en-US" b="1" baseline="30000" dirty="0"/>
              <a:t>® </a:t>
            </a:r>
            <a:endParaRPr lang="en-US" dirty="0"/>
          </a:p>
        </p:txBody>
      </p:sp>
    </p:spTree>
    <p:extLst>
      <p:ext uri="{BB962C8B-B14F-4D97-AF65-F5344CB8AC3E}">
        <p14:creationId xmlns:p14="http://schemas.microsoft.com/office/powerpoint/2010/main" val="61341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74F8-375A-43E1-9FEC-D28A8FCCBE4D}"/>
              </a:ext>
            </a:extLst>
          </p:cNvPr>
          <p:cNvSpPr>
            <a:spLocks noGrp="1"/>
          </p:cNvSpPr>
          <p:nvPr>
            <p:ph type="title"/>
          </p:nvPr>
        </p:nvSpPr>
        <p:spPr/>
        <p:txBody>
          <a:bodyPr/>
          <a:lstStyle/>
          <a:p>
            <a:r>
              <a:rPr lang="en-US" dirty="0"/>
              <a:t>A Closer Look at ARAG’s Additional Services</a:t>
            </a:r>
          </a:p>
        </p:txBody>
      </p:sp>
      <p:sp>
        <p:nvSpPr>
          <p:cNvPr id="5" name="Text Placeholder 4">
            <a:extLst>
              <a:ext uri="{FF2B5EF4-FFF2-40B4-BE49-F238E27FC236}">
                <a16:creationId xmlns:a16="http://schemas.microsoft.com/office/drawing/2014/main" id="{5D6D5213-C70F-4077-B346-338406A2212B}"/>
              </a:ext>
            </a:extLst>
          </p:cNvPr>
          <p:cNvSpPr>
            <a:spLocks noGrp="1"/>
          </p:cNvSpPr>
          <p:nvPr>
            <p:ph type="body" sz="quarter" idx="10"/>
          </p:nvPr>
        </p:nvSpPr>
        <p:spPr>
          <a:xfrm>
            <a:off x="406400" y="5925913"/>
            <a:ext cx="11277600" cy="627288"/>
          </a:xfrm>
        </p:spPr>
        <p:txBody>
          <a:bodyPr/>
          <a:lstStyle/>
          <a:p>
            <a:r>
              <a:rPr lang="en-US" dirty="0"/>
              <a:t>*The Identity Theft Insurance is underwritten and administered by American Bankers Insurance Company of Florida, an Assurant company. Please refer to the actual policies for terms, conditions, and exclusions of coverage. Coverage may not be available in all jurisdictions. Please see the plan summary document for details.</a:t>
            </a:r>
          </a:p>
          <a:p>
            <a:r>
              <a:rPr lang="en-US" dirty="0"/>
              <a:t>** Reduced Fee Services for parents/grandparents when using a network attorney.</a:t>
            </a:r>
          </a:p>
          <a:p>
            <a:r>
              <a:rPr lang="en-US" dirty="0"/>
              <a:t>*** On rates of assisted living facilities, nursing homes, home health care agency and adult care providers when available.</a:t>
            </a:r>
          </a:p>
        </p:txBody>
      </p:sp>
      <p:graphicFrame>
        <p:nvGraphicFramePr>
          <p:cNvPr id="6" name="Table 5">
            <a:extLst>
              <a:ext uri="{FF2B5EF4-FFF2-40B4-BE49-F238E27FC236}">
                <a16:creationId xmlns:a16="http://schemas.microsoft.com/office/drawing/2014/main" id="{577698E4-B4C7-4A3C-A207-D75E62214670}"/>
              </a:ext>
            </a:extLst>
          </p:cNvPr>
          <p:cNvGraphicFramePr>
            <a:graphicFrameLocks noGrp="1"/>
          </p:cNvGraphicFramePr>
          <p:nvPr>
            <p:extLst>
              <p:ext uri="{D42A27DB-BD31-4B8C-83A1-F6EECF244321}">
                <p14:modId xmlns:p14="http://schemas.microsoft.com/office/powerpoint/2010/main" val="2723657048"/>
              </p:ext>
            </p:extLst>
          </p:nvPr>
        </p:nvGraphicFramePr>
        <p:xfrm>
          <a:off x="571500" y="1865940"/>
          <a:ext cx="11112500" cy="3794760"/>
        </p:xfrm>
        <a:graphic>
          <a:graphicData uri="http://schemas.openxmlformats.org/drawingml/2006/table">
            <a:tbl>
              <a:tblPr firstRow="1" bandRow="1">
                <a:tableStyleId>{5C22544A-7EE6-4342-B048-85BDC9FD1C3A}</a:tableStyleId>
              </a:tblPr>
              <a:tblGrid>
                <a:gridCol w="2778125">
                  <a:extLst>
                    <a:ext uri="{9D8B030D-6E8A-4147-A177-3AD203B41FA5}">
                      <a16:colId xmlns:a16="http://schemas.microsoft.com/office/drawing/2014/main" val="20000"/>
                    </a:ext>
                  </a:extLst>
                </a:gridCol>
                <a:gridCol w="2778125">
                  <a:extLst>
                    <a:ext uri="{9D8B030D-6E8A-4147-A177-3AD203B41FA5}">
                      <a16:colId xmlns:a16="http://schemas.microsoft.com/office/drawing/2014/main" val="20001"/>
                    </a:ext>
                  </a:extLst>
                </a:gridCol>
                <a:gridCol w="2778125">
                  <a:extLst>
                    <a:ext uri="{9D8B030D-6E8A-4147-A177-3AD203B41FA5}">
                      <a16:colId xmlns:a16="http://schemas.microsoft.com/office/drawing/2014/main" val="20002"/>
                    </a:ext>
                  </a:extLst>
                </a:gridCol>
                <a:gridCol w="2778125">
                  <a:extLst>
                    <a:ext uri="{9D8B030D-6E8A-4147-A177-3AD203B41FA5}">
                      <a16:colId xmlns:a16="http://schemas.microsoft.com/office/drawing/2014/main" val="20003"/>
                    </a:ext>
                  </a:extLst>
                </a:gridCol>
              </a:tblGrid>
              <a:tr h="48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Identity Theft </a:t>
                      </a:r>
                      <a:br>
                        <a:rPr lang="en-US" sz="1600" b="1" kern="1200" dirty="0">
                          <a:solidFill>
                            <a:schemeClr val="tx1"/>
                          </a:solidFill>
                          <a:latin typeface="+mn-lt"/>
                          <a:ea typeface="+mn-ea"/>
                          <a:cs typeface="+mn-cs"/>
                        </a:rPr>
                      </a:br>
                      <a:r>
                        <a:rPr lang="en-US" sz="1600" b="1" kern="1200" dirty="0">
                          <a:solidFill>
                            <a:schemeClr val="tx1"/>
                          </a:solidFill>
                          <a:latin typeface="+mn-lt"/>
                          <a:ea typeface="+mn-ea"/>
                          <a:cs typeface="+mn-cs"/>
                        </a:rPr>
                        <a:t>Protection</a:t>
                      </a:r>
                    </a:p>
                  </a:txBody>
                  <a:tcPr marL="731520" anchor="b">
                    <a:lnL w="12700" cmpd="sng">
                      <a:noFill/>
                    </a:lnL>
                    <a:lnR w="6350" cap="flat" cmpd="sng" algn="ctr">
                      <a:solidFill>
                        <a:srgbClr val="BED7DC"/>
                      </a:solidFill>
                      <a:prstDash val="solid"/>
                      <a:round/>
                      <a:headEnd type="none" w="med" len="med"/>
                      <a:tailEnd type="none" w="med" len="med"/>
                    </a:lnR>
                    <a:lnT w="12700" cmpd="sng">
                      <a:noFill/>
                    </a:lnT>
                    <a:lnB w="6350" cap="flat" cmpd="sng" algn="ctr">
                      <a:solidFill>
                        <a:srgbClr val="BED7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Services for Parents/Grandparents</a:t>
                      </a:r>
                    </a:p>
                  </a:txBody>
                  <a:tcPr marL="731520" anchor="b">
                    <a:lnL w="6350" cap="flat" cmpd="sng" algn="ctr">
                      <a:solidFill>
                        <a:srgbClr val="BED7DC"/>
                      </a:solidFill>
                      <a:prstDash val="solid"/>
                      <a:round/>
                      <a:headEnd type="none" w="med" len="med"/>
                      <a:tailEnd type="none" w="med" len="med"/>
                    </a:lnL>
                    <a:lnR w="6350" cap="flat" cmpd="sng" algn="ctr">
                      <a:solidFill>
                        <a:srgbClr val="BED7DC"/>
                      </a:solidFill>
                      <a:prstDash val="solid"/>
                      <a:round/>
                      <a:headEnd type="none" w="med" len="med"/>
                      <a:tailEnd type="none" w="med" len="med"/>
                    </a:lnR>
                    <a:lnT w="12700" cmpd="sng">
                      <a:noFill/>
                    </a:lnT>
                    <a:lnB w="6350" cap="flat" cmpd="sng" algn="ctr">
                      <a:solidFill>
                        <a:srgbClr val="BED7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Financial Counseling </a:t>
                      </a:r>
                      <a:br>
                        <a:rPr lang="en-US" sz="1600" b="1" kern="1200" dirty="0">
                          <a:solidFill>
                            <a:schemeClr val="tx1"/>
                          </a:solidFill>
                          <a:latin typeface="+mn-lt"/>
                          <a:ea typeface="+mn-ea"/>
                          <a:cs typeface="+mn-cs"/>
                        </a:rPr>
                      </a:br>
                      <a:r>
                        <a:rPr lang="en-US" sz="1600" b="1" kern="1200" dirty="0">
                          <a:solidFill>
                            <a:schemeClr val="tx1"/>
                          </a:solidFill>
                          <a:latin typeface="+mn-lt"/>
                          <a:ea typeface="+mn-ea"/>
                          <a:cs typeface="+mn-cs"/>
                        </a:rPr>
                        <a:t>&amp; Education</a:t>
                      </a:r>
                    </a:p>
                  </a:txBody>
                  <a:tcPr marL="731520" anchor="b">
                    <a:lnL w="6350" cap="flat" cmpd="sng" algn="ctr">
                      <a:solidFill>
                        <a:srgbClr val="BED7DC"/>
                      </a:solidFill>
                      <a:prstDash val="solid"/>
                      <a:round/>
                      <a:headEnd type="none" w="med" len="med"/>
                      <a:tailEnd type="none" w="med" len="med"/>
                    </a:lnL>
                    <a:lnR w="6350" cap="flat" cmpd="sng" algn="ctr">
                      <a:solidFill>
                        <a:srgbClr val="BED7DC"/>
                      </a:solidFill>
                      <a:prstDash val="solid"/>
                      <a:round/>
                      <a:headEnd type="none" w="med" len="med"/>
                      <a:tailEnd type="none" w="med" len="med"/>
                    </a:lnR>
                    <a:lnT w="12700" cmpd="sng">
                      <a:noFill/>
                    </a:lnT>
                    <a:lnB w="6350" cap="flat" cmpd="sng" algn="ctr">
                      <a:solidFill>
                        <a:srgbClr val="BED7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Tax </a:t>
                      </a:r>
                      <a:br>
                        <a:rPr lang="en-US" sz="1600" b="1" kern="1200" dirty="0">
                          <a:solidFill>
                            <a:schemeClr val="tx1"/>
                          </a:solidFill>
                          <a:latin typeface="+mn-lt"/>
                          <a:ea typeface="+mn-ea"/>
                          <a:cs typeface="+mn-cs"/>
                        </a:rPr>
                      </a:br>
                      <a:r>
                        <a:rPr lang="en-US" sz="1600" b="1" kern="1200" dirty="0">
                          <a:solidFill>
                            <a:schemeClr val="tx1"/>
                          </a:solidFill>
                          <a:latin typeface="+mn-lt"/>
                          <a:ea typeface="+mn-ea"/>
                          <a:cs typeface="+mn-cs"/>
                        </a:rPr>
                        <a:t>Services</a:t>
                      </a:r>
                    </a:p>
                  </a:txBody>
                  <a:tcPr marL="731520" anchor="b">
                    <a:lnL w="6350" cap="flat" cmpd="sng" algn="ctr">
                      <a:solidFill>
                        <a:srgbClr val="BED7DC"/>
                      </a:solidFill>
                      <a:prstDash val="solid"/>
                      <a:round/>
                      <a:headEnd type="none" w="med" len="med"/>
                      <a:tailEnd type="none" w="med" len="med"/>
                    </a:lnL>
                    <a:lnR w="12700" cmpd="sng">
                      <a:noFill/>
                    </a:lnR>
                    <a:lnT w="12700" cmpd="sng">
                      <a:noFill/>
                    </a:lnT>
                    <a:lnB w="6350" cap="flat" cmpd="sng" algn="ctr">
                      <a:solidFill>
                        <a:srgbClr val="BED7D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06906">
                <a:tc>
                  <a:txBody>
                    <a:bodyPr/>
                    <a:lstStyle/>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$1 million identity theft insurance*</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Full-service identity restoration</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Internet surveillance</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Single-bureau credit monitoring</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Lost wallet services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Child identity monitoring</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Change of address monitoring</a:t>
                      </a:r>
                    </a:p>
                    <a:p>
                      <a:pPr>
                        <a:spcAft>
                          <a:spcPts val="1000"/>
                        </a:spcAft>
                        <a:buClr>
                          <a:schemeClr val="accent2"/>
                        </a:buClr>
                      </a:pPr>
                      <a:endParaRPr lang="en-US" sz="1300" dirty="0">
                        <a:solidFill>
                          <a:schemeClr val="tx1"/>
                        </a:solidFill>
                      </a:endParaRPr>
                    </a:p>
                  </a:txBody>
                  <a:tcPr>
                    <a:lnR w="6350" cap="flat" cmpd="sng" algn="ctr">
                      <a:solidFill>
                        <a:srgbClr val="BED7DC"/>
                      </a:solidFill>
                      <a:prstDash val="solid"/>
                      <a:round/>
                      <a:headEnd type="none" w="med" len="med"/>
                      <a:tailEnd type="none" w="med" len="med"/>
                    </a:lnR>
                    <a:lnT w="6350" cap="flat" cmpd="sng" algn="ctr">
                      <a:solidFill>
                        <a:srgbClr val="BED7DC"/>
                      </a:solidFill>
                      <a:prstDash val="solid"/>
                      <a:round/>
                      <a:headEnd type="none" w="med" len="med"/>
                      <a:tailEnd type="none" w="med" len="med"/>
                    </a:lnT>
                    <a:noFill/>
                  </a:tcPr>
                </a:tc>
                <a:tc>
                  <a:txBody>
                    <a:bodyPr/>
                    <a:lstStyle/>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Legal hotline</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Annual legal check-up</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Reduced fee services**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Caregiving support services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Online caregiving resources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Negotiated discounts***</a:t>
                      </a:r>
                    </a:p>
                  </a:txBody>
                  <a:tcPr>
                    <a:lnL w="6350" cap="flat" cmpd="sng" algn="ctr">
                      <a:solidFill>
                        <a:srgbClr val="BED7DC"/>
                      </a:solidFill>
                      <a:prstDash val="solid"/>
                      <a:round/>
                      <a:headEnd type="none" w="med" len="med"/>
                      <a:tailEnd type="none" w="med" len="med"/>
                    </a:lnL>
                    <a:lnR w="6350" cap="flat" cmpd="sng" algn="ctr">
                      <a:solidFill>
                        <a:srgbClr val="BED7DC"/>
                      </a:solidFill>
                      <a:prstDash val="solid"/>
                      <a:round/>
                      <a:headEnd type="none" w="med" len="med"/>
                      <a:tailEnd type="none" w="med" len="med"/>
                    </a:lnR>
                    <a:lnT w="6350" cap="flat" cmpd="sng" algn="ctr">
                      <a:solidFill>
                        <a:srgbClr val="BED7DC"/>
                      </a:solidFill>
                      <a:prstDash val="solid"/>
                      <a:round/>
                      <a:headEnd type="none" w="med" len="med"/>
                      <a:tailEnd type="none" w="med" len="med"/>
                    </a:lnT>
                    <a:noFill/>
                  </a:tcPr>
                </a:tc>
                <a:tc>
                  <a:txBody>
                    <a:bodyPr/>
                    <a:lstStyle/>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Financial counseling</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Debt management plan</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Online financial tools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Savings &amp; budgeting</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Asset allocation</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Credit reports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IRAs &amp; 401(k)s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Debt consolidation</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Student loan debt</a:t>
                      </a:r>
                    </a:p>
                    <a:p>
                      <a:pPr>
                        <a:spcAft>
                          <a:spcPts val="1000"/>
                        </a:spcAft>
                        <a:buClr>
                          <a:schemeClr val="accent2"/>
                        </a:buClr>
                      </a:pPr>
                      <a:endParaRPr lang="en-US" sz="1300" dirty="0">
                        <a:solidFill>
                          <a:schemeClr val="tx1"/>
                        </a:solidFill>
                      </a:endParaRPr>
                    </a:p>
                  </a:txBody>
                  <a:tcPr>
                    <a:lnL w="6350" cap="flat" cmpd="sng" algn="ctr">
                      <a:solidFill>
                        <a:srgbClr val="BED7DC"/>
                      </a:solidFill>
                      <a:prstDash val="solid"/>
                      <a:round/>
                      <a:headEnd type="none" w="med" len="med"/>
                      <a:tailEnd type="none" w="med" len="med"/>
                    </a:lnL>
                    <a:lnR w="6350" cap="flat" cmpd="sng" algn="ctr">
                      <a:solidFill>
                        <a:srgbClr val="BED7DC"/>
                      </a:solidFill>
                      <a:prstDash val="solid"/>
                      <a:round/>
                      <a:headEnd type="none" w="med" len="med"/>
                      <a:tailEnd type="none" w="med" len="med"/>
                    </a:lnR>
                    <a:lnT w="6350" cap="flat" cmpd="sng" algn="ctr">
                      <a:solidFill>
                        <a:srgbClr val="BED7DC"/>
                      </a:solidFill>
                      <a:prstDash val="solid"/>
                      <a:round/>
                      <a:headEnd type="none" w="med" len="med"/>
                      <a:tailEnd type="none" w="med" len="med"/>
                    </a:lnT>
                    <a:noFill/>
                  </a:tcPr>
                </a:tc>
                <a:tc>
                  <a:txBody>
                    <a:bodyPr/>
                    <a:lstStyle/>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Tips for state or federal filing of personal taxes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Explanation of tax law changes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Research on complex personal tax matters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Advice regarding IRS Audits and notifications</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Review of previous </a:t>
                      </a:r>
                      <a:r>
                        <a:rPr lang="en-US" sz="1300" kern="1200" baseline="0" dirty="0">
                          <a:solidFill>
                            <a:schemeClr val="tx1"/>
                          </a:solidFill>
                          <a:latin typeface="+mn-lt"/>
                          <a:ea typeface="+mn-ea"/>
                          <a:cs typeface="+mn-cs"/>
                        </a:rPr>
                        <a:t>year’s </a:t>
                      </a:r>
                      <a:r>
                        <a:rPr lang="en-US" sz="1300" kern="1200" dirty="0">
                          <a:solidFill>
                            <a:schemeClr val="tx1"/>
                          </a:solidFill>
                          <a:latin typeface="+mn-lt"/>
                          <a:ea typeface="+mn-ea"/>
                          <a:cs typeface="+mn-cs"/>
                        </a:rPr>
                        <a:t>personal tax return</a:t>
                      </a:r>
                    </a:p>
                    <a:p>
                      <a:pPr marL="285750" indent="-285750" algn="l" defTabSz="914400" rtl="0" eaLnBrk="1" latinLnBrk="0" hangingPunct="1">
                        <a:spcAft>
                          <a:spcPts val="1000"/>
                        </a:spcAft>
                        <a:buClr>
                          <a:schemeClr val="accent2"/>
                        </a:buClr>
                        <a:buFont typeface="Wingdings" panose="05000000000000000000" pitchFamily="2" charset="2"/>
                        <a:buChar char="ü"/>
                      </a:pPr>
                      <a:r>
                        <a:rPr lang="en-US" sz="1300" kern="1200" dirty="0">
                          <a:solidFill>
                            <a:schemeClr val="tx1"/>
                          </a:solidFill>
                          <a:latin typeface="+mn-lt"/>
                          <a:ea typeface="+mn-ea"/>
                          <a:cs typeface="+mn-cs"/>
                        </a:rPr>
                        <a:t>Discounted personal tax return preparation</a:t>
                      </a:r>
                    </a:p>
                  </a:txBody>
                  <a:tcPr>
                    <a:lnL w="6350" cap="flat" cmpd="sng" algn="ctr">
                      <a:solidFill>
                        <a:srgbClr val="BED7DC"/>
                      </a:solidFill>
                      <a:prstDash val="solid"/>
                      <a:round/>
                      <a:headEnd type="none" w="med" len="med"/>
                      <a:tailEnd type="none" w="med" len="med"/>
                    </a:lnL>
                    <a:lnT w="6350" cap="flat" cmpd="sng" algn="ctr">
                      <a:solidFill>
                        <a:srgbClr val="BED7DC"/>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7" name="Group 6">
            <a:extLst>
              <a:ext uri="{FF2B5EF4-FFF2-40B4-BE49-F238E27FC236}">
                <a16:creationId xmlns:a16="http://schemas.microsoft.com/office/drawing/2014/main" id="{27713926-D721-409D-AFF2-440E376DE33D}"/>
              </a:ext>
            </a:extLst>
          </p:cNvPr>
          <p:cNvGrpSpPr/>
          <p:nvPr/>
        </p:nvGrpSpPr>
        <p:grpSpPr>
          <a:xfrm>
            <a:off x="715381" y="1908675"/>
            <a:ext cx="455470" cy="455470"/>
            <a:chOff x="1173454" y="4610993"/>
            <a:chExt cx="1023649" cy="1023649"/>
          </a:xfrm>
        </p:grpSpPr>
        <p:sp>
          <p:nvSpPr>
            <p:cNvPr id="8" name="Oval 7">
              <a:extLst>
                <a:ext uri="{FF2B5EF4-FFF2-40B4-BE49-F238E27FC236}">
                  <a16:creationId xmlns:a16="http://schemas.microsoft.com/office/drawing/2014/main" id="{B0ADE9D2-1460-43B1-AE13-E57949E4E2BF}"/>
                </a:ext>
              </a:extLst>
            </p:cNvPr>
            <p:cNvSpPr/>
            <p:nvPr/>
          </p:nvSpPr>
          <p:spPr>
            <a:xfrm>
              <a:off x="1173454" y="4610993"/>
              <a:ext cx="1023649" cy="1023649"/>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9" name="Picture 2" descr="G:\Dept\DMC\Marketing\Brand Assets\Icons\ARAG White_RGB\White_RGB_Identity Theft.png">
              <a:extLst>
                <a:ext uri="{FF2B5EF4-FFF2-40B4-BE49-F238E27FC236}">
                  <a16:creationId xmlns:a16="http://schemas.microsoft.com/office/drawing/2014/main" id="{A8CD779C-E41E-41C7-92E5-26846B093C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9781" y="4711663"/>
              <a:ext cx="849704" cy="849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3C5AE8F-A382-4F43-A252-E2D4614DDD44}"/>
              </a:ext>
            </a:extLst>
          </p:cNvPr>
          <p:cNvGrpSpPr/>
          <p:nvPr/>
        </p:nvGrpSpPr>
        <p:grpSpPr>
          <a:xfrm>
            <a:off x="6221661" y="1908675"/>
            <a:ext cx="455470" cy="455470"/>
            <a:chOff x="3019711" y="4624690"/>
            <a:chExt cx="1023649" cy="1023649"/>
          </a:xfrm>
        </p:grpSpPr>
        <p:sp>
          <p:nvSpPr>
            <p:cNvPr id="11" name="Oval 10">
              <a:extLst>
                <a:ext uri="{FF2B5EF4-FFF2-40B4-BE49-F238E27FC236}">
                  <a16:creationId xmlns:a16="http://schemas.microsoft.com/office/drawing/2014/main" id="{DEE7B9DB-A879-4472-9C55-4AE5765BD6FC}"/>
                </a:ext>
              </a:extLst>
            </p:cNvPr>
            <p:cNvSpPr/>
            <p:nvPr/>
          </p:nvSpPr>
          <p:spPr>
            <a:xfrm>
              <a:off x="3019711" y="4624690"/>
              <a:ext cx="1023649" cy="1023649"/>
            </a:xfrm>
            <a:prstGeom prst="ellipse">
              <a:avLst/>
            </a:prstGeom>
            <a:solidFill>
              <a:schemeClr val="accent2"/>
            </a:solidFill>
            <a:ln>
              <a:noFill/>
            </a:ln>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12" name="Picture 3" descr="G:\Dept\DMC\Marketing\Brand Assets\Icons\ARAG White_RGB\White_RGB_money2.png">
              <a:extLst>
                <a:ext uri="{FF2B5EF4-FFF2-40B4-BE49-F238E27FC236}">
                  <a16:creationId xmlns:a16="http://schemas.microsoft.com/office/drawing/2014/main" id="{68CEE9CE-1247-4FAC-A4F6-A8569A4A67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4724400"/>
              <a:ext cx="873431" cy="873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EFCBEC0B-0B9D-44FC-8066-FE46805A5B19}"/>
              </a:ext>
            </a:extLst>
          </p:cNvPr>
          <p:cNvGrpSpPr/>
          <p:nvPr/>
        </p:nvGrpSpPr>
        <p:grpSpPr>
          <a:xfrm>
            <a:off x="8982201" y="1880864"/>
            <a:ext cx="473772" cy="473772"/>
            <a:chOff x="6853299" y="4615151"/>
            <a:chExt cx="1023649" cy="1023649"/>
          </a:xfrm>
        </p:grpSpPr>
        <p:sp>
          <p:nvSpPr>
            <p:cNvPr id="17" name="Oval 16">
              <a:extLst>
                <a:ext uri="{FF2B5EF4-FFF2-40B4-BE49-F238E27FC236}">
                  <a16:creationId xmlns:a16="http://schemas.microsoft.com/office/drawing/2014/main" id="{54DF5440-FCC6-4E77-B38C-9C486B28D709}"/>
                </a:ext>
              </a:extLst>
            </p:cNvPr>
            <p:cNvSpPr/>
            <p:nvPr/>
          </p:nvSpPr>
          <p:spPr>
            <a:xfrm>
              <a:off x="6853299" y="4615151"/>
              <a:ext cx="1023649" cy="1023649"/>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18" name="Picture 2" descr="G:\Dept\DMC\Marketing\Project Folders\B2B\2017\17-B2B-100148 - Sales Presentation Template 2018\Art Files\White_RGB_Budget.png">
              <a:extLst>
                <a:ext uri="{FF2B5EF4-FFF2-40B4-BE49-F238E27FC236}">
                  <a16:creationId xmlns:a16="http://schemas.microsoft.com/office/drawing/2014/main" id="{F8F3E869-BF61-4736-9DF2-478991B7B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4921" y="4707064"/>
              <a:ext cx="868422" cy="8673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8F5FF7E8-5403-6D44-B9DF-8802039A130D}"/>
              </a:ext>
            </a:extLst>
          </p:cNvPr>
          <p:cNvGrpSpPr/>
          <p:nvPr/>
        </p:nvGrpSpPr>
        <p:grpSpPr>
          <a:xfrm>
            <a:off x="3468521" y="1914043"/>
            <a:ext cx="455470" cy="455470"/>
            <a:chOff x="3468521" y="1914043"/>
            <a:chExt cx="455470" cy="455470"/>
          </a:xfrm>
        </p:grpSpPr>
        <p:sp>
          <p:nvSpPr>
            <p:cNvPr id="14" name="Oval 13">
              <a:extLst>
                <a:ext uri="{FF2B5EF4-FFF2-40B4-BE49-F238E27FC236}">
                  <a16:creationId xmlns:a16="http://schemas.microsoft.com/office/drawing/2014/main" id="{8F887AAC-F52D-47CB-8D6C-1E3C3EE4F0A5}"/>
                </a:ext>
              </a:extLst>
            </p:cNvPr>
            <p:cNvSpPr/>
            <p:nvPr/>
          </p:nvSpPr>
          <p:spPr>
            <a:xfrm>
              <a:off x="3468521" y="1914043"/>
              <a:ext cx="455470" cy="455470"/>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rtlCol="0" anchor="ctr">
              <a:noAutofit/>
            </a:bodyPr>
            <a:lstStyle/>
            <a:p>
              <a:pPr algn="ctr"/>
              <a:endParaRPr lang="en-US" sz="1900" dirty="0"/>
            </a:p>
          </p:txBody>
        </p:sp>
        <p:pic>
          <p:nvPicPr>
            <p:cNvPr id="3" name="Graphic 2">
              <a:extLst>
                <a:ext uri="{FF2B5EF4-FFF2-40B4-BE49-F238E27FC236}">
                  <a16:creationId xmlns:a16="http://schemas.microsoft.com/office/drawing/2014/main" id="{1B2C856B-11DA-374D-8E7F-B5B675D2B86E}"/>
                </a:ext>
              </a:extLst>
            </p:cNvPr>
            <p:cNvPicPr>
              <a:picLocks/>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44184" y="2036693"/>
              <a:ext cx="304135" cy="294849"/>
            </a:xfrm>
            <a:prstGeom prst="rect">
              <a:avLst/>
            </a:prstGeom>
          </p:spPr>
        </p:pic>
      </p:grpSp>
    </p:spTree>
    <p:extLst>
      <p:ext uri="{BB962C8B-B14F-4D97-AF65-F5344CB8AC3E}">
        <p14:creationId xmlns:p14="http://schemas.microsoft.com/office/powerpoint/2010/main" val="14717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8 ARAG Template">
  <a:themeElements>
    <a:clrScheme name="Custom 1">
      <a:dk1>
        <a:srgbClr val="000000"/>
      </a:dk1>
      <a:lt1>
        <a:srgbClr val="FFFFFF"/>
      </a:lt1>
      <a:dk2>
        <a:srgbClr val="FFFFFF"/>
      </a:dk2>
      <a:lt2>
        <a:srgbClr val="A9A9A9"/>
      </a:lt2>
      <a:accent1>
        <a:srgbClr val="FFD400"/>
      </a:accent1>
      <a:accent2>
        <a:srgbClr val="00758D"/>
      </a:accent2>
      <a:accent3>
        <a:srgbClr val="70B191"/>
      </a:accent3>
      <a:accent4>
        <a:srgbClr val="128AA4"/>
      </a:accent4>
      <a:accent5>
        <a:srgbClr val="8CC1A7"/>
      </a:accent5>
      <a:accent6>
        <a:srgbClr val="E44D84"/>
      </a:accent6>
      <a:hlink>
        <a:srgbClr val="205E9E"/>
      </a:hlink>
      <a:folHlink>
        <a:srgbClr val="205E9E"/>
      </a:folHlink>
    </a:clrScheme>
    <a:fontScheme name="ARAG">
      <a:majorFont>
        <a:latin typeface="Georg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0" tIns="0" rIns="0" bIns="0" rtlCol="0" anchor="ctr">
        <a:noAutofit/>
      </a:bodyPr>
      <a:lstStyle>
        <a:defPPr algn="ctr">
          <a:defRPr sz="1900" dirty="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Presentation3" id="{AC8DFA9D-8A91-DA42-BBE4-821DC8445C0F}" vid="{DB5ECE2F-636C-D449-8FF5-BDF82EA7D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C949138-7529-D146-8E89-59CEE5D331A1}">
  <we:reference id="b0430364-2ab6-47cd-907e-f8b72239b204" version="3.13.175.0" store="EXCatalog" storeType="EXCatalog"/>
  <we:alternateReferences>
    <we:reference id="WA200000729" version="3.13.175.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2237</TotalTime>
  <Words>2482</Words>
  <Application>Microsoft Office PowerPoint</Application>
  <PresentationFormat>Widescreen</PresentationFormat>
  <Paragraphs>375</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Georgia</vt:lpstr>
      <vt:lpstr>Segoe UI</vt:lpstr>
      <vt:lpstr>System Font Regular</vt:lpstr>
      <vt:lpstr>Times</vt:lpstr>
      <vt:lpstr>Wingdings</vt:lpstr>
      <vt:lpstr>2018 ARAG Template</vt:lpstr>
      <vt:lpstr>PowerPoint Presentation</vt:lpstr>
      <vt:lpstr>Agenda</vt:lpstr>
      <vt:lpstr>Why Legal Insurance Legal issues don’t discriminate by age, income, gender or marital status. </vt:lpstr>
      <vt:lpstr>How Legal Compares to Medical</vt:lpstr>
      <vt:lpstr>Common Ways Members Use Legal – The Top 10</vt:lpstr>
      <vt:lpstr>Navigating Legal Issues Can Be Costly</vt:lpstr>
      <vt:lpstr>ARAG Has Your Back </vt:lpstr>
      <vt:lpstr>Best-In-Class Benefits </vt:lpstr>
      <vt:lpstr>A Closer Look at ARAG’s Additional Services</vt:lpstr>
      <vt:lpstr>FAQs</vt:lpstr>
      <vt:lpstr>FAQs</vt:lpstr>
      <vt:lpstr>FAQs</vt:lpstr>
      <vt:lpstr>FAQs</vt:lpstr>
      <vt:lpstr>FAQs</vt:lpstr>
      <vt:lpstr>FAQs</vt:lpstr>
      <vt:lpstr>YOU CAN’T PREDICT THE FUTURE, BUT YOU CAN PLAN FOR IT. </vt:lpstr>
      <vt:lpstr>New Member Welcome Kit</vt:lpstr>
      <vt:lpstr>Get Started: Request A Case</vt:lpstr>
      <vt:lpstr>Additional Details</vt:lpstr>
      <vt:lpstr>ARAG LEGAL INSURANCE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Alyssa</dc:creator>
  <cp:lastModifiedBy>Bri Jessee</cp:lastModifiedBy>
  <cp:revision>105</cp:revision>
  <cp:lastPrinted>2023-01-24T19:12:03Z</cp:lastPrinted>
  <dcterms:created xsi:type="dcterms:W3CDTF">2021-01-18T19:12:25Z</dcterms:created>
  <dcterms:modified xsi:type="dcterms:W3CDTF">2023-02-20T15:15:07Z</dcterms:modified>
</cp:coreProperties>
</file>